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84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8288000" cy="10287000"/>
  <p:notesSz cx="6858000" cy="9144000"/>
  <p:embeddedFontLst>
    <p:embeddedFont>
      <p:font typeface="Arial Nova Bold" panose="020B0604020202020204" charset="0"/>
      <p:bold r:id="rId30"/>
    </p:embeddedFont>
    <p:embeddedFont>
      <p:font typeface="Open Sans" panose="020B0606030504020204" pitchFamily="34" charset="0"/>
      <p:regular r:id="rId31"/>
    </p:embeddedFont>
    <p:embeddedFont>
      <p:font typeface="Open Sans Bold" panose="020B0806030504020204" charset="0"/>
      <p:bold r:id="rId32"/>
    </p:embeddedFont>
    <p:embeddedFont>
      <p:font typeface="Open Sans Italics" panose="020B0604020202020204" charset="0"/>
      <p:italic r:id="rId33"/>
    </p:embeddedFont>
    <p:embeddedFont>
      <p:font typeface="Poppins" panose="00000500000000000000" pitchFamily="2" charset="0"/>
      <p:regular r:id="rId34"/>
      <p:bold r:id="rId35"/>
      <p:italic r:id="rId36"/>
      <p:boldItalic r:id="rId37"/>
    </p:embeddedFont>
    <p:embeddedFont>
      <p:font typeface="Red Hat Display" panose="020B0604020202020204" charset="0"/>
      <p:regular r:id="rId38"/>
    </p:embeddedFont>
    <p:embeddedFont>
      <p:font typeface="Red Hat Display Bold" panose="020B0604020202020204" charset="0"/>
      <p:bold r:id="rId39"/>
    </p:embeddedFont>
    <p:embeddedFont>
      <p:font typeface="Red Hat Display Bold Italics" panose="020B0604020202020204" charset="0"/>
      <p:boldItalic r:id="rId40"/>
    </p:embeddedFont>
    <p:embeddedFont>
      <p:font typeface="Red Hat Display Italics" panose="020B0604020202020204" charset="0"/>
      <p: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0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howGuides="1">
      <p:cViewPr varScale="1">
        <p:scale>
          <a:sx n="37" d="100"/>
          <a:sy n="37" d="100"/>
        </p:scale>
        <p:origin x="988" y="16"/>
      </p:cViewPr>
      <p:guideLst>
        <p:guide orient="horz" pos="21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compedu.2008.06.003" TargetMode="External"/><Relationship Id="rId3" Type="http://schemas.openxmlformats.org/officeDocument/2006/relationships/hyperlink" Target="http://www.readingonline.org/electronic/elec_index.asp?HREF=/electronic/rt/203_Column/index.html" TargetMode="External"/><Relationship Id="rId7" Type="http://schemas.openxmlformats.org/officeDocument/2006/relationships/hyperlink" Target="https://jurnal.radisi.or.id/index.php/JournalETANIC/article/view/257" TargetMode="External"/><Relationship Id="rId2" Type="http://schemas.openxmlformats.org/officeDocument/2006/relationships/hyperlink" Target="http://www.readingmatrix.com/articles/anderson/article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wej.org/images/conferences/BejaiaProceedings2015/16.pdf" TargetMode="External"/><Relationship Id="rId5" Type="http://schemas.openxmlformats.org/officeDocument/2006/relationships/hyperlink" Target="https://doi.org/10.1007/BF01077414" TargetMode="External"/><Relationship Id="rId10" Type="http://schemas.openxmlformats.org/officeDocument/2006/relationships/hyperlink" Target="https://doi.org/10.1016/0010-0285(74)90015-2" TargetMode="External"/><Relationship Id="rId4" Type="http://schemas.openxmlformats.org/officeDocument/2006/relationships/hyperlink" Target="https://doi.org/10.24093/awej/vol12no1.7" TargetMode="External"/><Relationship Id="rId9" Type="http://schemas.openxmlformats.org/officeDocument/2006/relationships/hyperlink" Target="https://doi.org/10.21315/mjde2015.17.2.5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9333/iji.2024.17333a" TargetMode="External"/><Relationship Id="rId2" Type="http://schemas.openxmlformats.org/officeDocument/2006/relationships/hyperlink" Target="https://doi.org/10.18860/jetle.v5i2.26522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1165-016-9602-2" TargetMode="External"/><Relationship Id="rId2" Type="http://schemas.openxmlformats.org/officeDocument/2006/relationships/hyperlink" Target="https://doi.org/10.1016/S0346-251X(01)00039-2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i.org/10.13189/ujer.2017.050309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6018" y="1543477"/>
            <a:ext cx="17259300" cy="7697025"/>
            <a:chOff x="0" y="0"/>
            <a:chExt cx="4545659" cy="202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5659" cy="2027200"/>
            </a:xfrm>
            <a:custGeom>
              <a:avLst/>
              <a:gdLst/>
              <a:ahLst/>
              <a:cxnLst/>
              <a:rect l="l" t="t" r="r" b="b"/>
              <a:pathLst>
                <a:path w="4545659" h="2027200">
                  <a:moveTo>
                    <a:pt x="22877" y="0"/>
                  </a:moveTo>
                  <a:lnTo>
                    <a:pt x="4522782" y="0"/>
                  </a:lnTo>
                  <a:cubicBezTo>
                    <a:pt x="4528850" y="0"/>
                    <a:pt x="4534669" y="2410"/>
                    <a:pt x="4538959" y="6700"/>
                  </a:cubicBezTo>
                  <a:cubicBezTo>
                    <a:pt x="4543249" y="10991"/>
                    <a:pt x="4545659" y="16810"/>
                    <a:pt x="4545659" y="22877"/>
                  </a:cubicBezTo>
                  <a:lnTo>
                    <a:pt x="4545659" y="2004323"/>
                  </a:lnTo>
                  <a:cubicBezTo>
                    <a:pt x="4545659" y="2010390"/>
                    <a:pt x="4543249" y="2016209"/>
                    <a:pt x="4538959" y="2020500"/>
                  </a:cubicBezTo>
                  <a:cubicBezTo>
                    <a:pt x="4534669" y="2024790"/>
                    <a:pt x="4528850" y="2027200"/>
                    <a:pt x="4522782" y="2027200"/>
                  </a:cubicBezTo>
                  <a:lnTo>
                    <a:pt x="22877" y="2027200"/>
                  </a:lnTo>
                  <a:cubicBezTo>
                    <a:pt x="16810" y="2027200"/>
                    <a:pt x="10991" y="2024790"/>
                    <a:pt x="6700" y="2020500"/>
                  </a:cubicBezTo>
                  <a:cubicBezTo>
                    <a:pt x="2410" y="2016209"/>
                    <a:pt x="0" y="2010390"/>
                    <a:pt x="0" y="2004323"/>
                  </a:cubicBezTo>
                  <a:lnTo>
                    <a:pt x="0" y="22877"/>
                  </a:lnTo>
                  <a:cubicBezTo>
                    <a:pt x="0" y="16810"/>
                    <a:pt x="2410" y="10991"/>
                    <a:pt x="6700" y="6700"/>
                  </a:cubicBezTo>
                  <a:cubicBezTo>
                    <a:pt x="10991" y="2410"/>
                    <a:pt x="16810" y="0"/>
                    <a:pt x="22877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1800AD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45659" cy="206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92035" y="2546347"/>
            <a:ext cx="15967265" cy="45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7000" b="1" dirty="0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PERCEIVED USE OF METACOGNITIVE ONLINE READING STRATEGIES AMONG STUDENTS AT AN EMI UNIVERSITY IN VIETNAM</a:t>
            </a:r>
          </a:p>
        </p:txBody>
      </p:sp>
      <p:sp>
        <p:nvSpPr>
          <p:cNvPr id="6" name="Freeform 6"/>
          <p:cNvSpPr/>
          <p:nvPr/>
        </p:nvSpPr>
        <p:spPr>
          <a:xfrm>
            <a:off x="-1871877" y="9593869"/>
            <a:ext cx="7315200" cy="1386262"/>
          </a:xfrm>
          <a:custGeom>
            <a:avLst/>
            <a:gdLst/>
            <a:ahLst/>
            <a:cxnLst/>
            <a:rect l="l" t="t" r="r" b="b"/>
            <a:pathLst>
              <a:path w="7315200" h="1386262">
                <a:moveTo>
                  <a:pt x="0" y="0"/>
                </a:moveTo>
                <a:lnTo>
                  <a:pt x="7315200" y="0"/>
                </a:lnTo>
                <a:lnTo>
                  <a:pt x="7315200" y="1386262"/>
                </a:lnTo>
                <a:lnTo>
                  <a:pt x="0" y="1386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908738" y="9593869"/>
            <a:ext cx="7315200" cy="1386262"/>
          </a:xfrm>
          <a:custGeom>
            <a:avLst/>
            <a:gdLst/>
            <a:ahLst/>
            <a:cxnLst/>
            <a:rect l="l" t="t" r="r" b="b"/>
            <a:pathLst>
              <a:path w="7315200" h="1386262">
                <a:moveTo>
                  <a:pt x="0" y="0"/>
                </a:moveTo>
                <a:lnTo>
                  <a:pt x="7315200" y="0"/>
                </a:lnTo>
                <a:lnTo>
                  <a:pt x="7315200" y="1386262"/>
                </a:lnTo>
                <a:lnTo>
                  <a:pt x="0" y="1386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646018" y="317023"/>
            <a:ext cx="1439452" cy="969280"/>
          </a:xfrm>
          <a:custGeom>
            <a:avLst/>
            <a:gdLst/>
            <a:ahLst/>
            <a:cxnLst/>
            <a:rect l="l" t="t" r="r" b="b"/>
            <a:pathLst>
              <a:path w="1439452" h="969280">
                <a:moveTo>
                  <a:pt x="0" y="0"/>
                </a:moveTo>
                <a:lnTo>
                  <a:pt x="1439452" y="0"/>
                </a:lnTo>
                <a:lnTo>
                  <a:pt x="1439452" y="969279"/>
                </a:lnTo>
                <a:lnTo>
                  <a:pt x="0" y="9692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4326551" y="475275"/>
            <a:ext cx="2032668" cy="715777"/>
          </a:xfrm>
          <a:custGeom>
            <a:avLst/>
            <a:gdLst/>
            <a:ahLst/>
            <a:cxnLst/>
            <a:rect l="l" t="t" r="r" b="b"/>
            <a:pathLst>
              <a:path w="2032668" h="715777">
                <a:moveTo>
                  <a:pt x="0" y="0"/>
                </a:moveTo>
                <a:lnTo>
                  <a:pt x="2032668" y="0"/>
                </a:lnTo>
                <a:lnTo>
                  <a:pt x="2032668" y="715777"/>
                </a:lnTo>
                <a:lnTo>
                  <a:pt x="0" y="7157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5989" b="-879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2244395" y="317023"/>
            <a:ext cx="2082156" cy="969280"/>
          </a:xfrm>
          <a:custGeom>
            <a:avLst/>
            <a:gdLst/>
            <a:ahLst/>
            <a:cxnLst/>
            <a:rect l="l" t="t" r="r" b="b"/>
            <a:pathLst>
              <a:path w="2082156" h="969280">
                <a:moveTo>
                  <a:pt x="0" y="0"/>
                </a:moveTo>
                <a:lnTo>
                  <a:pt x="2082156" y="0"/>
                </a:lnTo>
                <a:lnTo>
                  <a:pt x="2082156" y="969279"/>
                </a:lnTo>
                <a:lnTo>
                  <a:pt x="0" y="9692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1152" t="-52295" r="-8853" b="-8201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935883" y="411912"/>
            <a:ext cx="11199717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buClr>
                <a:srgbClr val="000000"/>
              </a:buClr>
              <a:buSzPts val="2000"/>
            </a:pPr>
            <a:r>
              <a:rPr lang="en-US" sz="2600" b="1" dirty="0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INTESOL INTERNATIONAL CONFERENCE 2026</a:t>
            </a:r>
          </a:p>
          <a:p>
            <a:pPr lvl="0" algn="ctr">
              <a:buClr>
                <a:srgbClr val="000000"/>
              </a:buClr>
              <a:buSzPts val="2000"/>
            </a:pPr>
            <a:r>
              <a:rPr lang="en-US" sz="2600" dirty="0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Teaching English with INTESOL in an Artificial Intelligence World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053820" y="1792817"/>
            <a:ext cx="1018036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 dirty="0">
                <a:solidFill>
                  <a:srgbClr val="1800AD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RESEARCH PRESENTATION</a:t>
            </a:r>
          </a:p>
        </p:txBody>
      </p:sp>
      <p:sp>
        <p:nvSpPr>
          <p:cNvPr id="15" name="Google Shape;88;p13"/>
          <p:cNvSpPr txBox="1"/>
          <p:nvPr/>
        </p:nvSpPr>
        <p:spPr>
          <a:xfrm>
            <a:off x="1395936" y="7373876"/>
            <a:ext cx="10372302" cy="1120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b="1" i="1" dirty="0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Authors</a:t>
            </a:r>
            <a:r>
              <a:rPr lang="en-US" sz="2600" i="1" dirty="0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Thinh Vu (International University – VNU HCMC)</a:t>
            </a:r>
            <a:endParaRPr sz="2600" i="1" dirty="0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1371600" lvl="0">
              <a:lnSpc>
                <a:spcPct val="140000"/>
              </a:lnSpc>
              <a:buSzPts val="2600"/>
            </a:pPr>
            <a:r>
              <a:rPr lang="en-US" sz="2600" i="1" dirty="0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Dung Dang (International University – VNU HCMC)</a:t>
            </a:r>
            <a:endParaRPr sz="2600" i="1" dirty="0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6042" y="6991205"/>
            <a:ext cx="1505315" cy="498123"/>
          </a:xfrm>
          <a:custGeom>
            <a:avLst/>
            <a:gdLst/>
            <a:ahLst/>
            <a:cxnLst/>
            <a:rect l="l" t="t" r="r" b="b"/>
            <a:pathLst>
              <a:path w="1505315" h="498123">
                <a:moveTo>
                  <a:pt x="0" y="0"/>
                </a:moveTo>
                <a:lnTo>
                  <a:pt x="1505316" y="0"/>
                </a:lnTo>
                <a:lnTo>
                  <a:pt x="1505316" y="498123"/>
                </a:lnTo>
                <a:lnTo>
                  <a:pt x="0" y="4981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459200" y="6991205"/>
            <a:ext cx="1505315" cy="498123"/>
          </a:xfrm>
          <a:custGeom>
            <a:avLst/>
            <a:gdLst/>
            <a:ahLst/>
            <a:cxnLst/>
            <a:rect l="l" t="t" r="r" b="b"/>
            <a:pathLst>
              <a:path w="1505315" h="498123">
                <a:moveTo>
                  <a:pt x="0" y="0"/>
                </a:moveTo>
                <a:lnTo>
                  <a:pt x="1505315" y="0"/>
                </a:lnTo>
                <a:lnTo>
                  <a:pt x="1505315" y="498123"/>
                </a:lnTo>
                <a:lnTo>
                  <a:pt x="0" y="4981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6375041" cy="939674"/>
            <a:chOff x="0" y="0"/>
            <a:chExt cx="1679023" cy="2474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79023" cy="247486"/>
            </a:xfrm>
            <a:custGeom>
              <a:avLst/>
              <a:gdLst/>
              <a:ahLst/>
              <a:cxnLst/>
              <a:rect l="l" t="t" r="r" b="b"/>
              <a:pathLst>
                <a:path w="1679023" h="247486">
                  <a:moveTo>
                    <a:pt x="0" y="0"/>
                  </a:moveTo>
                  <a:lnTo>
                    <a:pt x="1679023" y="0"/>
                  </a:lnTo>
                  <a:lnTo>
                    <a:pt x="1679023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679023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1540" y="172594"/>
            <a:ext cx="537196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1: INTRODUCTION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616428" y="1134619"/>
            <a:ext cx="13055144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framework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0"/>
            <a:ext cx="7097460" cy="939674"/>
            <a:chOff x="0" y="0"/>
            <a:chExt cx="1869290" cy="24748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69290" cy="247486"/>
            </a:xfrm>
            <a:custGeom>
              <a:avLst/>
              <a:gdLst/>
              <a:ahLst/>
              <a:cxnLst/>
              <a:rect l="l" t="t" r="r" b="b"/>
              <a:pathLst>
                <a:path w="1869290" h="247486">
                  <a:moveTo>
                    <a:pt x="0" y="0"/>
                  </a:moveTo>
                  <a:lnTo>
                    <a:pt x="1869290" y="0"/>
                  </a:lnTo>
                  <a:lnTo>
                    <a:pt x="1869290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869290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01540" y="172594"/>
            <a:ext cx="58735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 dirty="0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2: LITERATURE REVIEW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450689" y="2347256"/>
            <a:ext cx="13386623" cy="1205897"/>
            <a:chOff x="0" y="0"/>
            <a:chExt cx="3525695" cy="3176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25695" cy="317603"/>
            </a:xfrm>
            <a:custGeom>
              <a:avLst/>
              <a:gdLst/>
              <a:ahLst/>
              <a:cxnLst/>
              <a:rect l="l" t="t" r="r" b="b"/>
              <a:pathLst>
                <a:path w="3525695" h="317603">
                  <a:moveTo>
                    <a:pt x="17350" y="0"/>
                  </a:moveTo>
                  <a:lnTo>
                    <a:pt x="3508345" y="0"/>
                  </a:lnTo>
                  <a:cubicBezTo>
                    <a:pt x="3517927" y="0"/>
                    <a:pt x="3525695" y="7768"/>
                    <a:pt x="3525695" y="17350"/>
                  </a:cubicBezTo>
                  <a:lnTo>
                    <a:pt x="3525695" y="300253"/>
                  </a:lnTo>
                  <a:cubicBezTo>
                    <a:pt x="3525695" y="304854"/>
                    <a:pt x="3523867" y="309267"/>
                    <a:pt x="3520613" y="312521"/>
                  </a:cubicBezTo>
                  <a:cubicBezTo>
                    <a:pt x="3517359" y="315775"/>
                    <a:pt x="3512946" y="317603"/>
                    <a:pt x="3508345" y="317603"/>
                  </a:cubicBezTo>
                  <a:lnTo>
                    <a:pt x="17350" y="317603"/>
                  </a:lnTo>
                  <a:cubicBezTo>
                    <a:pt x="7768" y="317603"/>
                    <a:pt x="0" y="309835"/>
                    <a:pt x="0" y="300253"/>
                  </a:cubicBezTo>
                  <a:lnTo>
                    <a:pt x="0" y="17350"/>
                  </a:lnTo>
                  <a:cubicBezTo>
                    <a:pt x="0" y="7768"/>
                    <a:pt x="7768" y="0"/>
                    <a:pt x="17350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3525695" cy="3842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600"/>
                </a:lnSpc>
              </a:pPr>
              <a:r>
                <a:rPr lang="en-US" sz="400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Metacognitive Online Reading Strategies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94914" y="4184959"/>
            <a:ext cx="3798280" cy="1379642"/>
            <a:chOff x="0" y="-37081"/>
            <a:chExt cx="1000370" cy="36336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00370" cy="306213"/>
            </a:xfrm>
            <a:custGeom>
              <a:avLst/>
              <a:gdLst/>
              <a:ahLst/>
              <a:cxnLst/>
              <a:rect l="l" t="t" r="r" b="b"/>
              <a:pathLst>
                <a:path w="1000370" h="306213">
                  <a:moveTo>
                    <a:pt x="61148" y="0"/>
                  </a:moveTo>
                  <a:lnTo>
                    <a:pt x="939222" y="0"/>
                  </a:lnTo>
                  <a:cubicBezTo>
                    <a:pt x="972993" y="0"/>
                    <a:pt x="1000370" y="27377"/>
                    <a:pt x="1000370" y="61148"/>
                  </a:cubicBezTo>
                  <a:lnTo>
                    <a:pt x="1000370" y="245065"/>
                  </a:lnTo>
                  <a:cubicBezTo>
                    <a:pt x="1000370" y="278836"/>
                    <a:pt x="972993" y="306213"/>
                    <a:pt x="939222" y="306213"/>
                  </a:cubicBezTo>
                  <a:lnTo>
                    <a:pt x="61148" y="306213"/>
                  </a:lnTo>
                  <a:cubicBezTo>
                    <a:pt x="27377" y="306213"/>
                    <a:pt x="0" y="278836"/>
                    <a:pt x="0" y="245065"/>
                  </a:cubicBezTo>
                  <a:lnTo>
                    <a:pt x="0" y="61148"/>
                  </a:lnTo>
                  <a:cubicBezTo>
                    <a:pt x="0" y="27377"/>
                    <a:pt x="27377" y="0"/>
                    <a:pt x="61148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7081"/>
              <a:ext cx="1000370" cy="3633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Global Strategies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019711" y="4325751"/>
            <a:ext cx="3802218" cy="1162651"/>
            <a:chOff x="0" y="0"/>
            <a:chExt cx="1001407" cy="30621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01407" cy="306213"/>
            </a:xfrm>
            <a:custGeom>
              <a:avLst/>
              <a:gdLst/>
              <a:ahLst/>
              <a:cxnLst/>
              <a:rect l="l" t="t" r="r" b="b"/>
              <a:pathLst>
                <a:path w="1001407" h="306213">
                  <a:moveTo>
                    <a:pt x="61085" y="0"/>
                  </a:moveTo>
                  <a:lnTo>
                    <a:pt x="940322" y="0"/>
                  </a:lnTo>
                  <a:cubicBezTo>
                    <a:pt x="956523" y="0"/>
                    <a:pt x="972060" y="6436"/>
                    <a:pt x="983516" y="17891"/>
                  </a:cubicBezTo>
                  <a:cubicBezTo>
                    <a:pt x="994972" y="29347"/>
                    <a:pt x="1001407" y="44884"/>
                    <a:pt x="1001407" y="61085"/>
                  </a:cubicBezTo>
                  <a:lnTo>
                    <a:pt x="1001407" y="245128"/>
                  </a:lnTo>
                  <a:cubicBezTo>
                    <a:pt x="1001407" y="261329"/>
                    <a:pt x="994972" y="276866"/>
                    <a:pt x="983516" y="288321"/>
                  </a:cubicBezTo>
                  <a:cubicBezTo>
                    <a:pt x="972060" y="299777"/>
                    <a:pt x="956523" y="306213"/>
                    <a:pt x="940322" y="306213"/>
                  </a:cubicBezTo>
                  <a:lnTo>
                    <a:pt x="61085" y="306213"/>
                  </a:lnTo>
                  <a:cubicBezTo>
                    <a:pt x="27349" y="306213"/>
                    <a:pt x="0" y="278864"/>
                    <a:pt x="0" y="245128"/>
                  </a:cubicBezTo>
                  <a:lnTo>
                    <a:pt x="0" y="61085"/>
                  </a:lnTo>
                  <a:cubicBezTo>
                    <a:pt x="0" y="27349"/>
                    <a:pt x="27349" y="0"/>
                    <a:pt x="61085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1001407" cy="3633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Support strategies</a:t>
              </a:r>
            </a:p>
          </p:txBody>
        </p:sp>
      </p:grpSp>
      <p:sp>
        <p:nvSpPr>
          <p:cNvPr id="22" name="AutoShape 22"/>
          <p:cNvSpPr/>
          <p:nvPr/>
        </p:nvSpPr>
        <p:spPr>
          <a:xfrm>
            <a:off x="9144000" y="3553153"/>
            <a:ext cx="12452" cy="772598"/>
          </a:xfrm>
          <a:prstGeom prst="line">
            <a:avLst/>
          </a:prstGeom>
          <a:ln w="38100" cap="flat">
            <a:solidFill>
              <a:srgbClr val="1800AD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9144000" y="3476954"/>
            <a:ext cx="5776821" cy="772597"/>
          </a:xfrm>
          <a:custGeom>
            <a:avLst/>
            <a:gdLst/>
            <a:ahLst/>
            <a:cxnLst/>
            <a:rect l="l" t="t" r="r" b="b"/>
            <a:pathLst>
              <a:path w="5776821" h="772597">
                <a:moveTo>
                  <a:pt x="0" y="0"/>
                </a:moveTo>
                <a:lnTo>
                  <a:pt x="2659811" y="0"/>
                </a:lnTo>
                <a:cubicBezTo>
                  <a:pt x="2720439" y="0"/>
                  <a:pt x="2778585" y="24084"/>
                  <a:pt x="2821455" y="66955"/>
                </a:cubicBezTo>
                <a:cubicBezTo>
                  <a:pt x="2864326" y="109826"/>
                  <a:pt x="2888411" y="167971"/>
                  <a:pt x="2888411" y="228600"/>
                </a:cubicBezTo>
                <a:lnTo>
                  <a:pt x="2888411" y="543997"/>
                </a:lnTo>
                <a:cubicBezTo>
                  <a:pt x="2888411" y="670249"/>
                  <a:pt x="2990759" y="772597"/>
                  <a:pt x="3117011" y="772597"/>
                </a:cubicBezTo>
                <a:lnTo>
                  <a:pt x="5776821" y="772597"/>
                </a:lnTo>
              </a:path>
            </a:pathLst>
          </a:custGeom>
          <a:ln w="38100" cap="flat">
            <a:solidFill>
              <a:srgbClr val="1800AD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3394054" y="3476954"/>
            <a:ext cx="5749946" cy="772597"/>
          </a:xfrm>
          <a:custGeom>
            <a:avLst/>
            <a:gdLst/>
            <a:ahLst/>
            <a:cxnLst/>
            <a:rect l="l" t="t" r="r" b="b"/>
            <a:pathLst>
              <a:path w="5749946" h="772597">
                <a:moveTo>
                  <a:pt x="5749946" y="0"/>
                </a:moveTo>
                <a:lnTo>
                  <a:pt x="3103573" y="0"/>
                </a:lnTo>
                <a:cubicBezTo>
                  <a:pt x="3042944" y="0"/>
                  <a:pt x="2984799" y="24084"/>
                  <a:pt x="2941928" y="66955"/>
                </a:cubicBezTo>
                <a:cubicBezTo>
                  <a:pt x="2899057" y="109826"/>
                  <a:pt x="2874973" y="167971"/>
                  <a:pt x="2874973" y="228600"/>
                </a:cubicBezTo>
                <a:lnTo>
                  <a:pt x="2874973" y="543997"/>
                </a:lnTo>
                <a:cubicBezTo>
                  <a:pt x="2874973" y="670249"/>
                  <a:pt x="2772625" y="772597"/>
                  <a:pt x="2646373" y="772597"/>
                </a:cubicBezTo>
                <a:lnTo>
                  <a:pt x="0" y="772597"/>
                </a:lnTo>
              </a:path>
            </a:pathLst>
          </a:custGeom>
          <a:ln w="38100" cap="flat">
            <a:solidFill>
              <a:srgbClr val="1800AD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989757" y="5964652"/>
            <a:ext cx="4806624" cy="3619192"/>
            <a:chOff x="0" y="0"/>
            <a:chExt cx="6408832" cy="4825589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6408832" cy="4825589"/>
              <a:chOff x="0" y="0"/>
              <a:chExt cx="2900571" cy="2184011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2900571" cy="2184011"/>
              </a:xfrm>
              <a:custGeom>
                <a:avLst/>
                <a:gdLst/>
                <a:ahLst/>
                <a:cxnLst/>
                <a:rect l="l" t="t" r="r" b="b"/>
                <a:pathLst>
                  <a:path w="2900571" h="2184011">
                    <a:moveTo>
                      <a:pt x="0" y="0"/>
                    </a:moveTo>
                    <a:lnTo>
                      <a:pt x="2900571" y="0"/>
                    </a:lnTo>
                    <a:lnTo>
                      <a:pt x="2900571" y="2184011"/>
                    </a:lnTo>
                    <a:lnTo>
                      <a:pt x="0" y="2184011"/>
                    </a:lnTo>
                    <a:close/>
                  </a:path>
                </a:pathLst>
              </a:custGeom>
              <a:ln w="47625" cap="sq">
                <a:solidFill>
                  <a:srgbClr val="1800A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38100"/>
                <a:ext cx="2900571" cy="22221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286283" y="498269"/>
              <a:ext cx="5836266" cy="3743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How learners read the text, aiming to plan, monitor, and evaluate their reading comprehension.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255343" y="4184959"/>
            <a:ext cx="3802218" cy="1406854"/>
            <a:chOff x="0" y="-37081"/>
            <a:chExt cx="1001407" cy="37053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01407" cy="313380"/>
            </a:xfrm>
            <a:custGeom>
              <a:avLst/>
              <a:gdLst/>
              <a:ahLst/>
              <a:cxnLst/>
              <a:rect l="l" t="t" r="r" b="b"/>
              <a:pathLst>
                <a:path w="1001407" h="313380">
                  <a:moveTo>
                    <a:pt x="61085" y="0"/>
                  </a:moveTo>
                  <a:lnTo>
                    <a:pt x="940322" y="0"/>
                  </a:lnTo>
                  <a:cubicBezTo>
                    <a:pt x="956523" y="0"/>
                    <a:pt x="972060" y="6436"/>
                    <a:pt x="983516" y="17891"/>
                  </a:cubicBezTo>
                  <a:cubicBezTo>
                    <a:pt x="994972" y="29347"/>
                    <a:pt x="1001407" y="44884"/>
                    <a:pt x="1001407" y="61085"/>
                  </a:cubicBezTo>
                  <a:lnTo>
                    <a:pt x="1001407" y="252295"/>
                  </a:lnTo>
                  <a:cubicBezTo>
                    <a:pt x="1001407" y="286031"/>
                    <a:pt x="974059" y="313380"/>
                    <a:pt x="940322" y="313380"/>
                  </a:cubicBezTo>
                  <a:lnTo>
                    <a:pt x="61085" y="313380"/>
                  </a:lnTo>
                  <a:cubicBezTo>
                    <a:pt x="44884" y="313380"/>
                    <a:pt x="29347" y="306944"/>
                    <a:pt x="17891" y="295488"/>
                  </a:cubicBezTo>
                  <a:cubicBezTo>
                    <a:pt x="6436" y="284033"/>
                    <a:pt x="0" y="268495"/>
                    <a:pt x="0" y="252295"/>
                  </a:cubicBezTo>
                  <a:lnTo>
                    <a:pt x="0" y="61085"/>
                  </a:lnTo>
                  <a:cubicBezTo>
                    <a:pt x="0" y="27349"/>
                    <a:pt x="27349" y="0"/>
                    <a:pt x="61085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7081"/>
              <a:ext cx="1001407" cy="3705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Problem-solving strategies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752156" y="5964652"/>
            <a:ext cx="4806624" cy="3619192"/>
            <a:chOff x="0" y="0"/>
            <a:chExt cx="2900571" cy="2184011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900571" cy="2184011"/>
            </a:xfrm>
            <a:custGeom>
              <a:avLst/>
              <a:gdLst/>
              <a:ahLst/>
              <a:cxnLst/>
              <a:rect l="l" t="t" r="r" b="b"/>
              <a:pathLst>
                <a:path w="2900571" h="2184011">
                  <a:moveTo>
                    <a:pt x="0" y="0"/>
                  </a:moveTo>
                  <a:lnTo>
                    <a:pt x="2900571" y="0"/>
                  </a:lnTo>
                  <a:lnTo>
                    <a:pt x="2900571" y="2184011"/>
                  </a:lnTo>
                  <a:lnTo>
                    <a:pt x="0" y="2184011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2900571" cy="2222111"/>
            </a:xfrm>
            <a:prstGeom prst="rect">
              <a:avLst/>
            </a:prstGeom>
          </p:spPr>
          <p:txBody>
            <a:bodyPr lIns="22171" tIns="22171" rIns="22171" bIns="22171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6986903" y="6600860"/>
            <a:ext cx="4377199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Providing readers with a specific plan to solve problems they may encounter while reading . 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12517508" y="5964652"/>
            <a:ext cx="4806624" cy="3615565"/>
            <a:chOff x="0" y="0"/>
            <a:chExt cx="6408832" cy="4820753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6408832" cy="4820753"/>
              <a:chOff x="0" y="0"/>
              <a:chExt cx="2900571" cy="2181823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2900571" cy="2181823"/>
              </a:xfrm>
              <a:custGeom>
                <a:avLst/>
                <a:gdLst/>
                <a:ahLst/>
                <a:cxnLst/>
                <a:rect l="l" t="t" r="r" b="b"/>
                <a:pathLst>
                  <a:path w="2900571" h="2181823">
                    <a:moveTo>
                      <a:pt x="0" y="0"/>
                    </a:moveTo>
                    <a:lnTo>
                      <a:pt x="2900571" y="0"/>
                    </a:lnTo>
                    <a:lnTo>
                      <a:pt x="2900571" y="2181823"/>
                    </a:lnTo>
                    <a:lnTo>
                      <a:pt x="0" y="2181823"/>
                    </a:lnTo>
                    <a:close/>
                  </a:path>
                </a:pathLst>
              </a:custGeom>
              <a:ln w="47625" cap="sq">
                <a:solidFill>
                  <a:srgbClr val="1800A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38100"/>
                <a:ext cx="2900571" cy="221992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286283" y="1257852"/>
              <a:ext cx="5836266" cy="2219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Involving localized techniques to aid reading comprehension</a:t>
              </a:r>
            </a:p>
          </p:txBody>
        </p:sp>
      </p:grpSp>
      <p:sp>
        <p:nvSpPr>
          <p:cNvPr id="42" name="Freeform 42"/>
          <p:cNvSpPr/>
          <p:nvPr/>
        </p:nvSpPr>
        <p:spPr>
          <a:xfrm>
            <a:off x="3393069" y="5488403"/>
            <a:ext cx="985" cy="476250"/>
          </a:xfrm>
          <a:custGeom>
            <a:avLst/>
            <a:gdLst/>
            <a:ahLst/>
            <a:cxnLst/>
            <a:rect l="l" t="t" r="r" b="b"/>
            <a:pathLst>
              <a:path w="985" h="476250">
                <a:moveTo>
                  <a:pt x="985" y="0"/>
                </a:moveTo>
                <a:lnTo>
                  <a:pt x="985" y="456707"/>
                </a:lnTo>
                <a:cubicBezTo>
                  <a:pt x="985" y="456838"/>
                  <a:pt x="933" y="456963"/>
                  <a:pt x="841" y="457055"/>
                </a:cubicBezTo>
                <a:cubicBezTo>
                  <a:pt x="748" y="457148"/>
                  <a:pt x="623" y="457200"/>
                  <a:pt x="492" y="457200"/>
                </a:cubicBezTo>
                <a:lnTo>
                  <a:pt x="492" y="457200"/>
                </a:lnTo>
                <a:cubicBezTo>
                  <a:pt x="362" y="457200"/>
                  <a:pt x="236" y="457252"/>
                  <a:pt x="144" y="457344"/>
                </a:cubicBezTo>
                <a:cubicBezTo>
                  <a:pt x="52" y="457436"/>
                  <a:pt x="0" y="457562"/>
                  <a:pt x="0" y="457692"/>
                </a:cubicBezTo>
                <a:lnTo>
                  <a:pt x="0" y="476250"/>
                </a:lnTo>
              </a:path>
            </a:pathLst>
          </a:custGeom>
          <a:ln w="38100" cap="flat">
            <a:solidFill>
              <a:srgbClr val="1800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4" name="Freeform 44"/>
          <p:cNvSpPr/>
          <p:nvPr/>
        </p:nvSpPr>
        <p:spPr>
          <a:xfrm>
            <a:off x="14939871" y="5488403"/>
            <a:ext cx="0" cy="504866"/>
          </a:xfrm>
          <a:custGeom>
            <a:avLst/>
            <a:gdLst/>
            <a:ahLst/>
            <a:cxnLst/>
            <a:rect l="l" t="t" r="r" b="b"/>
            <a:pathLst>
              <a:path h="504866">
                <a:moveTo>
                  <a:pt x="0" y="0"/>
                </a:moveTo>
                <a:lnTo>
                  <a:pt x="0" y="504866"/>
                </a:lnTo>
              </a:path>
            </a:pathLst>
          </a:custGeom>
          <a:ln w="38100" cap="flat">
            <a:solidFill>
              <a:srgbClr val="1800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Box 45"/>
          <p:cNvSpPr txBox="1"/>
          <p:nvPr/>
        </p:nvSpPr>
        <p:spPr>
          <a:xfrm>
            <a:off x="14816455" y="9791700"/>
            <a:ext cx="3055620" cy="358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i="1" dirty="0">
                <a:solidFill>
                  <a:srgbClr val="000000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(Amer et al., 2010)</a:t>
            </a:r>
          </a:p>
        </p:txBody>
      </p:sp>
      <p:sp>
        <p:nvSpPr>
          <p:cNvPr id="49" name="Freeform 44"/>
          <p:cNvSpPr/>
          <p:nvPr/>
        </p:nvSpPr>
        <p:spPr>
          <a:xfrm>
            <a:off x="9123271" y="5463003"/>
            <a:ext cx="0" cy="504866"/>
          </a:xfrm>
          <a:custGeom>
            <a:avLst/>
            <a:gdLst/>
            <a:ahLst/>
            <a:cxnLst/>
            <a:rect l="l" t="t" r="r" b="b"/>
            <a:pathLst>
              <a:path h="504866">
                <a:moveTo>
                  <a:pt x="0" y="0"/>
                </a:moveTo>
                <a:lnTo>
                  <a:pt x="0" y="504866"/>
                </a:lnTo>
              </a:path>
            </a:pathLst>
          </a:custGeom>
          <a:ln w="38100" cap="flat">
            <a:solidFill>
              <a:srgbClr val="1800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028700" y="2270850"/>
            <a:ext cx="16230600" cy="5699482"/>
            <a:chOff x="0" y="0"/>
            <a:chExt cx="4274726" cy="15010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501098"/>
            </a:xfrm>
            <a:custGeom>
              <a:avLst/>
              <a:gdLst/>
              <a:ahLst/>
              <a:cxnLst/>
              <a:rect l="l" t="t" r="r" b="b"/>
              <a:pathLst>
                <a:path w="4274726" h="1501098">
                  <a:moveTo>
                    <a:pt x="0" y="0"/>
                  </a:moveTo>
                  <a:lnTo>
                    <a:pt x="4274726" y="0"/>
                  </a:lnTo>
                  <a:lnTo>
                    <a:pt x="4274726" y="1501098"/>
                  </a:lnTo>
                  <a:lnTo>
                    <a:pt x="0" y="1501098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539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01540" y="172594"/>
            <a:ext cx="537196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1: INTRODUCTION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16428" y="1029844"/>
            <a:ext cx="13055144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Previous studies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74332" y="2270850"/>
            <a:ext cx="16184968" cy="936713"/>
            <a:chOff x="0" y="0"/>
            <a:chExt cx="4262708" cy="24670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262708" cy="246706"/>
            </a:xfrm>
            <a:custGeom>
              <a:avLst/>
              <a:gdLst/>
              <a:ahLst/>
              <a:cxnLst/>
              <a:rect l="l" t="t" r="r" b="b"/>
              <a:pathLst>
                <a:path w="4262708" h="246706">
                  <a:moveTo>
                    <a:pt x="0" y="0"/>
                  </a:moveTo>
                  <a:lnTo>
                    <a:pt x="4262708" y="0"/>
                  </a:lnTo>
                  <a:lnTo>
                    <a:pt x="4262708" y="246706"/>
                  </a:lnTo>
                  <a:lnTo>
                    <a:pt x="0" y="24670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262708" cy="2848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788039" y="2457841"/>
            <a:ext cx="10175774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The most frequently used strategies: </a:t>
            </a:r>
            <a:r>
              <a:rPr lang="en-US" sz="27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Problem-solving strategies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74332" y="2318202"/>
            <a:ext cx="5300709" cy="829083"/>
            <a:chOff x="0" y="0"/>
            <a:chExt cx="1396072" cy="21835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96072" cy="218359"/>
            </a:xfrm>
            <a:custGeom>
              <a:avLst/>
              <a:gdLst/>
              <a:ahLst/>
              <a:cxnLst/>
              <a:rect l="l" t="t" r="r" b="b"/>
              <a:pathLst>
                <a:path w="1396072" h="218359">
                  <a:moveTo>
                    <a:pt x="0" y="0"/>
                  </a:moveTo>
                  <a:lnTo>
                    <a:pt x="1396072" y="0"/>
                  </a:lnTo>
                  <a:lnTo>
                    <a:pt x="1396072" y="218359"/>
                  </a:lnTo>
                  <a:lnTo>
                    <a:pt x="0" y="2183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396072" cy="256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245039" y="2323804"/>
            <a:ext cx="5091902" cy="779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 Pookcharoen (2009), Anderson (2003), Omar (2014), Rianto (2022)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074332" y="3645713"/>
            <a:ext cx="16184968" cy="936713"/>
            <a:chOff x="0" y="0"/>
            <a:chExt cx="4262708" cy="24670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262708" cy="246706"/>
            </a:xfrm>
            <a:custGeom>
              <a:avLst/>
              <a:gdLst/>
              <a:ahLst/>
              <a:cxnLst/>
              <a:rect l="l" t="t" r="r" b="b"/>
              <a:pathLst>
                <a:path w="4262708" h="246706">
                  <a:moveTo>
                    <a:pt x="0" y="0"/>
                  </a:moveTo>
                  <a:lnTo>
                    <a:pt x="4262708" y="0"/>
                  </a:lnTo>
                  <a:lnTo>
                    <a:pt x="4262708" y="246706"/>
                  </a:lnTo>
                  <a:lnTo>
                    <a:pt x="0" y="24670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4262708" cy="2848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788039" y="3832705"/>
            <a:ext cx="10175774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The most frequently used strategies: </a:t>
            </a:r>
            <a:r>
              <a:rPr lang="en-US" sz="27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Global strategies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074332" y="3693066"/>
            <a:ext cx="5300709" cy="829083"/>
            <a:chOff x="0" y="0"/>
            <a:chExt cx="1396072" cy="21835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96072" cy="218359"/>
            </a:xfrm>
            <a:custGeom>
              <a:avLst/>
              <a:gdLst/>
              <a:ahLst/>
              <a:cxnLst/>
              <a:rect l="l" t="t" r="r" b="b"/>
              <a:pathLst>
                <a:path w="1396072" h="218359">
                  <a:moveTo>
                    <a:pt x="0" y="0"/>
                  </a:moveTo>
                  <a:lnTo>
                    <a:pt x="1396072" y="0"/>
                  </a:lnTo>
                  <a:lnTo>
                    <a:pt x="1396072" y="218359"/>
                  </a:lnTo>
                  <a:lnTo>
                    <a:pt x="0" y="2183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396072" cy="256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283139" y="3698667"/>
            <a:ext cx="4883094" cy="779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Amer et al. (2010), Harputra et al. (2023)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074332" y="5020577"/>
            <a:ext cx="16184968" cy="936713"/>
            <a:chOff x="0" y="0"/>
            <a:chExt cx="4262708" cy="24670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262708" cy="246706"/>
            </a:xfrm>
            <a:custGeom>
              <a:avLst/>
              <a:gdLst/>
              <a:ahLst/>
              <a:cxnLst/>
              <a:rect l="l" t="t" r="r" b="b"/>
              <a:pathLst>
                <a:path w="4262708" h="246706">
                  <a:moveTo>
                    <a:pt x="0" y="0"/>
                  </a:moveTo>
                  <a:lnTo>
                    <a:pt x="4262708" y="0"/>
                  </a:lnTo>
                  <a:lnTo>
                    <a:pt x="4262708" y="246706"/>
                  </a:lnTo>
                  <a:lnTo>
                    <a:pt x="0" y="24670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4262708" cy="2848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6788039" y="5207568"/>
            <a:ext cx="10175774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The least frequently used strategies: </a:t>
            </a:r>
            <a:r>
              <a:rPr lang="en-US" sz="27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Support strategies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074332" y="5067929"/>
            <a:ext cx="5300709" cy="829083"/>
            <a:chOff x="0" y="0"/>
            <a:chExt cx="1396072" cy="21835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396072" cy="218359"/>
            </a:xfrm>
            <a:custGeom>
              <a:avLst/>
              <a:gdLst/>
              <a:ahLst/>
              <a:cxnLst/>
              <a:rect l="l" t="t" r="r" b="b"/>
              <a:pathLst>
                <a:path w="1396072" h="218359">
                  <a:moveTo>
                    <a:pt x="0" y="0"/>
                  </a:moveTo>
                  <a:lnTo>
                    <a:pt x="1396072" y="0"/>
                  </a:lnTo>
                  <a:lnTo>
                    <a:pt x="1396072" y="218359"/>
                  </a:lnTo>
                  <a:lnTo>
                    <a:pt x="0" y="2183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396072" cy="256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283139" y="5283133"/>
            <a:ext cx="4883094" cy="379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  <a:spcBef>
                <a:spcPct val="0"/>
              </a:spcBef>
            </a:pPr>
            <a:r>
              <a:rPr lang="en-US" sz="23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Most studies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074332" y="6357340"/>
            <a:ext cx="16184968" cy="1612992"/>
            <a:chOff x="0" y="0"/>
            <a:chExt cx="4262708" cy="42482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4262708" cy="424821"/>
            </a:xfrm>
            <a:custGeom>
              <a:avLst/>
              <a:gdLst/>
              <a:ahLst/>
              <a:cxnLst/>
              <a:rect l="l" t="t" r="r" b="b"/>
              <a:pathLst>
                <a:path w="4262708" h="424821">
                  <a:moveTo>
                    <a:pt x="0" y="0"/>
                  </a:moveTo>
                  <a:lnTo>
                    <a:pt x="4262708" y="0"/>
                  </a:lnTo>
                  <a:lnTo>
                    <a:pt x="4262708" y="424821"/>
                  </a:lnTo>
                  <a:lnTo>
                    <a:pt x="0" y="424821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4262708" cy="46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6628086" y="6432756"/>
            <a:ext cx="10631214" cy="1407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The most frequently used strategies: </a:t>
            </a:r>
            <a:r>
              <a:rPr lang="en-US" sz="27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Problem-solving strategies</a:t>
            </a:r>
          </a:p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The positive relationship between the use of global strategies and the predictor of reading performance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074332" y="6415738"/>
            <a:ext cx="5300709" cy="1489456"/>
            <a:chOff x="0" y="0"/>
            <a:chExt cx="1396072" cy="39228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396072" cy="392285"/>
            </a:xfrm>
            <a:custGeom>
              <a:avLst/>
              <a:gdLst/>
              <a:ahLst/>
              <a:cxnLst/>
              <a:rect l="l" t="t" r="r" b="b"/>
              <a:pathLst>
                <a:path w="1396072" h="392285">
                  <a:moveTo>
                    <a:pt x="0" y="0"/>
                  </a:moveTo>
                  <a:lnTo>
                    <a:pt x="1396072" y="0"/>
                  </a:lnTo>
                  <a:lnTo>
                    <a:pt x="1396072" y="392285"/>
                  </a:lnTo>
                  <a:lnTo>
                    <a:pt x="0" y="3922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1396072" cy="430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283139" y="6757390"/>
            <a:ext cx="4883094" cy="779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  <a:spcBef>
                <a:spcPct val="0"/>
              </a:spcBef>
            </a:pPr>
            <a:r>
              <a:rPr lang="en-US" sz="23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Vietnamese context: Do and Phan (2021) 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371907" y="8303708"/>
            <a:ext cx="17544185" cy="1721335"/>
            <a:chOff x="0" y="0"/>
            <a:chExt cx="4620691" cy="453356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4620691" cy="453356"/>
            </a:xfrm>
            <a:custGeom>
              <a:avLst/>
              <a:gdLst/>
              <a:ahLst/>
              <a:cxnLst/>
              <a:rect l="l" t="t" r="r" b="b"/>
              <a:pathLst>
                <a:path w="4620691" h="453356">
                  <a:moveTo>
                    <a:pt x="0" y="0"/>
                  </a:moveTo>
                  <a:lnTo>
                    <a:pt x="4620691" y="0"/>
                  </a:lnTo>
                  <a:lnTo>
                    <a:pt x="4620691" y="453356"/>
                  </a:lnTo>
                  <a:lnTo>
                    <a:pt x="0" y="45335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4620691" cy="491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549165" y="8437230"/>
            <a:ext cx="2273262" cy="1454290"/>
            <a:chOff x="0" y="0"/>
            <a:chExt cx="598719" cy="383023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598719" cy="383023"/>
            </a:xfrm>
            <a:custGeom>
              <a:avLst/>
              <a:gdLst/>
              <a:ahLst/>
              <a:cxnLst/>
              <a:rect l="l" t="t" r="r" b="b"/>
              <a:pathLst>
                <a:path w="598719" h="383023">
                  <a:moveTo>
                    <a:pt x="0" y="0"/>
                  </a:moveTo>
                  <a:lnTo>
                    <a:pt x="598719" y="0"/>
                  </a:lnTo>
                  <a:lnTo>
                    <a:pt x="598719" y="383023"/>
                  </a:lnTo>
                  <a:lnTo>
                    <a:pt x="0" y="3830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38100"/>
              <a:ext cx="598719" cy="421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818405" y="8647021"/>
            <a:ext cx="1734782" cy="723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300"/>
              </a:lnSpc>
            </a:pPr>
            <a:r>
              <a:rPr lang="en-US" sz="35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gap</a:t>
            </a:r>
            <a:r>
              <a:rPr lang="en-US" sz="3500">
                <a:solidFill>
                  <a:srgbClr val="1800AD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3187521" y="8611925"/>
            <a:ext cx="1428888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EMI students who spend </a:t>
            </a: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more time processing L2 texts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⟶ The investigation of MORS in an EMI context is </a:t>
            </a: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underexplored</a:t>
            </a:r>
          </a:p>
        </p:txBody>
      </p:sp>
      <p:grpSp>
        <p:nvGrpSpPr>
          <p:cNvPr id="53" name="Group 9"/>
          <p:cNvGrpSpPr/>
          <p:nvPr/>
        </p:nvGrpSpPr>
        <p:grpSpPr>
          <a:xfrm>
            <a:off x="0" y="0"/>
            <a:ext cx="7097460" cy="939674"/>
            <a:chOff x="0" y="0"/>
            <a:chExt cx="1869290" cy="247486"/>
          </a:xfrm>
        </p:grpSpPr>
        <p:sp>
          <p:nvSpPr>
            <p:cNvPr id="54" name="Freeform 10"/>
            <p:cNvSpPr/>
            <p:nvPr/>
          </p:nvSpPr>
          <p:spPr>
            <a:xfrm>
              <a:off x="0" y="0"/>
              <a:ext cx="1869290" cy="247486"/>
            </a:xfrm>
            <a:custGeom>
              <a:avLst/>
              <a:gdLst/>
              <a:ahLst/>
              <a:cxnLst/>
              <a:rect l="l" t="t" r="r" b="b"/>
              <a:pathLst>
                <a:path w="1869290" h="247486">
                  <a:moveTo>
                    <a:pt x="0" y="0"/>
                  </a:moveTo>
                  <a:lnTo>
                    <a:pt x="1869290" y="0"/>
                  </a:lnTo>
                  <a:lnTo>
                    <a:pt x="1869290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11"/>
            <p:cNvSpPr txBox="1"/>
            <p:nvPr/>
          </p:nvSpPr>
          <p:spPr>
            <a:xfrm>
              <a:off x="0" y="-38100"/>
              <a:ext cx="1869290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6" name="TextBox 12"/>
          <p:cNvSpPr txBox="1"/>
          <p:nvPr/>
        </p:nvSpPr>
        <p:spPr>
          <a:xfrm>
            <a:off x="501540" y="172594"/>
            <a:ext cx="58735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 dirty="0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2: LITERATURE REVIEW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097460" cy="939674"/>
            <a:chOff x="0" y="0"/>
            <a:chExt cx="1869290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69290" cy="247486"/>
            </a:xfrm>
            <a:custGeom>
              <a:avLst/>
              <a:gdLst/>
              <a:ahLst/>
              <a:cxnLst/>
              <a:rect l="l" t="t" r="r" b="b"/>
              <a:pathLst>
                <a:path w="1869290" h="247486">
                  <a:moveTo>
                    <a:pt x="0" y="0"/>
                  </a:moveTo>
                  <a:lnTo>
                    <a:pt x="1869290" y="0"/>
                  </a:lnTo>
                  <a:lnTo>
                    <a:pt x="1869290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869290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8695" y="184087"/>
            <a:ext cx="560143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3: METHODOLOGY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-620313" y="923925"/>
            <a:ext cx="19528625" cy="89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Study design &amp; Participants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577036" y="2073275"/>
            <a:ext cx="7415458" cy="3000141"/>
            <a:chOff x="0" y="0"/>
            <a:chExt cx="1953043" cy="7901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53043" cy="790160"/>
            </a:xfrm>
            <a:custGeom>
              <a:avLst/>
              <a:gdLst/>
              <a:ahLst/>
              <a:cxnLst/>
              <a:rect l="l" t="t" r="r" b="b"/>
              <a:pathLst>
                <a:path w="1953043" h="790160">
                  <a:moveTo>
                    <a:pt x="0" y="0"/>
                  </a:moveTo>
                  <a:lnTo>
                    <a:pt x="1953043" y="0"/>
                  </a:lnTo>
                  <a:lnTo>
                    <a:pt x="1953043" y="790160"/>
                  </a:lnTo>
                  <a:lnTo>
                    <a:pt x="0" y="790160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953043" cy="828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577036" y="2073275"/>
            <a:ext cx="7415458" cy="1028700"/>
            <a:chOff x="0" y="0"/>
            <a:chExt cx="1953043" cy="27093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53043" cy="270933"/>
            </a:xfrm>
            <a:custGeom>
              <a:avLst/>
              <a:gdLst/>
              <a:ahLst/>
              <a:cxnLst/>
              <a:rect l="l" t="t" r="r" b="b"/>
              <a:pathLst>
                <a:path w="1953043" h="270933">
                  <a:moveTo>
                    <a:pt x="0" y="0"/>
                  </a:moveTo>
                  <a:lnTo>
                    <a:pt x="1953043" y="0"/>
                  </a:lnTo>
                  <a:lnTo>
                    <a:pt x="1953043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95304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95506" y="2073275"/>
            <a:ext cx="7415458" cy="3000141"/>
            <a:chOff x="0" y="0"/>
            <a:chExt cx="1953043" cy="79016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53043" cy="790160"/>
            </a:xfrm>
            <a:custGeom>
              <a:avLst/>
              <a:gdLst/>
              <a:ahLst/>
              <a:cxnLst/>
              <a:rect l="l" t="t" r="r" b="b"/>
              <a:pathLst>
                <a:path w="1953043" h="790160">
                  <a:moveTo>
                    <a:pt x="0" y="0"/>
                  </a:moveTo>
                  <a:lnTo>
                    <a:pt x="1953043" y="0"/>
                  </a:lnTo>
                  <a:lnTo>
                    <a:pt x="1953043" y="790160"/>
                  </a:lnTo>
                  <a:lnTo>
                    <a:pt x="0" y="790160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953043" cy="828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788748" y="3206750"/>
            <a:ext cx="6428973" cy="1685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Quantitative research design </a:t>
            </a:r>
          </a:p>
          <a:p>
            <a:pPr algn="just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⟶ Generate factual and reliable outcome data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295506" y="2073275"/>
            <a:ext cx="7415458" cy="1028700"/>
            <a:chOff x="0" y="0"/>
            <a:chExt cx="9887278" cy="137160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9887278" cy="1371600"/>
              <a:chOff x="0" y="0"/>
              <a:chExt cx="1953043" cy="27093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953043" cy="270933"/>
              </a:xfrm>
              <a:custGeom>
                <a:avLst/>
                <a:gdLst/>
                <a:ahLst/>
                <a:cxnLst/>
                <a:rect l="l" t="t" r="r" b="b"/>
                <a:pathLst>
                  <a:path w="1953043" h="270933">
                    <a:moveTo>
                      <a:pt x="0" y="0"/>
                    </a:moveTo>
                    <a:lnTo>
                      <a:pt x="1953043" y="0"/>
                    </a:lnTo>
                    <a:lnTo>
                      <a:pt x="1953043" y="270933"/>
                    </a:lnTo>
                    <a:lnTo>
                      <a:pt x="0" y="270933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1953043" cy="3090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2918094" y="323850"/>
              <a:ext cx="4051091" cy="666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STUDY DESIGN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1813613" y="2301875"/>
            <a:ext cx="2942304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PARTICIPANTS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070278" y="3206750"/>
            <a:ext cx="6583477" cy="1685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- 124 students</a:t>
            </a:r>
          </a:p>
          <a:p>
            <a:pPr algn="just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International University - VNU HCMC</a:t>
            </a:r>
          </a:p>
          <a:p>
            <a:pPr algn="just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Convenience sampling method</a:t>
            </a:r>
          </a:p>
        </p:txBody>
      </p:sp>
      <p:pic>
        <p:nvPicPr>
          <p:cNvPr id="33" name="Picture 2"/>
          <p:cNvPicPr>
            <a:picLocks noChangeAspect="1"/>
          </p:cNvPicPr>
          <p:nvPr/>
        </p:nvPicPr>
        <p:blipFill>
          <a:blip r:embed="rId2"/>
          <a:srcRect l="13268" t="20612" r="7953" b="14075"/>
          <a:stretch>
            <a:fillRect/>
          </a:stretch>
        </p:blipFill>
        <p:spPr>
          <a:xfrm>
            <a:off x="5492557" y="5580876"/>
            <a:ext cx="7766243" cy="44896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097460" cy="939674"/>
            <a:chOff x="0" y="0"/>
            <a:chExt cx="1869290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69290" cy="247486"/>
            </a:xfrm>
            <a:custGeom>
              <a:avLst/>
              <a:gdLst/>
              <a:ahLst/>
              <a:cxnLst/>
              <a:rect l="l" t="t" r="r" b="b"/>
              <a:pathLst>
                <a:path w="1869290" h="247486">
                  <a:moveTo>
                    <a:pt x="0" y="0"/>
                  </a:moveTo>
                  <a:lnTo>
                    <a:pt x="1869290" y="0"/>
                  </a:lnTo>
                  <a:lnTo>
                    <a:pt x="1869290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869290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8695" y="184087"/>
            <a:ext cx="560143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3: METHODOLOGY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-620313" y="1228725"/>
            <a:ext cx="19528625" cy="89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Data Collection Instrument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028065" y="2642870"/>
            <a:ext cx="16231870" cy="5949315"/>
            <a:chOff x="0" y="0"/>
            <a:chExt cx="4816593" cy="129786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816592" cy="1297866"/>
            </a:xfrm>
            <a:custGeom>
              <a:avLst/>
              <a:gdLst/>
              <a:ahLst/>
              <a:cxnLst/>
              <a:rect l="l" t="t" r="r" b="b"/>
              <a:pathLst>
                <a:path w="4816592" h="1297866">
                  <a:moveTo>
                    <a:pt x="0" y="0"/>
                  </a:moveTo>
                  <a:lnTo>
                    <a:pt x="4816592" y="0"/>
                  </a:lnTo>
                  <a:lnTo>
                    <a:pt x="4816592" y="1297866"/>
                  </a:lnTo>
                  <a:lnTo>
                    <a:pt x="0" y="1297866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4816593" cy="13359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524000" y="3009900"/>
            <a:ext cx="14669770" cy="5205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1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</a:t>
            </a:r>
            <a:r>
              <a:rPr lang="en-US" sz="3000" b="1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Online Survey of Reading Strategies (OSORS)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(Amer et al., 2010): adapted from the Survey of Reading Strategies (SORS) (Sheorey &amp; Mokhtari, 2001):</a:t>
            </a:r>
          </a:p>
          <a:p>
            <a:pPr algn="just">
              <a:lnSpc>
                <a:spcPts val="451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+ Five-point Likert Scale via Google Form.</a:t>
            </a:r>
          </a:p>
          <a:p>
            <a:pPr algn="just">
              <a:lnSpc>
                <a:spcPts val="451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+ Sections:</a:t>
            </a:r>
          </a:p>
          <a:p>
            <a:pPr marL="648970" lvl="1" indent="-324485" algn="l">
              <a:lnSpc>
                <a:spcPts val="4510"/>
              </a:lnSpc>
              <a:buFont typeface="Arial" panose="020B0604020202020204"/>
              <a:buChar char="•"/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(A) Demographic information (5 items)</a:t>
            </a:r>
          </a:p>
          <a:p>
            <a:pPr marL="648970" lvl="1" indent="-324485" algn="l">
              <a:lnSpc>
                <a:spcPts val="4510"/>
              </a:lnSpc>
              <a:buFont typeface="Arial" panose="020B0604020202020204"/>
              <a:buChar char="•"/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(B) The perceived use of MORS among EMI students:</a:t>
            </a:r>
          </a:p>
          <a:p>
            <a:pPr marL="781685" lvl="2" indent="0" algn="l">
              <a:lnSpc>
                <a:spcPts val="4510"/>
              </a:lnSpc>
              <a:buFont typeface="Arial" panose="020B0604020202020204"/>
              <a:buNone/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Global strategies (17 items)</a:t>
            </a:r>
          </a:p>
          <a:p>
            <a:pPr marL="781685" lvl="2" indent="0" algn="l">
              <a:lnSpc>
                <a:spcPts val="4510"/>
              </a:lnSpc>
              <a:buFont typeface="Arial" panose="020B0604020202020204"/>
              <a:buNone/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Problem-solving strategies (8 items)</a:t>
            </a:r>
          </a:p>
          <a:p>
            <a:pPr marL="781685" lvl="2" indent="0" algn="l">
              <a:lnSpc>
                <a:spcPts val="4510"/>
              </a:lnSpc>
              <a:buFont typeface="Arial" panose="020B0604020202020204"/>
              <a:buNone/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Support strategies (9 items)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097460" cy="939674"/>
            <a:chOff x="0" y="0"/>
            <a:chExt cx="1869290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69290" cy="247486"/>
            </a:xfrm>
            <a:custGeom>
              <a:avLst/>
              <a:gdLst/>
              <a:ahLst/>
              <a:cxnLst/>
              <a:rect l="l" t="t" r="r" b="b"/>
              <a:pathLst>
                <a:path w="1869290" h="247486">
                  <a:moveTo>
                    <a:pt x="0" y="0"/>
                  </a:moveTo>
                  <a:lnTo>
                    <a:pt x="1869290" y="0"/>
                  </a:lnTo>
                  <a:lnTo>
                    <a:pt x="1869290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869290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8695" y="184087"/>
            <a:ext cx="560143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3: METHODOLOGY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-620313" y="923925"/>
            <a:ext cx="1952862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procedure of the study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910152" y="2321019"/>
            <a:ext cx="8349148" cy="7078735"/>
            <a:chOff x="0" y="0"/>
            <a:chExt cx="2198953" cy="186435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98953" cy="1864358"/>
            </a:xfrm>
            <a:custGeom>
              <a:avLst/>
              <a:gdLst/>
              <a:ahLst/>
              <a:cxnLst/>
              <a:rect l="l" t="t" r="r" b="b"/>
              <a:pathLst>
                <a:path w="2198953" h="1864358">
                  <a:moveTo>
                    <a:pt x="0" y="0"/>
                  </a:moveTo>
                  <a:lnTo>
                    <a:pt x="2198953" y="0"/>
                  </a:lnTo>
                  <a:lnTo>
                    <a:pt x="2198953" y="1864358"/>
                  </a:lnTo>
                  <a:lnTo>
                    <a:pt x="0" y="1864358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198953" cy="19024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163043" y="3586803"/>
            <a:ext cx="7843366" cy="3852031"/>
            <a:chOff x="0" y="0"/>
            <a:chExt cx="2065743" cy="101452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065743" cy="1014527"/>
            </a:xfrm>
            <a:custGeom>
              <a:avLst/>
              <a:gdLst/>
              <a:ahLst/>
              <a:cxnLst/>
              <a:rect l="l" t="t" r="r" b="b"/>
              <a:pathLst>
                <a:path w="2065743" h="1014527">
                  <a:moveTo>
                    <a:pt x="0" y="0"/>
                  </a:moveTo>
                  <a:lnTo>
                    <a:pt x="2065743" y="0"/>
                  </a:lnTo>
                  <a:lnTo>
                    <a:pt x="2065743" y="1014527"/>
                  </a:lnTo>
                  <a:lnTo>
                    <a:pt x="0" y="1014527"/>
                  </a:lnTo>
                  <a:close/>
                </a:path>
              </a:pathLst>
            </a:custGeom>
            <a:ln w="476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065743" cy="1052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aphicFrame>
        <p:nvGraphicFramePr>
          <p:cNvPr id="13" name="Table 13"/>
          <p:cNvGraphicFramePr>
            <a:graphicFrameLocks noGrp="1"/>
          </p:cNvGraphicFramePr>
          <p:nvPr/>
        </p:nvGraphicFramePr>
        <p:xfrm>
          <a:off x="9259346" y="3701103"/>
          <a:ext cx="7650759" cy="3609975"/>
        </p:xfrm>
        <a:graphic>
          <a:graphicData uri="http://schemas.openxmlformats.org/drawingml/2006/table">
            <a:tbl>
              <a:tblPr/>
              <a:tblGrid>
                <a:gridCol w="4108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193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1">
                          <a:solidFill>
                            <a:srgbClr val="000000"/>
                          </a:solidFill>
                          <a:latin typeface="Red Hat Display Bold" panose="02010803040201060303"/>
                          <a:ea typeface="Red Hat Display Bold" panose="02010803040201060303"/>
                          <a:cs typeface="Red Hat Display Bold" panose="02010803040201060303"/>
                          <a:sym typeface="Red Hat Display Bold" panose="02010803040201060303"/>
                        </a:rPr>
                        <a:t>Test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1">
                          <a:solidFill>
                            <a:srgbClr val="000000"/>
                          </a:solidFill>
                          <a:latin typeface="Red Hat Display Bold" panose="02010803040201060303"/>
                          <a:ea typeface="Red Hat Display Bold" panose="02010803040201060303"/>
                          <a:cs typeface="Red Hat Display Bold" panose="02010803040201060303"/>
                          <a:sym typeface="Red Hat Display Bold" panose="02010803040201060303"/>
                        </a:rPr>
                        <a:t>Cronbach’s Alpha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5569"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Red Hat Display" panose="02010503040201060303"/>
                          <a:ea typeface="Red Hat Display" panose="02010503040201060303"/>
                          <a:cs typeface="Red Hat Display" panose="02010503040201060303"/>
                          <a:sym typeface="Red Hat Display" panose="02010503040201060303"/>
                        </a:rPr>
                        <a:t>Pilot Test (N=20)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 b="1">
                          <a:solidFill>
                            <a:srgbClr val="000000"/>
                          </a:solidFill>
                          <a:latin typeface="Red Hat Display Bold" panose="02010803040201060303"/>
                          <a:ea typeface="Red Hat Display Bold" panose="02010803040201060303"/>
                          <a:cs typeface="Red Hat Display Bold" panose="02010803040201060303"/>
                          <a:sym typeface="Red Hat Display Bold" panose="02010803040201060303"/>
                        </a:rPr>
                        <a:t>.80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6213"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Red Hat Display" panose="02010503040201060303"/>
                          <a:ea typeface="Red Hat Display" panose="02010503040201060303"/>
                          <a:cs typeface="Red Hat Display" panose="02010503040201060303"/>
                          <a:sym typeface="Red Hat Display" panose="02010503040201060303"/>
                        </a:rPr>
                        <a:t>Official Data (N=124)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 b="1">
                          <a:solidFill>
                            <a:srgbClr val="000000"/>
                          </a:solidFill>
                          <a:latin typeface="Red Hat Display Bold" panose="02010803040201060303"/>
                          <a:ea typeface="Red Hat Display Bold" panose="02010803040201060303"/>
                          <a:cs typeface="Red Hat Display Bold" panose="02010803040201060303"/>
                          <a:sym typeface="Red Hat Display Bold" panose="02010803040201060303"/>
                        </a:rPr>
                        <a:t>.89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4" name="Group 14"/>
          <p:cNvGrpSpPr/>
          <p:nvPr/>
        </p:nvGrpSpPr>
        <p:grpSpPr>
          <a:xfrm>
            <a:off x="8910152" y="2120900"/>
            <a:ext cx="8349148" cy="1150421"/>
            <a:chOff x="0" y="0"/>
            <a:chExt cx="2198953" cy="30299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198953" cy="302992"/>
            </a:xfrm>
            <a:custGeom>
              <a:avLst/>
              <a:gdLst/>
              <a:ahLst/>
              <a:cxnLst/>
              <a:rect l="l" t="t" r="r" b="b"/>
              <a:pathLst>
                <a:path w="2198953" h="302992">
                  <a:moveTo>
                    <a:pt x="0" y="0"/>
                  </a:moveTo>
                  <a:lnTo>
                    <a:pt x="2198953" y="0"/>
                  </a:lnTo>
                  <a:lnTo>
                    <a:pt x="2198953" y="302992"/>
                  </a:lnTo>
                  <a:lnTo>
                    <a:pt x="0" y="302992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198953" cy="341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698172" y="2415228"/>
            <a:ext cx="477310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VALIDITY &amp; RELIABILITY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59346" y="7724584"/>
            <a:ext cx="7766105" cy="1307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00"/>
              </a:lnSpc>
            </a:pPr>
            <a:r>
              <a:rPr lang="en-US" sz="3000" dirty="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-&gt; 2 items in the global strategies are revised</a:t>
            </a:r>
          </a:p>
          <a:p>
            <a:pPr algn="l">
              <a:lnSpc>
                <a:spcPts val="5100"/>
              </a:lnSpc>
            </a:pPr>
            <a:r>
              <a:rPr lang="en-US" sz="3000" b="1" dirty="0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=&gt; Strong reliability</a:t>
            </a:r>
            <a:r>
              <a:rPr lang="en-US" sz="3000" dirty="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(Taber, 2018)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75738" y="2120900"/>
            <a:ext cx="7096207" cy="7278854"/>
            <a:chOff x="0" y="0"/>
            <a:chExt cx="1868960" cy="191706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68960" cy="1917064"/>
            </a:xfrm>
            <a:custGeom>
              <a:avLst/>
              <a:gdLst/>
              <a:ahLst/>
              <a:cxnLst/>
              <a:rect l="l" t="t" r="r" b="b"/>
              <a:pathLst>
                <a:path w="1868960" h="1917064">
                  <a:moveTo>
                    <a:pt x="0" y="0"/>
                  </a:moveTo>
                  <a:lnTo>
                    <a:pt x="1868960" y="0"/>
                  </a:lnTo>
                  <a:lnTo>
                    <a:pt x="1868960" y="1917064"/>
                  </a:lnTo>
                  <a:lnTo>
                    <a:pt x="0" y="1917064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868960" cy="19551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r>
                <a:rPr lang="en-US" sz="1900" b="1">
                  <a:solidFill>
                    <a:srgbClr val="FFFFFF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Figure 3.1</a:t>
              </a:r>
            </a:p>
            <a:p>
              <a:pPr algn="ctr">
                <a:lnSpc>
                  <a:spcPts val="2660"/>
                </a:lnSpc>
              </a:pPr>
              <a:r>
                <a:rPr lang="en-US" sz="1900" i="1">
                  <a:solidFill>
                    <a:srgbClr val="FFFFFF"/>
                  </a:solidFill>
                  <a:latin typeface="Open Sans Italics" panose="020B0606030504020204"/>
                  <a:ea typeface="Open Sans Italics" panose="020B0606030504020204"/>
                  <a:cs typeface="Open Sans Italics" panose="020B0606030504020204"/>
                  <a:sym typeface="Open Sans Italics" panose="020B0606030504020204"/>
                </a:rPr>
                <a:t>Data collection and analysis procedure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158686" y="2362388"/>
            <a:ext cx="5930312" cy="5644962"/>
          </a:xfrm>
          <a:custGeom>
            <a:avLst/>
            <a:gdLst/>
            <a:ahLst/>
            <a:cxnLst/>
            <a:rect l="l" t="t" r="r" b="b"/>
            <a:pathLst>
              <a:path w="5930312" h="5644962">
                <a:moveTo>
                  <a:pt x="0" y="0"/>
                </a:moveTo>
                <a:lnTo>
                  <a:pt x="5930312" y="0"/>
                </a:lnTo>
                <a:lnTo>
                  <a:pt x="5930312" y="5644962"/>
                </a:lnTo>
                <a:lnTo>
                  <a:pt x="0" y="5644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867212" y="8153115"/>
            <a:ext cx="651326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i="1">
                <a:solidFill>
                  <a:srgbClr val="FFFFFF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Figure 3.1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Data collection and analysis procedure</a:t>
            </a:r>
          </a:p>
        </p:txBody>
      </p:sp>
      <p:sp>
        <p:nvSpPr>
          <p:cNvPr id="24" name="Text Box 23"/>
          <p:cNvSpPr txBox="1"/>
          <p:nvPr/>
        </p:nvSpPr>
        <p:spPr>
          <a:xfrm>
            <a:off x="-368300" y="7263130"/>
            <a:ext cx="609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65364" y="3197791"/>
            <a:ext cx="5800019" cy="3891417"/>
            <a:chOff x="0" y="0"/>
            <a:chExt cx="1527577" cy="1024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7577" cy="1024900"/>
            </a:xfrm>
            <a:custGeom>
              <a:avLst/>
              <a:gdLst/>
              <a:ahLst/>
              <a:cxnLst/>
              <a:rect l="l" t="t" r="r" b="b"/>
              <a:pathLst>
                <a:path w="1527577" h="1024900">
                  <a:moveTo>
                    <a:pt x="0" y="0"/>
                  </a:moveTo>
                  <a:lnTo>
                    <a:pt x="1527577" y="0"/>
                  </a:lnTo>
                  <a:lnTo>
                    <a:pt x="1527577" y="1024900"/>
                  </a:lnTo>
                  <a:lnTo>
                    <a:pt x="0" y="1024900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527577" cy="1063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197869" y="3972042"/>
            <a:ext cx="4535010" cy="2257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Use </a:t>
            </a:r>
            <a:r>
              <a:rPr lang="en-US" sz="3005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SPSS </a:t>
            </a: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Version 27 </a:t>
            </a:r>
          </a:p>
          <a:p>
            <a:pPr algn="l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</a:t>
            </a:r>
            <a:r>
              <a:rPr lang="en-US" sz="3005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Descriptive statistics</a:t>
            </a: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:</a:t>
            </a:r>
          </a:p>
          <a:p>
            <a:pPr algn="l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+ Mean (M)</a:t>
            </a:r>
          </a:p>
          <a:p>
            <a:pPr algn="l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+ Standard Deviation (SD)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388048" y="3197791"/>
            <a:ext cx="8334588" cy="3891417"/>
            <a:chOff x="0" y="0"/>
            <a:chExt cx="2195118" cy="10249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95118" cy="1024900"/>
            </a:xfrm>
            <a:custGeom>
              <a:avLst/>
              <a:gdLst/>
              <a:ahLst/>
              <a:cxnLst/>
              <a:rect l="l" t="t" r="r" b="b"/>
              <a:pathLst>
                <a:path w="2195118" h="1024900">
                  <a:moveTo>
                    <a:pt x="0" y="0"/>
                  </a:moveTo>
                  <a:lnTo>
                    <a:pt x="2195118" y="0"/>
                  </a:lnTo>
                  <a:lnTo>
                    <a:pt x="2195118" y="1024900"/>
                  </a:lnTo>
                  <a:lnTo>
                    <a:pt x="0" y="1024900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95118" cy="1063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627707" y="3972042"/>
            <a:ext cx="7855271" cy="2257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Identify:</a:t>
            </a:r>
          </a:p>
          <a:p>
            <a:pPr algn="l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+ </a:t>
            </a:r>
            <a:r>
              <a:rPr lang="en-US" sz="3005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Most frequently</a:t>
            </a: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used strategies</a:t>
            </a:r>
          </a:p>
          <a:p>
            <a:pPr algn="l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+ </a:t>
            </a:r>
            <a:r>
              <a:rPr lang="en-US" sz="3005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Least frequently </a:t>
            </a: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used strategies</a:t>
            </a:r>
          </a:p>
          <a:p>
            <a:pPr algn="l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+ Strategy used in </a:t>
            </a:r>
            <a:r>
              <a:rPr lang="en-US" sz="3005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each MORS sub-category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630604" y="7574349"/>
            <a:ext cx="5026792" cy="801687"/>
            <a:chOff x="0" y="0"/>
            <a:chExt cx="1323929" cy="21114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23929" cy="211144"/>
            </a:xfrm>
            <a:custGeom>
              <a:avLst/>
              <a:gdLst/>
              <a:ahLst/>
              <a:cxnLst/>
              <a:rect l="l" t="t" r="r" b="b"/>
              <a:pathLst>
                <a:path w="1323929" h="211144">
                  <a:moveTo>
                    <a:pt x="77007" y="0"/>
                  </a:moveTo>
                  <a:lnTo>
                    <a:pt x="1246922" y="0"/>
                  </a:lnTo>
                  <a:cubicBezTo>
                    <a:pt x="1289452" y="0"/>
                    <a:pt x="1323929" y="34477"/>
                    <a:pt x="1323929" y="77007"/>
                  </a:cubicBezTo>
                  <a:lnTo>
                    <a:pt x="1323929" y="134137"/>
                  </a:lnTo>
                  <a:cubicBezTo>
                    <a:pt x="1323929" y="176667"/>
                    <a:pt x="1289452" y="211144"/>
                    <a:pt x="1246922" y="211144"/>
                  </a:cubicBezTo>
                  <a:lnTo>
                    <a:pt x="77007" y="211144"/>
                  </a:lnTo>
                  <a:cubicBezTo>
                    <a:pt x="34477" y="211144"/>
                    <a:pt x="0" y="176667"/>
                    <a:pt x="0" y="134137"/>
                  </a:cubicBezTo>
                  <a:lnTo>
                    <a:pt x="0" y="77007"/>
                  </a:lnTo>
                  <a:cubicBezTo>
                    <a:pt x="0" y="34477"/>
                    <a:pt x="34477" y="0"/>
                    <a:pt x="77007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323929" cy="249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705600" y="7573010"/>
            <a:ext cx="4890135" cy="693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10"/>
              </a:lnSpc>
            </a:pPr>
            <a:r>
              <a:rPr lang="en-US" sz="3005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⟶   Interpret the results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7097460" cy="939674"/>
            <a:chOff x="0" y="0"/>
            <a:chExt cx="9463280" cy="1252899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9463280" cy="1252899"/>
              <a:chOff x="0" y="0"/>
              <a:chExt cx="1869290" cy="24748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869290" cy="247486"/>
              </a:xfrm>
              <a:custGeom>
                <a:avLst/>
                <a:gdLst/>
                <a:ahLst/>
                <a:cxnLst/>
                <a:rect l="l" t="t" r="r" b="b"/>
                <a:pathLst>
                  <a:path w="1869290" h="247486">
                    <a:moveTo>
                      <a:pt x="0" y="0"/>
                    </a:moveTo>
                    <a:lnTo>
                      <a:pt x="1869290" y="0"/>
                    </a:lnTo>
                    <a:lnTo>
                      <a:pt x="1869290" y="247486"/>
                    </a:lnTo>
                    <a:lnTo>
                      <a:pt x="0" y="24748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1869290" cy="2855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398260" y="264500"/>
              <a:ext cx="7468575" cy="666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 i="1">
                  <a:solidFill>
                    <a:srgbClr val="FFFFFF"/>
                  </a:solidFill>
                  <a:latin typeface="Red Hat Display Bold Italics" panose="020108030402010D0303"/>
                  <a:ea typeface="Red Hat Display Bold Italics" panose="020108030402010D0303"/>
                  <a:cs typeface="Red Hat Display Bold Italics" panose="020108030402010D0303"/>
                  <a:sym typeface="Red Hat Display Bold Italics" panose="020108030402010D0303"/>
                </a:rPr>
                <a:t>CHAPTER 3: METHODOLOGY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52705" y="1498600"/>
            <a:ext cx="18189575" cy="1040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Data analysis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114449" cy="939674"/>
            <a:chOff x="0" y="0"/>
            <a:chExt cx="1873764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3765" cy="247486"/>
            </a:xfrm>
            <a:custGeom>
              <a:avLst/>
              <a:gdLst/>
              <a:ahLst/>
              <a:cxnLst/>
              <a:rect l="l" t="t" r="r" b="b"/>
              <a:pathLst>
                <a:path w="1873765" h="247486">
                  <a:moveTo>
                    <a:pt x="0" y="0"/>
                  </a:moveTo>
                  <a:lnTo>
                    <a:pt x="1873765" y="0"/>
                  </a:lnTo>
                  <a:lnTo>
                    <a:pt x="1873765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873764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59711" y="172594"/>
            <a:ext cx="5995027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1: INTRODUCTION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7920658" cy="939674"/>
            <a:chOff x="0" y="0"/>
            <a:chExt cx="2086099" cy="2474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86099" cy="247486"/>
            </a:xfrm>
            <a:custGeom>
              <a:avLst/>
              <a:gdLst/>
              <a:ahLst/>
              <a:cxnLst/>
              <a:rect l="l" t="t" r="r" b="b"/>
              <a:pathLst>
                <a:path w="2086099" h="247486">
                  <a:moveTo>
                    <a:pt x="0" y="0"/>
                  </a:moveTo>
                  <a:lnTo>
                    <a:pt x="2086099" y="0"/>
                  </a:lnTo>
                  <a:lnTo>
                    <a:pt x="2086099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086099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76754" y="2762339"/>
            <a:ext cx="10211246" cy="5105467"/>
            <a:chOff x="0" y="0"/>
            <a:chExt cx="2689382" cy="13446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89382" cy="1344650"/>
            </a:xfrm>
            <a:custGeom>
              <a:avLst/>
              <a:gdLst/>
              <a:ahLst/>
              <a:cxnLst/>
              <a:rect l="l" t="t" r="r" b="b"/>
              <a:pathLst>
                <a:path w="2689382" h="1344650">
                  <a:moveTo>
                    <a:pt x="0" y="0"/>
                  </a:moveTo>
                  <a:lnTo>
                    <a:pt x="2689382" y="0"/>
                  </a:lnTo>
                  <a:lnTo>
                    <a:pt x="2689382" y="1344650"/>
                  </a:lnTo>
                  <a:lnTo>
                    <a:pt x="0" y="1344650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689382" cy="1382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2762339"/>
            <a:ext cx="7920658" cy="5105467"/>
            <a:chOff x="0" y="0"/>
            <a:chExt cx="2086099" cy="13446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86099" cy="1344650"/>
            </a:xfrm>
            <a:custGeom>
              <a:avLst/>
              <a:gdLst/>
              <a:ahLst/>
              <a:cxnLst/>
              <a:rect l="l" t="t" r="r" b="b"/>
              <a:pathLst>
                <a:path w="2086099" h="1344650">
                  <a:moveTo>
                    <a:pt x="0" y="0"/>
                  </a:moveTo>
                  <a:lnTo>
                    <a:pt x="2086099" y="0"/>
                  </a:lnTo>
                  <a:lnTo>
                    <a:pt x="2086099" y="1344650"/>
                  </a:lnTo>
                  <a:lnTo>
                    <a:pt x="0" y="1344650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086099" cy="1382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8434229" y="3471895"/>
            <a:ext cx="9496297" cy="3445340"/>
          </a:xfrm>
          <a:custGeom>
            <a:avLst/>
            <a:gdLst/>
            <a:ahLst/>
            <a:cxnLst/>
            <a:rect l="l" t="t" r="r" b="b"/>
            <a:pathLst>
              <a:path w="9496297" h="3445340">
                <a:moveTo>
                  <a:pt x="0" y="0"/>
                </a:moveTo>
                <a:lnTo>
                  <a:pt x="9496296" y="0"/>
                </a:lnTo>
                <a:lnTo>
                  <a:pt x="9496296" y="3445341"/>
                </a:lnTo>
                <a:lnTo>
                  <a:pt x="0" y="34453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392067" y="3162389"/>
            <a:ext cx="7136525" cy="4064353"/>
          </a:xfrm>
          <a:custGeom>
            <a:avLst/>
            <a:gdLst/>
            <a:ahLst/>
            <a:cxnLst/>
            <a:rect l="l" t="t" r="r" b="b"/>
            <a:pathLst>
              <a:path w="7136525" h="4064353">
                <a:moveTo>
                  <a:pt x="0" y="0"/>
                </a:moveTo>
                <a:lnTo>
                  <a:pt x="7136525" y="0"/>
                </a:lnTo>
                <a:lnTo>
                  <a:pt x="7136525" y="4064353"/>
                </a:lnTo>
                <a:lnTo>
                  <a:pt x="0" y="40643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559711" y="172594"/>
            <a:ext cx="673502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 dirty="0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4: RESULTS &amp; DISCUSSION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616428" y="1296017"/>
            <a:ext cx="13055144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Interpretation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07103" y="8210706"/>
            <a:ext cx="5747635" cy="1047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Interpretation of the Mean Values</a:t>
            </a:r>
          </a:p>
          <a:p>
            <a:pPr algn="r">
              <a:lnSpc>
                <a:spcPts val="4210"/>
              </a:lnSpc>
            </a:pPr>
            <a:r>
              <a:rPr lang="en-US" sz="3005" i="1">
                <a:solidFill>
                  <a:srgbClr val="000000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(Pimentel, 2010)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179083" y="8210706"/>
            <a:ext cx="8006588" cy="1047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Interpretation of the Standard Deviation Values</a:t>
            </a:r>
          </a:p>
          <a:p>
            <a:pPr algn="r">
              <a:lnSpc>
                <a:spcPts val="4210"/>
              </a:lnSpc>
            </a:pPr>
            <a:r>
              <a:rPr lang="en-US" sz="3005" i="1">
                <a:solidFill>
                  <a:srgbClr val="000000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(Creswell, 2014)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660827"/>
            <a:ext cx="7877958" cy="5182165"/>
            <a:chOff x="0" y="0"/>
            <a:chExt cx="10503944" cy="690955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0503944" cy="6909553"/>
              <a:chOff x="0" y="0"/>
              <a:chExt cx="2074853" cy="136485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074853" cy="1364850"/>
              </a:xfrm>
              <a:custGeom>
                <a:avLst/>
                <a:gdLst/>
                <a:ahLst/>
                <a:cxnLst/>
                <a:rect l="l" t="t" r="r" b="b"/>
                <a:pathLst>
                  <a:path w="2074853" h="1364850">
                    <a:moveTo>
                      <a:pt x="0" y="0"/>
                    </a:moveTo>
                    <a:lnTo>
                      <a:pt x="2074853" y="0"/>
                    </a:lnTo>
                    <a:lnTo>
                      <a:pt x="2074853" y="1364850"/>
                    </a:lnTo>
                    <a:lnTo>
                      <a:pt x="0" y="1364850"/>
                    </a:lnTo>
                    <a:close/>
                  </a:path>
                </a:pathLst>
              </a:custGeom>
              <a:ln w="47625" cap="sq">
                <a:solidFill>
                  <a:srgbClr val="1800A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2074853" cy="1402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0503944" cy="1642051"/>
              <a:chOff x="0" y="0"/>
              <a:chExt cx="2074853" cy="32435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074853" cy="324356"/>
              </a:xfrm>
              <a:custGeom>
                <a:avLst/>
                <a:gdLst/>
                <a:ahLst/>
                <a:cxnLst/>
                <a:rect l="l" t="t" r="r" b="b"/>
                <a:pathLst>
                  <a:path w="2074853" h="324356">
                    <a:moveTo>
                      <a:pt x="0" y="0"/>
                    </a:moveTo>
                    <a:lnTo>
                      <a:pt x="2074853" y="0"/>
                    </a:lnTo>
                    <a:lnTo>
                      <a:pt x="2074853" y="324356"/>
                    </a:lnTo>
                    <a:lnTo>
                      <a:pt x="0" y="32435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2074853" cy="3624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020567" y="323850"/>
              <a:ext cx="7846145" cy="666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endParaRPr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38573"/>
              <a:ext cx="10251022" cy="666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FFFF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 Align with Do and Phan’s (2021) study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33906" y="1982542"/>
              <a:ext cx="9557521" cy="43574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365"/>
                </a:lnSpc>
              </a:pPr>
              <a:r>
                <a:rPr lang="en-US" sz="291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 EMI university: students are </a:t>
              </a:r>
              <a:r>
                <a:rPr lang="en-US" sz="2910" b="1">
                  <a:solidFill>
                    <a:srgbClr val="000000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frequently exposed</a:t>
              </a:r>
              <a:r>
                <a:rPr lang="en-US" sz="291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to global academic online coursebooks and learning materials</a:t>
              </a:r>
            </a:p>
            <a:p>
              <a:pPr algn="just">
                <a:lnSpc>
                  <a:spcPts val="4365"/>
                </a:lnSpc>
              </a:pPr>
              <a:endParaRPr lang="en-US" sz="291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endParaRPr>
            </a:p>
            <a:p>
              <a:pPr algn="just">
                <a:lnSpc>
                  <a:spcPts val="4365"/>
                </a:lnSpc>
              </a:pPr>
              <a:r>
                <a:rPr lang="en-US" sz="291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</a:t>
              </a:r>
              <a:r>
                <a:rPr lang="en-US" sz="2910" b="1">
                  <a:solidFill>
                    <a:srgbClr val="000000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 Linguistic challenges </a:t>
              </a:r>
              <a:r>
                <a:rPr lang="en-US" sz="291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students face when acquiring text (Meniado, 2016)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367342" y="0"/>
            <a:ext cx="7920658" cy="939674"/>
            <a:chOff x="0" y="0"/>
            <a:chExt cx="10560878" cy="125289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9485932" cy="1252899"/>
              <a:chOff x="0" y="0"/>
              <a:chExt cx="1873764" cy="247486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873765" cy="247486"/>
              </a:xfrm>
              <a:custGeom>
                <a:avLst/>
                <a:gdLst/>
                <a:ahLst/>
                <a:cxnLst/>
                <a:rect l="l" t="t" r="r" b="b"/>
                <a:pathLst>
                  <a:path w="1873765" h="247486">
                    <a:moveTo>
                      <a:pt x="0" y="0"/>
                    </a:moveTo>
                    <a:lnTo>
                      <a:pt x="1873765" y="0"/>
                    </a:lnTo>
                    <a:lnTo>
                      <a:pt x="1873765" y="247486"/>
                    </a:lnTo>
                    <a:lnTo>
                      <a:pt x="0" y="24748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1873764" cy="2855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746282" y="249176"/>
              <a:ext cx="7993369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 b="1" i="1">
                  <a:solidFill>
                    <a:srgbClr val="FFFFFF"/>
                  </a:solidFill>
                  <a:latin typeface="Red Hat Display Bold Italics" panose="020108030402010D0303"/>
                  <a:ea typeface="Red Hat Display Bold Italics" panose="020108030402010D0303"/>
                  <a:cs typeface="Red Hat Display Bold Italics" panose="020108030402010D0303"/>
                  <a:sym typeface="Red Hat Display Bold Italics" panose="020108030402010D0303"/>
                </a:rPr>
                <a:t>CHAPTER 1: INTRODUCTION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0" y="0"/>
              <a:ext cx="10560878" cy="1252899"/>
              <a:chOff x="0" y="0"/>
              <a:chExt cx="2086099" cy="247486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086099" cy="247486"/>
              </a:xfrm>
              <a:custGeom>
                <a:avLst/>
                <a:gdLst/>
                <a:ahLst/>
                <a:cxnLst/>
                <a:rect l="l" t="t" r="r" b="b"/>
                <a:pathLst>
                  <a:path w="2086099" h="247486">
                    <a:moveTo>
                      <a:pt x="0" y="0"/>
                    </a:moveTo>
                    <a:lnTo>
                      <a:pt x="2086099" y="0"/>
                    </a:lnTo>
                    <a:lnTo>
                      <a:pt x="2086099" y="247486"/>
                    </a:lnTo>
                    <a:lnTo>
                      <a:pt x="0" y="24748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2086099" cy="2855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746281" y="249176"/>
              <a:ext cx="8980039" cy="6324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 b="1" i="1" dirty="0">
                  <a:solidFill>
                    <a:srgbClr val="FFFFFF"/>
                  </a:solidFill>
                  <a:latin typeface="Red Hat Display Bold Italics" panose="020108030402010D0303"/>
                  <a:ea typeface="Red Hat Display Bold Italics" panose="020108030402010D0303"/>
                  <a:cs typeface="Red Hat Display Bold Italics" panose="020108030402010D0303"/>
                  <a:sym typeface="Red Hat Display Bold Italics" panose="020108030402010D0303"/>
                </a:rPr>
                <a:t>CHAPTER 4: RESULTS &amp; DISCUSSION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228755" y="1660827"/>
            <a:ext cx="10059245" cy="5182165"/>
            <a:chOff x="0" y="0"/>
            <a:chExt cx="2649349" cy="136485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649349" cy="1364850"/>
            </a:xfrm>
            <a:custGeom>
              <a:avLst/>
              <a:gdLst/>
              <a:ahLst/>
              <a:cxnLst/>
              <a:rect l="l" t="t" r="r" b="b"/>
              <a:pathLst>
                <a:path w="2649349" h="1364850">
                  <a:moveTo>
                    <a:pt x="0" y="0"/>
                  </a:moveTo>
                  <a:lnTo>
                    <a:pt x="2649349" y="0"/>
                  </a:lnTo>
                  <a:lnTo>
                    <a:pt x="2649349" y="1364850"/>
                  </a:lnTo>
                  <a:lnTo>
                    <a:pt x="0" y="1364850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649349" cy="1402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8428868" y="1900003"/>
            <a:ext cx="9672256" cy="4703813"/>
          </a:xfrm>
          <a:custGeom>
            <a:avLst/>
            <a:gdLst/>
            <a:ahLst/>
            <a:cxnLst/>
            <a:rect l="l" t="t" r="r" b="b"/>
            <a:pathLst>
              <a:path w="9672256" h="4703813">
                <a:moveTo>
                  <a:pt x="0" y="0"/>
                </a:moveTo>
                <a:lnTo>
                  <a:pt x="9672256" y="0"/>
                </a:lnTo>
                <a:lnTo>
                  <a:pt x="9672256" y="4703813"/>
                </a:lnTo>
                <a:lnTo>
                  <a:pt x="0" y="47038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2385363" y="7907960"/>
            <a:ext cx="13909598" cy="652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05"/>
              </a:lnSpc>
            </a:pPr>
            <a:r>
              <a:rPr lang="en-US" sz="3790" b="1">
                <a:solidFill>
                  <a:srgbClr val="FF751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Most frequently used strategies: Problem-solving strategies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95353" y="-24130"/>
            <a:ext cx="9774128" cy="104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0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perceived use of MORS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316460" y="3824605"/>
            <a:ext cx="1337945" cy="1875155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99450" y="0"/>
            <a:ext cx="6424923" cy="939674"/>
            <a:chOff x="0" y="0"/>
            <a:chExt cx="1692161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2161" cy="247486"/>
            </a:xfrm>
            <a:custGeom>
              <a:avLst/>
              <a:gdLst/>
              <a:ahLst/>
              <a:cxnLst/>
              <a:rect l="l" t="t" r="r" b="b"/>
              <a:pathLst>
                <a:path w="1692161" h="247486">
                  <a:moveTo>
                    <a:pt x="0" y="0"/>
                  </a:moveTo>
                  <a:lnTo>
                    <a:pt x="1692161" y="0"/>
                  </a:lnTo>
                  <a:lnTo>
                    <a:pt x="1692161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92161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315838" y="172594"/>
            <a:ext cx="567838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1: INTRODUCTION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099450" y="0"/>
            <a:ext cx="7188550" cy="939674"/>
            <a:chOff x="0" y="0"/>
            <a:chExt cx="1893281" cy="2474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93281" cy="247486"/>
            </a:xfrm>
            <a:custGeom>
              <a:avLst/>
              <a:gdLst/>
              <a:ahLst/>
              <a:cxnLst/>
              <a:rect l="l" t="t" r="r" b="b"/>
              <a:pathLst>
                <a:path w="1893281" h="247486">
                  <a:moveTo>
                    <a:pt x="0" y="0"/>
                  </a:moveTo>
                  <a:lnTo>
                    <a:pt x="1893281" y="0"/>
                  </a:lnTo>
                  <a:lnTo>
                    <a:pt x="1893281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93281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315838" y="172594"/>
            <a:ext cx="6666917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 dirty="0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4: RESULTS &amp; DISCUSSION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09245" y="1210945"/>
            <a:ext cx="9159875" cy="7360920"/>
            <a:chOff x="0" y="0"/>
            <a:chExt cx="2412528" cy="211939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12528" cy="2119391"/>
            </a:xfrm>
            <a:custGeom>
              <a:avLst/>
              <a:gdLst/>
              <a:ahLst/>
              <a:cxnLst/>
              <a:rect l="l" t="t" r="r" b="b"/>
              <a:pathLst>
                <a:path w="2412528" h="2119391">
                  <a:moveTo>
                    <a:pt x="0" y="0"/>
                  </a:moveTo>
                  <a:lnTo>
                    <a:pt x="2412528" y="0"/>
                  </a:lnTo>
                  <a:lnTo>
                    <a:pt x="2412528" y="2119391"/>
                  </a:lnTo>
                  <a:lnTo>
                    <a:pt x="0" y="2119391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412528" cy="21574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739775" y="1375410"/>
            <a:ext cx="8349615" cy="6916420"/>
          </a:xfrm>
          <a:custGeom>
            <a:avLst/>
            <a:gdLst/>
            <a:ahLst/>
            <a:cxnLst/>
            <a:rect l="l" t="t" r="r" b="b"/>
            <a:pathLst>
              <a:path w="8603061" h="7079497">
                <a:moveTo>
                  <a:pt x="0" y="0"/>
                </a:moveTo>
                <a:lnTo>
                  <a:pt x="8603062" y="0"/>
                </a:lnTo>
                <a:lnTo>
                  <a:pt x="8603062" y="7079496"/>
                </a:lnTo>
                <a:lnTo>
                  <a:pt x="0" y="70794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9727713" y="1237430"/>
            <a:ext cx="8255043" cy="7335070"/>
            <a:chOff x="0" y="0"/>
            <a:chExt cx="11006723" cy="883077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006723" cy="8830770"/>
            </a:xfrm>
            <a:custGeom>
              <a:avLst/>
              <a:gdLst/>
              <a:ahLst/>
              <a:cxnLst/>
              <a:rect l="l" t="t" r="r" b="b"/>
              <a:pathLst>
                <a:path w="2174168" h="1744350">
                  <a:moveTo>
                    <a:pt x="0" y="0"/>
                  </a:moveTo>
                  <a:lnTo>
                    <a:pt x="2174168" y="0"/>
                  </a:lnTo>
                  <a:lnTo>
                    <a:pt x="2174168" y="1744350"/>
                  </a:lnTo>
                  <a:lnTo>
                    <a:pt x="0" y="1744350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0" y="0"/>
              <a:ext cx="11006723" cy="2215046"/>
              <a:chOff x="0" y="0"/>
              <a:chExt cx="2174168" cy="43754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174168" cy="437540"/>
              </a:xfrm>
              <a:custGeom>
                <a:avLst/>
                <a:gdLst/>
                <a:ahLst/>
                <a:cxnLst/>
                <a:rect l="l" t="t" r="r" b="b"/>
                <a:pathLst>
                  <a:path w="2174168" h="437540">
                    <a:moveTo>
                      <a:pt x="0" y="0"/>
                    </a:moveTo>
                    <a:lnTo>
                      <a:pt x="2174168" y="0"/>
                    </a:lnTo>
                    <a:lnTo>
                      <a:pt x="2174168" y="437540"/>
                    </a:lnTo>
                    <a:lnTo>
                      <a:pt x="0" y="437540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2174168" cy="4756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78071" y="63136"/>
              <a:ext cx="2708448" cy="2082718"/>
              <a:chOff x="0" y="0"/>
              <a:chExt cx="535002" cy="41140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35002" cy="411401"/>
              </a:xfrm>
              <a:custGeom>
                <a:avLst/>
                <a:gdLst/>
                <a:ahLst/>
                <a:cxnLst/>
                <a:rect l="l" t="t" r="r" b="b"/>
                <a:pathLst>
                  <a:path w="535002" h="411401">
                    <a:moveTo>
                      <a:pt x="0" y="0"/>
                    </a:moveTo>
                    <a:lnTo>
                      <a:pt x="535002" y="0"/>
                    </a:lnTo>
                    <a:lnTo>
                      <a:pt x="535002" y="411401"/>
                    </a:lnTo>
                    <a:lnTo>
                      <a:pt x="0" y="41140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535002" cy="4495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2913519" y="44005"/>
              <a:ext cx="7921244" cy="2089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FFFF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When online text becomes difficult, I pay closer attention to what I am reading.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82599" y="2571129"/>
              <a:ext cx="10114756" cy="5845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04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 Students often </a:t>
              </a:r>
              <a:r>
                <a:rPr lang="en-US" sz="3000" b="1" dirty="0">
                  <a:solidFill>
                    <a:srgbClr val="000000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adjust their attention</a:t>
              </a:r>
              <a:r>
                <a:rPr lang="en-US" sz="3000" dirty="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to understand online readings better</a:t>
              </a:r>
            </a:p>
            <a:p>
              <a:pPr algn="l">
                <a:lnSpc>
                  <a:spcPts val="504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 </a:t>
              </a:r>
              <a:r>
                <a:rPr lang="en-US" sz="3000" b="1" dirty="0">
                  <a:solidFill>
                    <a:srgbClr val="000000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Attention adjustment</a:t>
              </a:r>
              <a:r>
                <a:rPr lang="en-US" sz="3000" dirty="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significantly affects the reading process (Yildiz &amp; Çetinkaya, 2017)</a:t>
              </a:r>
            </a:p>
            <a:p>
              <a:pPr algn="l">
                <a:lnSpc>
                  <a:spcPts val="504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 </a:t>
              </a:r>
              <a:r>
                <a:rPr lang="en-US" sz="3000" b="1" dirty="0">
                  <a:solidFill>
                    <a:srgbClr val="000000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Automatization theory</a:t>
              </a:r>
              <a:r>
                <a:rPr lang="en-US" sz="3000" dirty="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(LaBerge &amp; Samuels, 1974): attention is an important factor for reading comprehension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482599" y="392596"/>
              <a:ext cx="2140735" cy="1377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1800AD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Highest mean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-304800" y="48631"/>
            <a:ext cx="11580913" cy="7969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35"/>
              </a:lnSpc>
              <a:spcBef>
                <a:spcPct val="0"/>
              </a:spcBef>
            </a:pPr>
            <a:r>
              <a:rPr lang="en-US" sz="4665" b="1" dirty="0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perceived use of global strategies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51930" y="2029460"/>
            <a:ext cx="1152525" cy="579755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99450" y="0"/>
            <a:ext cx="6424923" cy="939674"/>
            <a:chOff x="0" y="0"/>
            <a:chExt cx="1692161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2161" cy="247486"/>
            </a:xfrm>
            <a:custGeom>
              <a:avLst/>
              <a:gdLst/>
              <a:ahLst/>
              <a:cxnLst/>
              <a:rect l="l" t="t" r="r" b="b"/>
              <a:pathLst>
                <a:path w="1692161" h="247486">
                  <a:moveTo>
                    <a:pt x="0" y="0"/>
                  </a:moveTo>
                  <a:lnTo>
                    <a:pt x="1692161" y="0"/>
                  </a:lnTo>
                  <a:lnTo>
                    <a:pt x="1692161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92161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315838" y="172594"/>
            <a:ext cx="567838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1: INTRODUCTION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099450" y="0"/>
            <a:ext cx="7188550" cy="939674"/>
            <a:chOff x="0" y="0"/>
            <a:chExt cx="1893281" cy="2474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93281" cy="247486"/>
            </a:xfrm>
            <a:custGeom>
              <a:avLst/>
              <a:gdLst/>
              <a:ahLst/>
              <a:cxnLst/>
              <a:rect l="l" t="t" r="r" b="b"/>
              <a:pathLst>
                <a:path w="1893281" h="247486">
                  <a:moveTo>
                    <a:pt x="0" y="0"/>
                  </a:moveTo>
                  <a:lnTo>
                    <a:pt x="1893281" y="0"/>
                  </a:lnTo>
                  <a:lnTo>
                    <a:pt x="1893281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93281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51928" y="1325537"/>
            <a:ext cx="8813406" cy="8546539"/>
            <a:chOff x="0" y="0"/>
            <a:chExt cx="2321226" cy="22509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21226" cy="2250940"/>
            </a:xfrm>
            <a:custGeom>
              <a:avLst/>
              <a:gdLst/>
              <a:ahLst/>
              <a:cxnLst/>
              <a:rect l="l" t="t" r="r" b="b"/>
              <a:pathLst>
                <a:path w="2321226" h="2250940">
                  <a:moveTo>
                    <a:pt x="0" y="0"/>
                  </a:moveTo>
                  <a:lnTo>
                    <a:pt x="2321226" y="0"/>
                  </a:lnTo>
                  <a:lnTo>
                    <a:pt x="2321226" y="2250940"/>
                  </a:lnTo>
                  <a:lnTo>
                    <a:pt x="0" y="2250940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321226" cy="2289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848375" y="1599639"/>
            <a:ext cx="8220512" cy="7998336"/>
          </a:xfrm>
          <a:custGeom>
            <a:avLst/>
            <a:gdLst/>
            <a:ahLst/>
            <a:cxnLst/>
            <a:rect l="l" t="t" r="r" b="b"/>
            <a:pathLst>
              <a:path w="8220512" h="7998336">
                <a:moveTo>
                  <a:pt x="0" y="0"/>
                </a:moveTo>
                <a:lnTo>
                  <a:pt x="8220512" y="0"/>
                </a:lnTo>
                <a:lnTo>
                  <a:pt x="8220512" y="7998336"/>
                </a:lnTo>
                <a:lnTo>
                  <a:pt x="0" y="7998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1315838" y="172594"/>
            <a:ext cx="6666917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 dirty="0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4: RESULTS &amp; DISCUSSION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152400" y="48631"/>
            <a:ext cx="11021981" cy="7969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35"/>
              </a:lnSpc>
              <a:spcBef>
                <a:spcPct val="0"/>
              </a:spcBef>
            </a:pPr>
            <a:r>
              <a:rPr lang="en-US" sz="4665" b="1" dirty="0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perceived use of global strategies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9727713" y="2357347"/>
            <a:ext cx="8255043" cy="5229442"/>
            <a:chOff x="0" y="0"/>
            <a:chExt cx="2174168" cy="137730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74168" cy="1377301"/>
            </a:xfrm>
            <a:custGeom>
              <a:avLst/>
              <a:gdLst/>
              <a:ahLst/>
              <a:cxnLst/>
              <a:rect l="l" t="t" r="r" b="b"/>
              <a:pathLst>
                <a:path w="2174168" h="1377301">
                  <a:moveTo>
                    <a:pt x="0" y="0"/>
                  </a:moveTo>
                  <a:lnTo>
                    <a:pt x="2174168" y="0"/>
                  </a:lnTo>
                  <a:lnTo>
                    <a:pt x="2174168" y="1377301"/>
                  </a:lnTo>
                  <a:lnTo>
                    <a:pt x="0" y="1377301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74168" cy="1415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727713" y="2357347"/>
            <a:ext cx="8255043" cy="1661284"/>
            <a:chOff x="0" y="0"/>
            <a:chExt cx="2174168" cy="43754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174168" cy="437540"/>
            </a:xfrm>
            <a:custGeom>
              <a:avLst/>
              <a:gdLst/>
              <a:ahLst/>
              <a:cxnLst/>
              <a:rect l="l" t="t" r="r" b="b"/>
              <a:pathLst>
                <a:path w="2174168" h="437540">
                  <a:moveTo>
                    <a:pt x="0" y="0"/>
                  </a:moveTo>
                  <a:lnTo>
                    <a:pt x="2174168" y="0"/>
                  </a:lnTo>
                  <a:lnTo>
                    <a:pt x="2174168" y="437540"/>
                  </a:lnTo>
                  <a:lnTo>
                    <a:pt x="0" y="437540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174168" cy="4756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786266" y="2404699"/>
            <a:ext cx="2031336" cy="1562039"/>
            <a:chOff x="0" y="0"/>
            <a:chExt cx="535002" cy="41140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35002" cy="411401"/>
            </a:xfrm>
            <a:custGeom>
              <a:avLst/>
              <a:gdLst/>
              <a:ahLst/>
              <a:cxnLst/>
              <a:rect l="l" t="t" r="r" b="b"/>
              <a:pathLst>
                <a:path w="535002" h="411401">
                  <a:moveTo>
                    <a:pt x="0" y="0"/>
                  </a:moveTo>
                  <a:lnTo>
                    <a:pt x="535002" y="0"/>
                  </a:lnTo>
                  <a:lnTo>
                    <a:pt x="535002" y="411401"/>
                  </a:lnTo>
                  <a:lnTo>
                    <a:pt x="0" y="4114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535002" cy="449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1912852" y="2376063"/>
            <a:ext cx="594093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I take an overall view of the online text to see what it is about before reading it.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089662" y="2637506"/>
            <a:ext cx="1605552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1800AD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Lowest mean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118015" y="4154164"/>
            <a:ext cx="7169638" cy="3141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Sometimes preview 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online texts before reading</a:t>
            </a:r>
          </a:p>
          <a:p>
            <a:pPr algn="l">
              <a:lnSpc>
                <a:spcPts val="504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Encounter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unfamiliar academic vocabulary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for the first time → Find it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difficult 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to use it (Rukmini et al., 2014)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9786266" y="8186864"/>
            <a:ext cx="8196489" cy="801687"/>
            <a:chOff x="0" y="0"/>
            <a:chExt cx="10928652" cy="1068915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10928652" cy="1068915"/>
              <a:chOff x="0" y="0"/>
              <a:chExt cx="2158746" cy="211144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158746" cy="211144"/>
              </a:xfrm>
              <a:custGeom>
                <a:avLst/>
                <a:gdLst/>
                <a:ahLst/>
                <a:cxnLst/>
                <a:rect l="l" t="t" r="r" b="b"/>
                <a:pathLst>
                  <a:path w="2158746" h="211144">
                    <a:moveTo>
                      <a:pt x="47227" y="0"/>
                    </a:moveTo>
                    <a:lnTo>
                      <a:pt x="2111519" y="0"/>
                    </a:lnTo>
                    <a:cubicBezTo>
                      <a:pt x="2124045" y="0"/>
                      <a:pt x="2136057" y="4976"/>
                      <a:pt x="2144914" y="13832"/>
                    </a:cubicBezTo>
                    <a:cubicBezTo>
                      <a:pt x="2153770" y="22689"/>
                      <a:pt x="2158746" y="34702"/>
                      <a:pt x="2158746" y="47227"/>
                    </a:cubicBezTo>
                    <a:lnTo>
                      <a:pt x="2158746" y="163917"/>
                    </a:lnTo>
                    <a:cubicBezTo>
                      <a:pt x="2158746" y="176442"/>
                      <a:pt x="2153770" y="188455"/>
                      <a:pt x="2144914" y="197311"/>
                    </a:cubicBezTo>
                    <a:cubicBezTo>
                      <a:pt x="2136057" y="206168"/>
                      <a:pt x="2124045" y="211144"/>
                      <a:pt x="2111519" y="211144"/>
                    </a:cubicBezTo>
                    <a:lnTo>
                      <a:pt x="47227" y="211144"/>
                    </a:lnTo>
                    <a:cubicBezTo>
                      <a:pt x="34702" y="211144"/>
                      <a:pt x="22689" y="206168"/>
                      <a:pt x="13832" y="197311"/>
                    </a:cubicBezTo>
                    <a:cubicBezTo>
                      <a:pt x="4976" y="188455"/>
                      <a:pt x="0" y="176442"/>
                      <a:pt x="0" y="163917"/>
                    </a:cubicBezTo>
                    <a:lnTo>
                      <a:pt x="0" y="47227"/>
                    </a:lnTo>
                    <a:cubicBezTo>
                      <a:pt x="0" y="34702"/>
                      <a:pt x="4976" y="22689"/>
                      <a:pt x="13832" y="13832"/>
                    </a:cubicBezTo>
                    <a:cubicBezTo>
                      <a:pt x="22689" y="4976"/>
                      <a:pt x="34702" y="0"/>
                      <a:pt x="47227" y="0"/>
                    </a:cubicBez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38100"/>
                <a:ext cx="2158746" cy="24924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256517" y="123583"/>
              <a:ext cx="10377654" cy="6786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790"/>
                </a:lnSpc>
              </a:pPr>
              <a:r>
                <a:rPr lang="en-US" sz="266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⟶ Discouragement and fear of its frequent use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6705600" y="8788400"/>
            <a:ext cx="1152525" cy="579755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1084580"/>
            <a:ext cx="9144000" cy="8140700"/>
            <a:chOff x="0" y="0"/>
            <a:chExt cx="2408296" cy="21549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154924"/>
            </a:xfrm>
            <a:custGeom>
              <a:avLst/>
              <a:gdLst/>
              <a:ahLst/>
              <a:cxnLst/>
              <a:rect l="l" t="t" r="r" b="b"/>
              <a:pathLst>
                <a:path w="2408296" h="2154924">
                  <a:moveTo>
                    <a:pt x="0" y="0"/>
                  </a:moveTo>
                  <a:lnTo>
                    <a:pt x="2408296" y="0"/>
                  </a:lnTo>
                  <a:lnTo>
                    <a:pt x="2408296" y="2154924"/>
                  </a:lnTo>
                  <a:lnTo>
                    <a:pt x="0" y="2154924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08296" cy="2193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1015977"/>
            <a:ext cx="9144000" cy="8242323"/>
            <a:chOff x="0" y="0"/>
            <a:chExt cx="2408296" cy="21708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08296" cy="2170817"/>
            </a:xfrm>
            <a:custGeom>
              <a:avLst/>
              <a:gdLst/>
              <a:ahLst/>
              <a:cxnLst/>
              <a:rect l="l" t="t" r="r" b="b"/>
              <a:pathLst>
                <a:path w="2408296" h="2170817">
                  <a:moveTo>
                    <a:pt x="0" y="0"/>
                  </a:moveTo>
                  <a:lnTo>
                    <a:pt x="2408296" y="0"/>
                  </a:lnTo>
                  <a:lnTo>
                    <a:pt x="2408296" y="2170817"/>
                  </a:lnTo>
                  <a:lnTo>
                    <a:pt x="0" y="2170817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08296" cy="2208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47625"/>
            <a:ext cx="16459200" cy="1028700"/>
            <a:chOff x="0" y="0"/>
            <a:chExt cx="4334933" cy="2709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34933" cy="270933"/>
            </a:xfrm>
            <a:custGeom>
              <a:avLst/>
              <a:gdLst/>
              <a:ahLst/>
              <a:cxnLst/>
              <a:rect l="l" t="t" r="r" b="b"/>
              <a:pathLst>
                <a:path w="4334933" h="270933">
                  <a:moveTo>
                    <a:pt x="0" y="0"/>
                  </a:moveTo>
                  <a:lnTo>
                    <a:pt x="4334933" y="0"/>
                  </a:lnTo>
                  <a:lnTo>
                    <a:pt x="4334933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33493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29217" y="1656647"/>
            <a:ext cx="7685565" cy="2706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30"/>
              </a:lnSpc>
            </a:pPr>
            <a:r>
              <a:rPr lang="en-US" sz="8450" b="1">
                <a:solidFill>
                  <a:srgbClr val="FFFFFF"/>
                </a:solidFill>
                <a:latin typeface="Arial Nova Bold" panose="020B0804020202020204"/>
                <a:ea typeface="Arial Nova Bold" panose="020B0804020202020204"/>
                <a:cs typeface="Arial Nova Bold" panose="020B0804020202020204"/>
                <a:sym typeface="Arial Nova Bold" panose="020B0804020202020204"/>
              </a:rPr>
              <a:t>TABLE OF</a:t>
            </a:r>
          </a:p>
          <a:p>
            <a:pPr algn="l">
              <a:lnSpc>
                <a:spcPts val="10730"/>
              </a:lnSpc>
            </a:pPr>
            <a:r>
              <a:rPr lang="en-US" sz="8450" b="1">
                <a:solidFill>
                  <a:srgbClr val="FFFFFF"/>
                </a:solidFill>
                <a:latin typeface="Arial Nova Bold" panose="020B0804020202020204"/>
                <a:ea typeface="Arial Nova Bold" panose="020B0804020202020204"/>
                <a:cs typeface="Arial Nova Bold" panose="020B0804020202020204"/>
                <a:sym typeface="Arial Nova Bold" panose="020B0804020202020204"/>
              </a:rPr>
              <a:t>CONTENTS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81688" y="1621231"/>
            <a:ext cx="6977512" cy="4559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4000" b="1">
                <a:solidFill>
                  <a:srgbClr val="1800AD"/>
                </a:solidFill>
                <a:latin typeface="Arial Nova Bold" panose="020B0804020202020204"/>
                <a:ea typeface="Arial Nova Bold" panose="020B0804020202020204"/>
                <a:cs typeface="Arial Nova Bold" panose="020B0804020202020204"/>
                <a:sym typeface="Arial Nova Bold" panose="020B0804020202020204"/>
              </a:rPr>
              <a:t>1. INTRODUCTION </a:t>
            </a:r>
          </a:p>
          <a:p>
            <a:pPr algn="just">
              <a:lnSpc>
                <a:spcPts val="4000"/>
              </a:lnSpc>
            </a:pPr>
            <a:endParaRPr lang="en-US" sz="4000" b="1">
              <a:solidFill>
                <a:srgbClr val="1800AD"/>
              </a:solidFill>
              <a:latin typeface="Arial Nova Bold" panose="020B0804020202020204"/>
              <a:ea typeface="Arial Nova Bold" panose="020B0804020202020204"/>
              <a:cs typeface="Arial Nova Bold" panose="020B0804020202020204"/>
              <a:sym typeface="Arial Nova Bold" panose="020B0804020202020204"/>
            </a:endParaRPr>
          </a:p>
          <a:p>
            <a:pPr algn="just">
              <a:lnSpc>
                <a:spcPts val="4000"/>
              </a:lnSpc>
            </a:pPr>
            <a:r>
              <a:rPr lang="en-US" sz="4000" b="1">
                <a:solidFill>
                  <a:srgbClr val="1800AD"/>
                </a:solidFill>
                <a:latin typeface="Arial Nova Bold" panose="020B0804020202020204"/>
                <a:ea typeface="Arial Nova Bold" panose="020B0804020202020204"/>
                <a:cs typeface="Arial Nova Bold" panose="020B0804020202020204"/>
                <a:sym typeface="Arial Nova Bold" panose="020B0804020202020204"/>
              </a:rPr>
              <a:t>2. LITERATURE REVIEW</a:t>
            </a:r>
          </a:p>
          <a:p>
            <a:pPr algn="just">
              <a:lnSpc>
                <a:spcPts val="4000"/>
              </a:lnSpc>
            </a:pPr>
            <a:endParaRPr lang="en-US" sz="4000" b="1">
              <a:solidFill>
                <a:srgbClr val="1800AD"/>
              </a:solidFill>
              <a:latin typeface="Arial Nova Bold" panose="020B0804020202020204"/>
              <a:ea typeface="Arial Nova Bold" panose="020B0804020202020204"/>
              <a:cs typeface="Arial Nova Bold" panose="020B0804020202020204"/>
              <a:sym typeface="Arial Nova Bold" panose="020B0804020202020204"/>
            </a:endParaRPr>
          </a:p>
          <a:p>
            <a:pPr algn="just">
              <a:lnSpc>
                <a:spcPts val="4000"/>
              </a:lnSpc>
            </a:pPr>
            <a:r>
              <a:rPr lang="en-US" sz="4000" b="1">
                <a:solidFill>
                  <a:srgbClr val="1800AD"/>
                </a:solidFill>
                <a:latin typeface="Arial Nova Bold" panose="020B0804020202020204"/>
                <a:ea typeface="Arial Nova Bold" panose="020B0804020202020204"/>
                <a:cs typeface="Arial Nova Bold" panose="020B0804020202020204"/>
                <a:sym typeface="Arial Nova Bold" panose="020B0804020202020204"/>
              </a:rPr>
              <a:t>3. METHODOLOGY</a:t>
            </a:r>
          </a:p>
          <a:p>
            <a:pPr algn="just">
              <a:lnSpc>
                <a:spcPts val="4000"/>
              </a:lnSpc>
            </a:pPr>
            <a:endParaRPr lang="en-US" sz="4000" b="1">
              <a:solidFill>
                <a:srgbClr val="1800AD"/>
              </a:solidFill>
              <a:latin typeface="Arial Nova Bold" panose="020B0804020202020204"/>
              <a:ea typeface="Arial Nova Bold" panose="020B0804020202020204"/>
              <a:cs typeface="Arial Nova Bold" panose="020B0804020202020204"/>
              <a:sym typeface="Arial Nova Bold" panose="020B0804020202020204"/>
            </a:endParaRPr>
          </a:p>
          <a:p>
            <a:pPr algn="just">
              <a:lnSpc>
                <a:spcPts val="4000"/>
              </a:lnSpc>
            </a:pPr>
            <a:r>
              <a:rPr lang="en-US" sz="4000" b="1">
                <a:solidFill>
                  <a:srgbClr val="1800AD"/>
                </a:solidFill>
                <a:latin typeface="Arial Nova Bold" panose="020B0804020202020204"/>
                <a:ea typeface="Arial Nova Bold" panose="020B0804020202020204"/>
                <a:cs typeface="Arial Nova Bold" panose="020B0804020202020204"/>
                <a:sym typeface="Arial Nova Bold" panose="020B0804020202020204"/>
              </a:rPr>
              <a:t>4. RESULTS &amp; DISCUSSION</a:t>
            </a:r>
          </a:p>
          <a:p>
            <a:pPr algn="just">
              <a:lnSpc>
                <a:spcPts val="4000"/>
              </a:lnSpc>
            </a:pPr>
            <a:endParaRPr lang="en-US" sz="4000" b="1">
              <a:solidFill>
                <a:srgbClr val="1800AD"/>
              </a:solidFill>
              <a:latin typeface="Arial Nova Bold" panose="020B0804020202020204"/>
              <a:ea typeface="Arial Nova Bold" panose="020B0804020202020204"/>
              <a:cs typeface="Arial Nova Bold" panose="020B0804020202020204"/>
              <a:sym typeface="Arial Nova Bold" panose="020B0804020202020204"/>
            </a:endParaRPr>
          </a:p>
          <a:p>
            <a:pPr algn="just">
              <a:lnSpc>
                <a:spcPts val="4000"/>
              </a:lnSpc>
            </a:pPr>
            <a:r>
              <a:rPr lang="en-US" sz="4000" b="1">
                <a:solidFill>
                  <a:srgbClr val="1800AD"/>
                </a:solidFill>
                <a:latin typeface="Arial Nova Bold" panose="020B0804020202020204"/>
                <a:ea typeface="Arial Nova Bold" panose="020B0804020202020204"/>
                <a:cs typeface="Arial Nova Bold" panose="020B0804020202020204"/>
                <a:sym typeface="Arial Nova Bold" panose="020B0804020202020204"/>
              </a:rPr>
              <a:t>5. CONCLUSION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18936970" y="8128000"/>
            <a:ext cx="609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195636" y="0"/>
            <a:ext cx="6787479" cy="939674"/>
            <a:chOff x="0" y="0"/>
            <a:chExt cx="1787649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7649" cy="247486"/>
            </a:xfrm>
            <a:custGeom>
              <a:avLst/>
              <a:gdLst/>
              <a:ahLst/>
              <a:cxnLst/>
              <a:rect l="l" t="t" r="r" b="b"/>
              <a:pathLst>
                <a:path w="1787649" h="247486">
                  <a:moveTo>
                    <a:pt x="0" y="0"/>
                  </a:moveTo>
                  <a:lnTo>
                    <a:pt x="1787649" y="0"/>
                  </a:lnTo>
                  <a:lnTo>
                    <a:pt x="1787649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787649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195636" y="0"/>
            <a:ext cx="7416214" cy="939674"/>
            <a:chOff x="0" y="0"/>
            <a:chExt cx="1953241" cy="2474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53241" cy="247486"/>
            </a:xfrm>
            <a:custGeom>
              <a:avLst/>
              <a:gdLst/>
              <a:ahLst/>
              <a:cxnLst/>
              <a:rect l="l" t="t" r="r" b="b"/>
              <a:pathLst>
                <a:path w="1953241" h="247486">
                  <a:moveTo>
                    <a:pt x="0" y="0"/>
                  </a:moveTo>
                  <a:lnTo>
                    <a:pt x="1953241" y="0"/>
                  </a:lnTo>
                  <a:lnTo>
                    <a:pt x="1953241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953241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30594" y="1319840"/>
            <a:ext cx="8813406" cy="7745253"/>
            <a:chOff x="0" y="0"/>
            <a:chExt cx="2321226" cy="20399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21226" cy="2039902"/>
            </a:xfrm>
            <a:custGeom>
              <a:avLst/>
              <a:gdLst/>
              <a:ahLst/>
              <a:cxnLst/>
              <a:rect l="l" t="t" r="r" b="b"/>
              <a:pathLst>
                <a:path w="2321226" h="2039902">
                  <a:moveTo>
                    <a:pt x="0" y="0"/>
                  </a:moveTo>
                  <a:lnTo>
                    <a:pt x="2321226" y="0"/>
                  </a:lnTo>
                  <a:lnTo>
                    <a:pt x="2321226" y="2039902"/>
                  </a:lnTo>
                  <a:lnTo>
                    <a:pt x="0" y="2039902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321226" cy="20780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664333" y="1652388"/>
            <a:ext cx="8145928" cy="6982224"/>
          </a:xfrm>
          <a:custGeom>
            <a:avLst/>
            <a:gdLst/>
            <a:ahLst/>
            <a:cxnLst/>
            <a:rect l="l" t="t" r="r" b="b"/>
            <a:pathLst>
              <a:path w="8145928" h="6982224">
                <a:moveTo>
                  <a:pt x="0" y="0"/>
                </a:moveTo>
                <a:lnTo>
                  <a:pt x="8145928" y="0"/>
                </a:lnTo>
                <a:lnTo>
                  <a:pt x="8145928" y="6982224"/>
                </a:lnTo>
                <a:lnTo>
                  <a:pt x="0" y="6982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1408194" y="172594"/>
            <a:ext cx="673502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 dirty="0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4: RESULTS &amp; DISCUSSION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5725" y="138050"/>
            <a:ext cx="10984392" cy="63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0"/>
              </a:lnSpc>
              <a:spcBef>
                <a:spcPct val="0"/>
              </a:spcBef>
            </a:pPr>
            <a:r>
              <a:rPr lang="en-US" sz="375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perceived use of problem-solving strategies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9460865" y="2202180"/>
            <a:ext cx="8522335" cy="6641465"/>
            <a:chOff x="0" y="0"/>
            <a:chExt cx="11362851" cy="797397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1362851" cy="7973970"/>
              <a:chOff x="0" y="0"/>
              <a:chExt cx="2244514" cy="157510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244514" cy="1575105"/>
              </a:xfrm>
              <a:custGeom>
                <a:avLst/>
                <a:gdLst/>
                <a:ahLst/>
                <a:cxnLst/>
                <a:rect l="l" t="t" r="r" b="b"/>
                <a:pathLst>
                  <a:path w="2244514" h="1575105">
                    <a:moveTo>
                      <a:pt x="0" y="0"/>
                    </a:moveTo>
                    <a:lnTo>
                      <a:pt x="2244514" y="0"/>
                    </a:lnTo>
                    <a:lnTo>
                      <a:pt x="2244514" y="1575105"/>
                    </a:lnTo>
                    <a:lnTo>
                      <a:pt x="0" y="1575105"/>
                    </a:lnTo>
                    <a:close/>
                  </a:path>
                </a:pathLst>
              </a:custGeom>
              <a:ln w="47625" cap="sq">
                <a:solidFill>
                  <a:srgbClr val="1800A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2244514" cy="16132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0"/>
              <a:ext cx="11362851" cy="2215046"/>
              <a:chOff x="0" y="0"/>
              <a:chExt cx="2244514" cy="43754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244514" cy="437540"/>
              </a:xfrm>
              <a:custGeom>
                <a:avLst/>
                <a:gdLst/>
                <a:ahLst/>
                <a:cxnLst/>
                <a:rect l="l" t="t" r="r" b="b"/>
                <a:pathLst>
                  <a:path w="2244514" h="437540">
                    <a:moveTo>
                      <a:pt x="0" y="0"/>
                    </a:moveTo>
                    <a:lnTo>
                      <a:pt x="2244514" y="0"/>
                    </a:lnTo>
                    <a:lnTo>
                      <a:pt x="2244514" y="437540"/>
                    </a:lnTo>
                    <a:lnTo>
                      <a:pt x="0" y="437540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2244514" cy="4756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80514" y="66164"/>
              <a:ext cx="2708448" cy="2082718"/>
              <a:chOff x="0" y="0"/>
              <a:chExt cx="535002" cy="41140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35002" cy="411401"/>
              </a:xfrm>
              <a:custGeom>
                <a:avLst/>
                <a:gdLst/>
                <a:ahLst/>
                <a:cxnLst/>
                <a:rect l="l" t="t" r="r" b="b"/>
                <a:pathLst>
                  <a:path w="535002" h="411401">
                    <a:moveTo>
                      <a:pt x="0" y="0"/>
                    </a:moveTo>
                    <a:lnTo>
                      <a:pt x="535002" y="0"/>
                    </a:lnTo>
                    <a:lnTo>
                      <a:pt x="535002" y="411401"/>
                    </a:lnTo>
                    <a:lnTo>
                      <a:pt x="0" y="41140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535002" cy="4495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3126166" y="34373"/>
              <a:ext cx="7921244" cy="1939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FFFF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When online text becomes difficult, I pay closer attention to what I am reading.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26204" y="2514009"/>
              <a:ext cx="10510443" cy="5432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00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 Frequent rereading for better comprehension</a:t>
              </a:r>
            </a:p>
            <a:p>
              <a:pPr algn="l">
                <a:lnSpc>
                  <a:spcPts val="5040"/>
                </a:lnSpc>
              </a:pPr>
              <a:r>
                <a:rPr lang="en-US" sz="300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 One of the </a:t>
              </a:r>
              <a:r>
                <a:rPr lang="en-US" sz="3000" b="1">
                  <a:solidFill>
                    <a:srgbClr val="000000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oldest and principal means</a:t>
              </a:r>
              <a:r>
                <a:rPr lang="en-US" sz="300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to evaluate and regulate the reading process (Laverpool, 2008)</a:t>
              </a:r>
            </a:p>
            <a:p>
              <a:pPr algn="l">
                <a:lnSpc>
                  <a:spcPts val="5040"/>
                </a:lnSpc>
              </a:pPr>
              <a:r>
                <a:rPr lang="en-US" sz="300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 One of the </a:t>
              </a:r>
              <a:r>
                <a:rPr lang="en-US" sz="3000" b="1">
                  <a:solidFill>
                    <a:srgbClr val="000000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primary reading strategies</a:t>
              </a:r>
              <a:r>
                <a:rPr lang="en-US" sz="300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taught to students (Laverpool, 2008)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4370" y="389973"/>
              <a:ext cx="2140735" cy="1293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1800AD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Highest mean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323330" y="2258060"/>
            <a:ext cx="1152525" cy="579755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1928" y="1325537"/>
            <a:ext cx="8813406" cy="8546539"/>
            <a:chOff x="0" y="0"/>
            <a:chExt cx="2321226" cy="22509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21226" cy="2250940"/>
            </a:xfrm>
            <a:custGeom>
              <a:avLst/>
              <a:gdLst/>
              <a:ahLst/>
              <a:cxnLst/>
              <a:rect l="l" t="t" r="r" b="b"/>
              <a:pathLst>
                <a:path w="2321226" h="2250940">
                  <a:moveTo>
                    <a:pt x="0" y="0"/>
                  </a:moveTo>
                  <a:lnTo>
                    <a:pt x="2321226" y="0"/>
                  </a:lnTo>
                  <a:lnTo>
                    <a:pt x="2321226" y="2250940"/>
                  </a:lnTo>
                  <a:lnTo>
                    <a:pt x="0" y="2250940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21226" cy="2289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48375" y="1599639"/>
            <a:ext cx="8220512" cy="7998336"/>
          </a:xfrm>
          <a:custGeom>
            <a:avLst/>
            <a:gdLst/>
            <a:ahLst/>
            <a:cxnLst/>
            <a:rect l="l" t="t" r="r" b="b"/>
            <a:pathLst>
              <a:path w="8220512" h="7998336">
                <a:moveTo>
                  <a:pt x="0" y="0"/>
                </a:moveTo>
                <a:lnTo>
                  <a:pt x="8220512" y="0"/>
                </a:lnTo>
                <a:lnTo>
                  <a:pt x="8220512" y="7998336"/>
                </a:lnTo>
                <a:lnTo>
                  <a:pt x="0" y="7998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9698436" y="1380165"/>
            <a:ext cx="8255043" cy="7293696"/>
            <a:chOff x="0" y="0"/>
            <a:chExt cx="2174168" cy="1920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4168" cy="1920973"/>
            </a:xfrm>
            <a:custGeom>
              <a:avLst/>
              <a:gdLst/>
              <a:ahLst/>
              <a:cxnLst/>
              <a:rect l="l" t="t" r="r" b="b"/>
              <a:pathLst>
                <a:path w="2174168" h="1920973">
                  <a:moveTo>
                    <a:pt x="0" y="0"/>
                  </a:moveTo>
                  <a:lnTo>
                    <a:pt x="2174168" y="0"/>
                  </a:lnTo>
                  <a:lnTo>
                    <a:pt x="2174168" y="1920973"/>
                  </a:lnTo>
                  <a:lnTo>
                    <a:pt x="0" y="1920973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74168" cy="19590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98436" y="1380165"/>
            <a:ext cx="8255043" cy="1661284"/>
            <a:chOff x="0" y="0"/>
            <a:chExt cx="2174168" cy="4375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74168" cy="437540"/>
            </a:xfrm>
            <a:custGeom>
              <a:avLst/>
              <a:gdLst/>
              <a:ahLst/>
              <a:cxnLst/>
              <a:rect l="l" t="t" r="r" b="b"/>
              <a:pathLst>
                <a:path w="2174168" h="437540">
                  <a:moveTo>
                    <a:pt x="0" y="0"/>
                  </a:moveTo>
                  <a:lnTo>
                    <a:pt x="2174168" y="0"/>
                  </a:lnTo>
                  <a:lnTo>
                    <a:pt x="2174168" y="437540"/>
                  </a:lnTo>
                  <a:lnTo>
                    <a:pt x="0" y="437540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174168" cy="4756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756989" y="1427518"/>
            <a:ext cx="2031336" cy="1562039"/>
            <a:chOff x="0" y="0"/>
            <a:chExt cx="535002" cy="41140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35002" cy="411401"/>
            </a:xfrm>
            <a:custGeom>
              <a:avLst/>
              <a:gdLst/>
              <a:ahLst/>
              <a:cxnLst/>
              <a:rect l="l" t="t" r="r" b="b"/>
              <a:pathLst>
                <a:path w="535002" h="411401">
                  <a:moveTo>
                    <a:pt x="0" y="0"/>
                  </a:moveTo>
                  <a:lnTo>
                    <a:pt x="535002" y="0"/>
                  </a:lnTo>
                  <a:lnTo>
                    <a:pt x="535002" y="411401"/>
                  </a:lnTo>
                  <a:lnTo>
                    <a:pt x="0" y="4114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535002" cy="449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904000" y="1660325"/>
            <a:ext cx="594093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I can distinguish between fact and opinion in online texts.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060385" y="1660325"/>
            <a:ext cx="1605552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1800AD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Lowest mean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058998" y="3286247"/>
            <a:ext cx="7533918" cy="5055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Determination between opinions and facts: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a critical reading problem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in text evaluation (Graney, 1990) → Recognise both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 explicit and implicit information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(Brown &amp; Yule, 1983)</a:t>
            </a:r>
          </a:p>
          <a:p>
            <a:pPr algn="l">
              <a:lnSpc>
                <a:spcPts val="504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The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richer, more complex components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of online texts →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Difficulty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in distinguish between opinions and facts (Pardede, 2022)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9756989" y="9053639"/>
            <a:ext cx="8196489" cy="801687"/>
            <a:chOff x="0" y="0"/>
            <a:chExt cx="10928652" cy="1068915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0928652" cy="1068915"/>
              <a:chOff x="0" y="0"/>
              <a:chExt cx="2158746" cy="21114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158746" cy="211144"/>
              </a:xfrm>
              <a:custGeom>
                <a:avLst/>
                <a:gdLst/>
                <a:ahLst/>
                <a:cxnLst/>
                <a:rect l="l" t="t" r="r" b="b"/>
                <a:pathLst>
                  <a:path w="2158746" h="211144">
                    <a:moveTo>
                      <a:pt x="47227" y="0"/>
                    </a:moveTo>
                    <a:lnTo>
                      <a:pt x="2111519" y="0"/>
                    </a:lnTo>
                    <a:cubicBezTo>
                      <a:pt x="2124045" y="0"/>
                      <a:pt x="2136057" y="4976"/>
                      <a:pt x="2144914" y="13832"/>
                    </a:cubicBezTo>
                    <a:cubicBezTo>
                      <a:pt x="2153770" y="22689"/>
                      <a:pt x="2158746" y="34702"/>
                      <a:pt x="2158746" y="47227"/>
                    </a:cubicBezTo>
                    <a:lnTo>
                      <a:pt x="2158746" y="163917"/>
                    </a:lnTo>
                    <a:cubicBezTo>
                      <a:pt x="2158746" y="176442"/>
                      <a:pt x="2153770" y="188455"/>
                      <a:pt x="2144914" y="197311"/>
                    </a:cubicBezTo>
                    <a:cubicBezTo>
                      <a:pt x="2136057" y="206168"/>
                      <a:pt x="2124045" y="211144"/>
                      <a:pt x="2111519" y="211144"/>
                    </a:cubicBezTo>
                    <a:lnTo>
                      <a:pt x="47227" y="211144"/>
                    </a:lnTo>
                    <a:cubicBezTo>
                      <a:pt x="34702" y="211144"/>
                      <a:pt x="22689" y="206168"/>
                      <a:pt x="13832" y="197311"/>
                    </a:cubicBezTo>
                    <a:cubicBezTo>
                      <a:pt x="4976" y="188455"/>
                      <a:pt x="0" y="176442"/>
                      <a:pt x="0" y="163917"/>
                    </a:cubicBezTo>
                    <a:lnTo>
                      <a:pt x="0" y="47227"/>
                    </a:lnTo>
                    <a:cubicBezTo>
                      <a:pt x="0" y="34702"/>
                      <a:pt x="4976" y="22689"/>
                      <a:pt x="13832" y="13832"/>
                    </a:cubicBezTo>
                    <a:cubicBezTo>
                      <a:pt x="22689" y="4976"/>
                      <a:pt x="34702" y="0"/>
                      <a:pt x="47227" y="0"/>
                    </a:cubicBez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2158746" cy="24924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256517" y="123583"/>
              <a:ext cx="10377654" cy="6786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790"/>
                </a:lnSpc>
              </a:pPr>
              <a:r>
                <a:rPr lang="en-US" sz="266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⟶ Reduced confidence in applying this strategy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195636" y="0"/>
            <a:ext cx="6787479" cy="939674"/>
            <a:chOff x="0" y="0"/>
            <a:chExt cx="1787649" cy="24748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787649" cy="247486"/>
            </a:xfrm>
            <a:custGeom>
              <a:avLst/>
              <a:gdLst/>
              <a:ahLst/>
              <a:cxnLst/>
              <a:rect l="l" t="t" r="r" b="b"/>
              <a:pathLst>
                <a:path w="1787649" h="247486">
                  <a:moveTo>
                    <a:pt x="0" y="0"/>
                  </a:moveTo>
                  <a:lnTo>
                    <a:pt x="1787649" y="0"/>
                  </a:lnTo>
                  <a:lnTo>
                    <a:pt x="1787649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787649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1195636" y="0"/>
            <a:ext cx="7416214" cy="939674"/>
            <a:chOff x="0" y="0"/>
            <a:chExt cx="1953241" cy="24748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953241" cy="247486"/>
            </a:xfrm>
            <a:custGeom>
              <a:avLst/>
              <a:gdLst/>
              <a:ahLst/>
              <a:cxnLst/>
              <a:rect l="l" t="t" r="r" b="b"/>
              <a:pathLst>
                <a:path w="1953241" h="247486">
                  <a:moveTo>
                    <a:pt x="0" y="0"/>
                  </a:moveTo>
                  <a:lnTo>
                    <a:pt x="1953241" y="0"/>
                  </a:lnTo>
                  <a:lnTo>
                    <a:pt x="1953241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953241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1408194" y="172594"/>
            <a:ext cx="673502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 dirty="0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4: RESULTS &amp; DISCUSSION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5725" y="138050"/>
            <a:ext cx="10984392" cy="63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0"/>
              </a:lnSpc>
              <a:spcBef>
                <a:spcPct val="0"/>
              </a:spcBef>
            </a:pPr>
            <a:r>
              <a:rPr lang="en-US" sz="375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perceived use of problem-solving strategies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05600" y="8724900"/>
            <a:ext cx="1152525" cy="579755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920658" cy="939674"/>
            <a:chOff x="0" y="0"/>
            <a:chExt cx="10560878" cy="125289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9485932" cy="1252899"/>
              <a:chOff x="0" y="0"/>
              <a:chExt cx="1873764" cy="24748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873765" cy="247486"/>
              </a:xfrm>
              <a:custGeom>
                <a:avLst/>
                <a:gdLst/>
                <a:ahLst/>
                <a:cxnLst/>
                <a:rect l="l" t="t" r="r" b="b"/>
                <a:pathLst>
                  <a:path w="1873765" h="247486">
                    <a:moveTo>
                      <a:pt x="0" y="0"/>
                    </a:moveTo>
                    <a:lnTo>
                      <a:pt x="1873765" y="0"/>
                    </a:lnTo>
                    <a:lnTo>
                      <a:pt x="1873765" y="247486"/>
                    </a:lnTo>
                    <a:lnTo>
                      <a:pt x="0" y="24748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1873764" cy="2855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746282" y="249176"/>
              <a:ext cx="7993369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 b="1" i="1">
                  <a:solidFill>
                    <a:srgbClr val="FFFFFF"/>
                  </a:solidFill>
                  <a:latin typeface="Red Hat Display Bold Italics" panose="020108030402010D0303"/>
                  <a:ea typeface="Red Hat Display Bold Italics" panose="020108030402010D0303"/>
                  <a:cs typeface="Red Hat Display Bold Italics" panose="020108030402010D0303"/>
                  <a:sym typeface="Red Hat Display Bold Italics" panose="020108030402010D0303"/>
                </a:rPr>
                <a:t>CHAPTER 1: INTRODUCTION</a:t>
              </a:r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0" y="0"/>
              <a:ext cx="10560878" cy="1252899"/>
              <a:chOff x="0" y="0"/>
              <a:chExt cx="2086099" cy="24748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086099" cy="247486"/>
              </a:xfrm>
              <a:custGeom>
                <a:avLst/>
                <a:gdLst/>
                <a:ahLst/>
                <a:cxnLst/>
                <a:rect l="l" t="t" r="r" b="b"/>
                <a:pathLst>
                  <a:path w="2086099" h="247486">
                    <a:moveTo>
                      <a:pt x="0" y="0"/>
                    </a:moveTo>
                    <a:lnTo>
                      <a:pt x="2086099" y="0"/>
                    </a:lnTo>
                    <a:lnTo>
                      <a:pt x="2086099" y="247486"/>
                    </a:lnTo>
                    <a:lnTo>
                      <a:pt x="0" y="24748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2086099" cy="2855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746281" y="249176"/>
              <a:ext cx="8980039" cy="6324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 b="1" i="1" dirty="0">
                  <a:solidFill>
                    <a:srgbClr val="FFFFFF"/>
                  </a:solidFill>
                  <a:latin typeface="Red Hat Display Bold Italics" panose="020108030402010D0303"/>
                  <a:ea typeface="Red Hat Display Bold Italics" panose="020108030402010D0303"/>
                  <a:cs typeface="Red Hat Display Bold Italics" panose="020108030402010D0303"/>
                  <a:sym typeface="Red Hat Display Bold Italics" panose="020108030402010D0303"/>
                </a:rPr>
                <a:t>CHAPTER 4: RESULTS &amp; DISCUSSION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0594" y="1287779"/>
            <a:ext cx="7818017" cy="8716558"/>
            <a:chOff x="0" y="0"/>
            <a:chExt cx="2059066" cy="229571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59066" cy="2295719"/>
            </a:xfrm>
            <a:custGeom>
              <a:avLst/>
              <a:gdLst/>
              <a:ahLst/>
              <a:cxnLst/>
              <a:rect l="l" t="t" r="r" b="b"/>
              <a:pathLst>
                <a:path w="2059066" h="2295719">
                  <a:moveTo>
                    <a:pt x="0" y="0"/>
                  </a:moveTo>
                  <a:lnTo>
                    <a:pt x="2059066" y="0"/>
                  </a:lnTo>
                  <a:lnTo>
                    <a:pt x="2059066" y="2295719"/>
                  </a:lnTo>
                  <a:lnTo>
                    <a:pt x="0" y="2295719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059066" cy="2333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538785" y="1459188"/>
            <a:ext cx="7401636" cy="8373740"/>
          </a:xfrm>
          <a:custGeom>
            <a:avLst/>
            <a:gdLst/>
            <a:ahLst/>
            <a:cxnLst/>
            <a:rect l="l" t="t" r="r" b="b"/>
            <a:pathLst>
              <a:path w="7401636" h="8373740">
                <a:moveTo>
                  <a:pt x="0" y="0"/>
                </a:moveTo>
                <a:lnTo>
                  <a:pt x="7401636" y="0"/>
                </a:lnTo>
                <a:lnTo>
                  <a:pt x="7401636" y="8373741"/>
                </a:lnTo>
                <a:lnTo>
                  <a:pt x="0" y="83737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9018179" y="1287779"/>
            <a:ext cx="8522138" cy="8716558"/>
            <a:chOff x="0" y="0"/>
            <a:chExt cx="2244514" cy="22957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244514" cy="2295719"/>
            </a:xfrm>
            <a:custGeom>
              <a:avLst/>
              <a:gdLst/>
              <a:ahLst/>
              <a:cxnLst/>
              <a:rect l="l" t="t" r="r" b="b"/>
              <a:pathLst>
                <a:path w="2244514" h="2295719">
                  <a:moveTo>
                    <a:pt x="0" y="0"/>
                  </a:moveTo>
                  <a:lnTo>
                    <a:pt x="2244514" y="0"/>
                  </a:lnTo>
                  <a:lnTo>
                    <a:pt x="2244514" y="2295719"/>
                  </a:lnTo>
                  <a:lnTo>
                    <a:pt x="0" y="2295719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244514" cy="2333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018179" y="1287779"/>
            <a:ext cx="8522138" cy="1661284"/>
            <a:chOff x="0" y="0"/>
            <a:chExt cx="2244514" cy="43754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244514" cy="437540"/>
            </a:xfrm>
            <a:custGeom>
              <a:avLst/>
              <a:gdLst/>
              <a:ahLst/>
              <a:cxnLst/>
              <a:rect l="l" t="t" r="r" b="b"/>
              <a:pathLst>
                <a:path w="2244514" h="437540">
                  <a:moveTo>
                    <a:pt x="0" y="0"/>
                  </a:moveTo>
                  <a:lnTo>
                    <a:pt x="2244514" y="0"/>
                  </a:lnTo>
                  <a:lnTo>
                    <a:pt x="2244514" y="437540"/>
                  </a:lnTo>
                  <a:lnTo>
                    <a:pt x="0" y="437540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244514" cy="4756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078565" y="1337402"/>
            <a:ext cx="2031336" cy="1562039"/>
            <a:chOff x="0" y="0"/>
            <a:chExt cx="535002" cy="41140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35002" cy="411401"/>
            </a:xfrm>
            <a:custGeom>
              <a:avLst/>
              <a:gdLst/>
              <a:ahLst/>
              <a:cxnLst/>
              <a:rect l="l" t="t" r="r" b="b"/>
              <a:pathLst>
                <a:path w="535002" h="411401">
                  <a:moveTo>
                    <a:pt x="0" y="0"/>
                  </a:moveTo>
                  <a:lnTo>
                    <a:pt x="535002" y="0"/>
                  </a:lnTo>
                  <a:lnTo>
                    <a:pt x="535002" y="411401"/>
                  </a:lnTo>
                  <a:lnTo>
                    <a:pt x="0" y="4114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535002" cy="449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1224201" y="1299271"/>
            <a:ext cx="6193836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I use reference materials (e.g., an online dictionary) to help me understand what I read online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337832" y="3073273"/>
            <a:ext cx="7882832" cy="6448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Electronic dictionaries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, a type of reference material: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effective and motivating aids 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for successfully acquiring texts (Hamdi, 2015)</a:t>
            </a:r>
          </a:p>
          <a:p>
            <a:pPr algn="l">
              <a:lnSpc>
                <a:spcPts val="570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One of the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most frequently used strategies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to address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unfamiliar 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vocabulary or concepts (Pookcharoen, 2009) </a:t>
            </a:r>
          </a:p>
          <a:p>
            <a:pPr algn="l">
              <a:lnSpc>
                <a:spcPts val="570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May be applied by:</a:t>
            </a:r>
          </a:p>
          <a:p>
            <a:pPr algn="l">
              <a:lnSpc>
                <a:spcPts val="570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+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Non-proficient 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readers: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Check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meanings </a:t>
            </a:r>
          </a:p>
          <a:p>
            <a:pPr algn="l">
              <a:lnSpc>
                <a:spcPts val="570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+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Proficient 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readers: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Understand 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meanings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291457" y="1565971"/>
            <a:ext cx="1605552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1800AD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Highest mean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920658" y="92012"/>
            <a:ext cx="10717181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perceived use of support strategies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24600" y="1459230"/>
            <a:ext cx="911225" cy="579755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920658" cy="939674"/>
            <a:chOff x="0" y="0"/>
            <a:chExt cx="10560878" cy="125289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9485932" cy="1252899"/>
              <a:chOff x="0" y="0"/>
              <a:chExt cx="1873764" cy="24748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873765" cy="247486"/>
              </a:xfrm>
              <a:custGeom>
                <a:avLst/>
                <a:gdLst/>
                <a:ahLst/>
                <a:cxnLst/>
                <a:rect l="l" t="t" r="r" b="b"/>
                <a:pathLst>
                  <a:path w="1873765" h="247486">
                    <a:moveTo>
                      <a:pt x="0" y="0"/>
                    </a:moveTo>
                    <a:lnTo>
                      <a:pt x="1873765" y="0"/>
                    </a:lnTo>
                    <a:lnTo>
                      <a:pt x="1873765" y="247486"/>
                    </a:lnTo>
                    <a:lnTo>
                      <a:pt x="0" y="24748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1873764" cy="2855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746282" y="249176"/>
              <a:ext cx="7993369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 b="1" i="1">
                  <a:solidFill>
                    <a:srgbClr val="FFFFFF"/>
                  </a:solidFill>
                  <a:latin typeface="Red Hat Display Bold Italics" panose="020108030402010D0303"/>
                  <a:ea typeface="Red Hat Display Bold Italics" panose="020108030402010D0303"/>
                  <a:cs typeface="Red Hat Display Bold Italics" panose="020108030402010D0303"/>
                  <a:sym typeface="Red Hat Display Bold Italics" panose="020108030402010D0303"/>
                </a:rPr>
                <a:t>CHAPTER 1: INTRODUCTION</a:t>
              </a:r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0" y="0"/>
              <a:ext cx="10560878" cy="1252899"/>
              <a:chOff x="0" y="0"/>
              <a:chExt cx="2086099" cy="24748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086099" cy="247486"/>
              </a:xfrm>
              <a:custGeom>
                <a:avLst/>
                <a:gdLst/>
                <a:ahLst/>
                <a:cxnLst/>
                <a:rect l="l" t="t" r="r" b="b"/>
                <a:pathLst>
                  <a:path w="2086099" h="247486">
                    <a:moveTo>
                      <a:pt x="0" y="0"/>
                    </a:moveTo>
                    <a:lnTo>
                      <a:pt x="2086099" y="0"/>
                    </a:lnTo>
                    <a:lnTo>
                      <a:pt x="2086099" y="247486"/>
                    </a:lnTo>
                    <a:lnTo>
                      <a:pt x="0" y="24748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2086099" cy="2855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746281" y="249176"/>
              <a:ext cx="8980039" cy="6324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 b="1" i="1" dirty="0">
                  <a:solidFill>
                    <a:srgbClr val="FFFFFF"/>
                  </a:solidFill>
                  <a:latin typeface="Red Hat Display Bold Italics" panose="020108030402010D0303"/>
                  <a:ea typeface="Red Hat Display Bold Italics" panose="020108030402010D0303"/>
                  <a:cs typeface="Red Hat Display Bold Italics" panose="020108030402010D0303"/>
                  <a:sym typeface="Red Hat Display Bold Italics" panose="020108030402010D0303"/>
                </a:rPr>
                <a:t>CHAPTER 4: RESULTS &amp; DISCUSSION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0594" y="1287779"/>
            <a:ext cx="7818017" cy="8716558"/>
            <a:chOff x="0" y="0"/>
            <a:chExt cx="2059066" cy="229571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59066" cy="2295719"/>
            </a:xfrm>
            <a:custGeom>
              <a:avLst/>
              <a:gdLst/>
              <a:ahLst/>
              <a:cxnLst/>
              <a:rect l="l" t="t" r="r" b="b"/>
              <a:pathLst>
                <a:path w="2059066" h="2295719">
                  <a:moveTo>
                    <a:pt x="0" y="0"/>
                  </a:moveTo>
                  <a:lnTo>
                    <a:pt x="2059066" y="0"/>
                  </a:lnTo>
                  <a:lnTo>
                    <a:pt x="2059066" y="2295719"/>
                  </a:lnTo>
                  <a:lnTo>
                    <a:pt x="0" y="2295719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059066" cy="2333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538785" y="1459188"/>
            <a:ext cx="7401636" cy="8373740"/>
          </a:xfrm>
          <a:custGeom>
            <a:avLst/>
            <a:gdLst/>
            <a:ahLst/>
            <a:cxnLst/>
            <a:rect l="l" t="t" r="r" b="b"/>
            <a:pathLst>
              <a:path w="7401636" h="8373740">
                <a:moveTo>
                  <a:pt x="0" y="0"/>
                </a:moveTo>
                <a:lnTo>
                  <a:pt x="7401636" y="0"/>
                </a:lnTo>
                <a:lnTo>
                  <a:pt x="7401636" y="8373741"/>
                </a:lnTo>
                <a:lnTo>
                  <a:pt x="0" y="83737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7920658" y="92012"/>
            <a:ext cx="10717181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perceived use of support strategies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018179" y="1287779"/>
            <a:ext cx="8522138" cy="7264307"/>
            <a:chOff x="0" y="0"/>
            <a:chExt cx="2244514" cy="191323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44514" cy="1913233"/>
            </a:xfrm>
            <a:custGeom>
              <a:avLst/>
              <a:gdLst/>
              <a:ahLst/>
              <a:cxnLst/>
              <a:rect l="l" t="t" r="r" b="b"/>
              <a:pathLst>
                <a:path w="2244514" h="1913233">
                  <a:moveTo>
                    <a:pt x="0" y="0"/>
                  </a:moveTo>
                  <a:lnTo>
                    <a:pt x="2244514" y="0"/>
                  </a:lnTo>
                  <a:lnTo>
                    <a:pt x="2244514" y="1913233"/>
                  </a:lnTo>
                  <a:lnTo>
                    <a:pt x="0" y="1913233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244514" cy="1951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018179" y="1287779"/>
            <a:ext cx="8522138" cy="1661284"/>
            <a:chOff x="0" y="0"/>
            <a:chExt cx="2244514" cy="43754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244514" cy="437540"/>
            </a:xfrm>
            <a:custGeom>
              <a:avLst/>
              <a:gdLst/>
              <a:ahLst/>
              <a:cxnLst/>
              <a:rect l="l" t="t" r="r" b="b"/>
              <a:pathLst>
                <a:path w="2244514" h="437540">
                  <a:moveTo>
                    <a:pt x="0" y="0"/>
                  </a:moveTo>
                  <a:lnTo>
                    <a:pt x="2244514" y="0"/>
                  </a:lnTo>
                  <a:lnTo>
                    <a:pt x="2244514" y="437540"/>
                  </a:lnTo>
                  <a:lnTo>
                    <a:pt x="0" y="437540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2244514" cy="4756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078565" y="1337402"/>
            <a:ext cx="2031336" cy="1562039"/>
            <a:chOff x="0" y="0"/>
            <a:chExt cx="535002" cy="41140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35002" cy="411401"/>
            </a:xfrm>
            <a:custGeom>
              <a:avLst/>
              <a:gdLst/>
              <a:ahLst/>
              <a:cxnLst/>
              <a:rect l="l" t="t" r="r" b="b"/>
              <a:pathLst>
                <a:path w="535002" h="411401">
                  <a:moveTo>
                    <a:pt x="0" y="0"/>
                  </a:moveTo>
                  <a:lnTo>
                    <a:pt x="535002" y="0"/>
                  </a:lnTo>
                  <a:lnTo>
                    <a:pt x="535002" y="411401"/>
                  </a:lnTo>
                  <a:lnTo>
                    <a:pt x="0" y="4114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535002" cy="449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1224201" y="1299271"/>
            <a:ext cx="6193836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I take notes while reading online to help me understand what I read.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337832" y="3073273"/>
            <a:ext cx="7882832" cy="500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Consistent with Anderson (2003)</a:t>
            </a:r>
          </a:p>
          <a:p>
            <a:pPr algn="l">
              <a:lnSpc>
                <a:spcPts val="570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EMI context: 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students must understand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disciplinary concepts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and process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 unfamiliar academic vocabulary</a:t>
            </a:r>
          </a:p>
          <a:p>
            <a:pPr algn="l">
              <a:lnSpc>
                <a:spcPts val="5700"/>
              </a:lnSpc>
            </a:pP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Effective note-taking itself requires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active selection and reformulation</a:t>
            </a:r>
            <a:r>
              <a:rPr lang="en-US" sz="3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(Salame et al., 2024) → More </a:t>
            </a:r>
            <a:r>
              <a:rPr lang="en-US" sz="3000" b="1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complexity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291457" y="1565971"/>
            <a:ext cx="1605552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1800AD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Lowest mean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9018179" y="9197707"/>
            <a:ext cx="8196489" cy="806631"/>
            <a:chOff x="0" y="-6592"/>
            <a:chExt cx="10928652" cy="1075507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10928652" cy="1068915"/>
              <a:chOff x="0" y="0"/>
              <a:chExt cx="2158746" cy="211144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2158746" cy="211144"/>
              </a:xfrm>
              <a:custGeom>
                <a:avLst/>
                <a:gdLst/>
                <a:ahLst/>
                <a:cxnLst/>
                <a:rect l="l" t="t" r="r" b="b"/>
                <a:pathLst>
                  <a:path w="2158746" h="211144">
                    <a:moveTo>
                      <a:pt x="47227" y="0"/>
                    </a:moveTo>
                    <a:lnTo>
                      <a:pt x="2111519" y="0"/>
                    </a:lnTo>
                    <a:cubicBezTo>
                      <a:pt x="2124045" y="0"/>
                      <a:pt x="2136057" y="4976"/>
                      <a:pt x="2144914" y="13832"/>
                    </a:cubicBezTo>
                    <a:cubicBezTo>
                      <a:pt x="2153770" y="22689"/>
                      <a:pt x="2158746" y="34702"/>
                      <a:pt x="2158746" y="47227"/>
                    </a:cubicBezTo>
                    <a:lnTo>
                      <a:pt x="2158746" y="163917"/>
                    </a:lnTo>
                    <a:cubicBezTo>
                      <a:pt x="2158746" y="176442"/>
                      <a:pt x="2153770" y="188455"/>
                      <a:pt x="2144914" y="197311"/>
                    </a:cubicBezTo>
                    <a:cubicBezTo>
                      <a:pt x="2136057" y="206168"/>
                      <a:pt x="2124045" y="211144"/>
                      <a:pt x="2111519" y="211144"/>
                    </a:cubicBezTo>
                    <a:lnTo>
                      <a:pt x="47227" y="211144"/>
                    </a:lnTo>
                    <a:cubicBezTo>
                      <a:pt x="34702" y="211144"/>
                      <a:pt x="22689" y="206168"/>
                      <a:pt x="13832" y="197311"/>
                    </a:cubicBezTo>
                    <a:cubicBezTo>
                      <a:pt x="4976" y="188455"/>
                      <a:pt x="0" y="176442"/>
                      <a:pt x="0" y="163917"/>
                    </a:cubicBezTo>
                    <a:lnTo>
                      <a:pt x="0" y="47227"/>
                    </a:lnTo>
                    <a:cubicBezTo>
                      <a:pt x="0" y="34702"/>
                      <a:pt x="4976" y="22689"/>
                      <a:pt x="13832" y="13832"/>
                    </a:cubicBezTo>
                    <a:cubicBezTo>
                      <a:pt x="22689" y="4976"/>
                      <a:pt x="34702" y="0"/>
                      <a:pt x="47227" y="0"/>
                    </a:cubicBez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57150"/>
                <a:ext cx="2158746" cy="26829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256517" y="-6592"/>
              <a:ext cx="10377654" cy="9228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400"/>
                </a:lnSpc>
              </a:pPr>
              <a:r>
                <a:rPr lang="en-US" sz="300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⟶    A more demanding process</a:t>
              </a:r>
            </a:p>
          </p:txBody>
        </p:sp>
      </p:grpSp>
      <p:sp>
        <p:nvSpPr>
          <p:cNvPr id="33" name="Text Box 32"/>
          <p:cNvSpPr txBox="1"/>
          <p:nvPr/>
        </p:nvSpPr>
        <p:spPr>
          <a:xfrm>
            <a:off x="18529300" y="5092065"/>
            <a:ext cx="609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324600" y="8857615"/>
            <a:ext cx="894715" cy="675640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29" y="1625511"/>
            <a:ext cx="8333625" cy="4057905"/>
            <a:chOff x="0" y="0"/>
            <a:chExt cx="2194864" cy="1068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94864" cy="1068749"/>
            </a:xfrm>
            <a:custGeom>
              <a:avLst/>
              <a:gdLst/>
              <a:ahLst/>
              <a:cxnLst/>
              <a:rect l="l" t="t" r="r" b="b"/>
              <a:pathLst>
                <a:path w="2194864" h="1068749">
                  <a:moveTo>
                    <a:pt x="64101" y="0"/>
                  </a:moveTo>
                  <a:lnTo>
                    <a:pt x="2130763" y="0"/>
                  </a:lnTo>
                  <a:cubicBezTo>
                    <a:pt x="2147764" y="0"/>
                    <a:pt x="2164068" y="6753"/>
                    <a:pt x="2176090" y="18775"/>
                  </a:cubicBezTo>
                  <a:cubicBezTo>
                    <a:pt x="2188111" y="30796"/>
                    <a:pt x="2194864" y="47100"/>
                    <a:pt x="2194864" y="64101"/>
                  </a:cubicBezTo>
                  <a:lnTo>
                    <a:pt x="2194864" y="1004648"/>
                  </a:lnTo>
                  <a:cubicBezTo>
                    <a:pt x="2194864" y="1040050"/>
                    <a:pt x="2166165" y="1068749"/>
                    <a:pt x="2130763" y="1068749"/>
                  </a:cubicBezTo>
                  <a:lnTo>
                    <a:pt x="64101" y="1068749"/>
                  </a:lnTo>
                  <a:cubicBezTo>
                    <a:pt x="47100" y="1068749"/>
                    <a:pt x="30796" y="1061995"/>
                    <a:pt x="18775" y="1049974"/>
                  </a:cubicBezTo>
                  <a:cubicBezTo>
                    <a:pt x="6753" y="1037953"/>
                    <a:pt x="0" y="1021648"/>
                    <a:pt x="0" y="1004648"/>
                  </a:cubicBezTo>
                  <a:lnTo>
                    <a:pt x="0" y="64101"/>
                  </a:lnTo>
                  <a:cubicBezTo>
                    <a:pt x="0" y="47100"/>
                    <a:pt x="6753" y="30796"/>
                    <a:pt x="18775" y="18775"/>
                  </a:cubicBezTo>
                  <a:cubicBezTo>
                    <a:pt x="30796" y="6753"/>
                    <a:pt x="47100" y="0"/>
                    <a:pt x="64101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94864" cy="11068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0650" y="1921288"/>
            <a:ext cx="7389582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u="sng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Conclusion: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</a:t>
            </a: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Problem-solving strategies: </a:t>
            </a: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most frequently used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-</a:t>
            </a: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 Support previous studies</a:t>
            </a: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on students’ use of metacognitive online reading strategies.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362297" y="1625511"/>
            <a:ext cx="8217762" cy="4057905"/>
            <a:chOff x="0" y="0"/>
            <a:chExt cx="2164349" cy="10687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4349" cy="1068749"/>
            </a:xfrm>
            <a:custGeom>
              <a:avLst/>
              <a:gdLst/>
              <a:ahLst/>
              <a:cxnLst/>
              <a:rect l="l" t="t" r="r" b="b"/>
              <a:pathLst>
                <a:path w="2164349" h="1068749">
                  <a:moveTo>
                    <a:pt x="65005" y="0"/>
                  </a:moveTo>
                  <a:lnTo>
                    <a:pt x="2099344" y="0"/>
                  </a:lnTo>
                  <a:cubicBezTo>
                    <a:pt x="2116584" y="0"/>
                    <a:pt x="2133119" y="6849"/>
                    <a:pt x="2145309" y="19039"/>
                  </a:cubicBezTo>
                  <a:cubicBezTo>
                    <a:pt x="2157500" y="31230"/>
                    <a:pt x="2164349" y="47764"/>
                    <a:pt x="2164349" y="65005"/>
                  </a:cubicBezTo>
                  <a:lnTo>
                    <a:pt x="2164349" y="1003744"/>
                  </a:lnTo>
                  <a:cubicBezTo>
                    <a:pt x="2164349" y="1039645"/>
                    <a:pt x="2135245" y="1068749"/>
                    <a:pt x="2099344" y="1068749"/>
                  </a:cubicBezTo>
                  <a:lnTo>
                    <a:pt x="65005" y="1068749"/>
                  </a:lnTo>
                  <a:cubicBezTo>
                    <a:pt x="29104" y="1068749"/>
                    <a:pt x="0" y="1039645"/>
                    <a:pt x="0" y="1003744"/>
                  </a:cubicBezTo>
                  <a:lnTo>
                    <a:pt x="0" y="65005"/>
                  </a:lnTo>
                  <a:cubicBezTo>
                    <a:pt x="0" y="29104"/>
                    <a:pt x="29104" y="0"/>
                    <a:pt x="65005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4349" cy="11068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763316" y="1921288"/>
            <a:ext cx="7618485" cy="211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u="sng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Limitations: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</a:t>
            </a: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Small sample size </a:t>
            </a: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(N = 124)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OSORS is self-reported → Responses may be </a:t>
            </a: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subjective </a:t>
            </a:r>
            <a:r>
              <a:rPr lang="en-US" sz="3000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(Jusoh &amp; Abdullah, 2015)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48629" y="6369253"/>
            <a:ext cx="17031430" cy="2597000"/>
            <a:chOff x="0" y="0"/>
            <a:chExt cx="4485644" cy="6839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85644" cy="683983"/>
            </a:xfrm>
            <a:custGeom>
              <a:avLst/>
              <a:gdLst/>
              <a:ahLst/>
              <a:cxnLst/>
              <a:rect l="l" t="t" r="r" b="b"/>
              <a:pathLst>
                <a:path w="4485644" h="683983">
                  <a:moveTo>
                    <a:pt x="0" y="0"/>
                  </a:moveTo>
                  <a:lnTo>
                    <a:pt x="4485644" y="0"/>
                  </a:lnTo>
                  <a:lnTo>
                    <a:pt x="4485644" y="683983"/>
                  </a:lnTo>
                  <a:lnTo>
                    <a:pt x="0" y="683983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485644" cy="72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6774229"/>
            <a:ext cx="16230600" cy="1818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00"/>
              </a:lnSpc>
            </a:pPr>
            <a:r>
              <a:rPr lang="en-US" sz="3430" b="1" u="sng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Implications:</a:t>
            </a:r>
          </a:p>
          <a:p>
            <a:pPr marL="740410" lvl="1" indent="-370205" algn="just">
              <a:lnSpc>
                <a:spcPts val="4800"/>
              </a:lnSpc>
              <a:buFont typeface="Arial" panose="020B0604020202020204"/>
              <a:buChar char="•"/>
            </a:pPr>
            <a:r>
              <a:rPr lang="en-US" sz="343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Employ longitudinal designs or experimental methods for precise measurement</a:t>
            </a:r>
          </a:p>
          <a:p>
            <a:pPr marL="740410" lvl="1" indent="-370205" algn="just">
              <a:lnSpc>
                <a:spcPts val="4800"/>
              </a:lnSpc>
              <a:buFont typeface="Arial" panose="020B0604020202020204"/>
              <a:buChar char="•"/>
            </a:pPr>
            <a:r>
              <a:rPr lang="en-US" sz="343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Expand the sample size for generalizability enhancement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6392194" cy="939674"/>
            <a:chOff x="0" y="0"/>
            <a:chExt cx="8522925" cy="1252899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7655414" cy="1252899"/>
              <a:chOff x="0" y="0"/>
              <a:chExt cx="1512181" cy="24748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512181" cy="247486"/>
              </a:xfrm>
              <a:custGeom>
                <a:avLst/>
                <a:gdLst/>
                <a:ahLst/>
                <a:cxnLst/>
                <a:rect l="l" t="t" r="r" b="b"/>
                <a:pathLst>
                  <a:path w="1512181" h="247486">
                    <a:moveTo>
                      <a:pt x="0" y="0"/>
                    </a:moveTo>
                    <a:lnTo>
                      <a:pt x="1512181" y="0"/>
                    </a:lnTo>
                    <a:lnTo>
                      <a:pt x="1512181" y="247486"/>
                    </a:lnTo>
                    <a:lnTo>
                      <a:pt x="0" y="24748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1512181" cy="2855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602270" y="249176"/>
              <a:ext cx="6450873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 b="1" i="1">
                  <a:solidFill>
                    <a:srgbClr val="FFFFFF"/>
                  </a:solidFill>
                  <a:latin typeface="Red Hat Display Bold Italics" panose="020108030402010D0303"/>
                  <a:ea typeface="Red Hat Display Bold Italics" panose="020108030402010D0303"/>
                  <a:cs typeface="Red Hat Display Bold Italics" panose="020108030402010D0303"/>
                  <a:sym typeface="Red Hat Display Bold Italics" panose="020108030402010D0303"/>
                </a:rPr>
                <a:t>CHAPTER 1: INTRODUCTION</a:t>
              </a: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0" y="0"/>
              <a:ext cx="8522925" cy="1252899"/>
              <a:chOff x="0" y="0"/>
              <a:chExt cx="1683541" cy="247486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683541" cy="247486"/>
              </a:xfrm>
              <a:custGeom>
                <a:avLst/>
                <a:gdLst/>
                <a:ahLst/>
                <a:cxnLst/>
                <a:rect l="l" t="t" r="r" b="b"/>
                <a:pathLst>
                  <a:path w="1683541" h="247486">
                    <a:moveTo>
                      <a:pt x="0" y="0"/>
                    </a:moveTo>
                    <a:lnTo>
                      <a:pt x="1683541" y="0"/>
                    </a:lnTo>
                    <a:lnTo>
                      <a:pt x="1683541" y="247486"/>
                    </a:lnTo>
                    <a:lnTo>
                      <a:pt x="0" y="247486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1683541" cy="2855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602271" y="249176"/>
              <a:ext cx="7247144" cy="6324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 b="1" i="1" dirty="0">
                  <a:solidFill>
                    <a:srgbClr val="FFFFFF"/>
                  </a:solidFill>
                  <a:latin typeface="Red Hat Display Bold Italics" panose="020108030402010D0303"/>
                  <a:ea typeface="Red Hat Display Bold Italics" panose="020108030402010D0303"/>
                  <a:cs typeface="Red Hat Display Bold Italics" panose="020108030402010D0303"/>
                  <a:sym typeface="Red Hat Display Bold Italics" panose="020108030402010D0303"/>
                </a:rPr>
                <a:t>CHAPTER 5: CONCLUSION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6459200" cy="1028700"/>
            <a:chOff x="0" y="0"/>
            <a:chExt cx="4334933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34933" cy="270933"/>
            </a:xfrm>
            <a:custGeom>
              <a:avLst/>
              <a:gdLst/>
              <a:ahLst/>
              <a:cxnLst/>
              <a:rect l="l" t="t" r="r" b="b"/>
              <a:pathLst>
                <a:path w="4334933" h="270933">
                  <a:moveTo>
                    <a:pt x="0" y="0"/>
                  </a:moveTo>
                  <a:lnTo>
                    <a:pt x="4334933" y="0"/>
                  </a:lnTo>
                  <a:lnTo>
                    <a:pt x="4334933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33493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387958" y="0"/>
            <a:ext cx="2900042" cy="1028700"/>
            <a:chOff x="0" y="0"/>
            <a:chExt cx="763797" cy="2709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63797" cy="270933"/>
            </a:xfrm>
            <a:custGeom>
              <a:avLst/>
              <a:gdLst/>
              <a:ahLst/>
              <a:cxnLst/>
              <a:rect l="l" t="t" r="r" b="b"/>
              <a:pathLst>
                <a:path w="763797" h="270933">
                  <a:moveTo>
                    <a:pt x="0" y="0"/>
                  </a:moveTo>
                  <a:lnTo>
                    <a:pt x="763797" y="0"/>
                  </a:lnTo>
                  <a:lnTo>
                    <a:pt x="76379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763797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9736" y="1210288"/>
            <a:ext cx="17508528" cy="879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Amer, A., Al Barwani, T., &amp; Ibrahim, M. (2010). Student teachers’ perceived use of online reading strategies. International Journal of Education and Development Using Information and Communication Technology, 6(4), 102–113. Retrieved from LearnTechLib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Anderson, N. J. (2003). Scrolling, clicking, and reading English: Online reading strategies in a second/foreign language. The Reading Matrix, 3(3), 1–33.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2" tooltip="http://www.readingmatrix.com/articles/anderson/article.pdf"/>
              </a:rPr>
              <a:t> http://www.readingmatrix.com/articles/anderson/article.pdf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Behalova, A. (2010). Exploring online reading strategies of American undergraduate students (Doctoral dissertation, Oklahoma State University).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Brown, G., &amp; Yule, G. (1983). Discourse analysis. Cambridge University Press.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Coiro, J. (2003). Reading comprehension on the Internet: Expanding our understanding of reading comprehension to encompass new literacies. Reading Online.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3" tooltip="http://www.readingonline.org/electronic/elec_index.asp?HREF=/electronic/rt/203_Column/index.html"/>
              </a:rPr>
              <a:t>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3" tooltip="http://www.readingonline.org/electronic/elec_index.asp?HREF=/electronic/rt/203_Column/index.html"/>
              </a:rPr>
              <a:t>http://www.readingonline.org/electronic/elec_index.asp?HREF=/electronic/rt/203_Column/index.html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Creswell, J. W. (2014). Research design: Qualitative, quantitative, and mixed methods approaches (4th ed.). SAGE Publications. 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Do, H. M., &amp; Phan, H. L. T. (2021). Metacognitive awareness of reading strategies on second language Vietnamese undergraduates. Arab World English Journal, 12(1), 90–112.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4" tooltip="https://doi.org/10.24093/awej/vol12no1.7"/>
              </a:rPr>
              <a:t>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4" tooltip="https://doi.org/10.24093/awej/vol12no1.7"/>
              </a:rPr>
              <a:t>https://doi.org/10.24093/awej/vol12no1.7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Gagne, R. M. (1977). The Condition of Learning. New York: Holt, Rinehart, and Winston.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Graney, J. M. (1990). Determination of fact and opinion: A critical reading problem. Journal of Psycholinguistic Research, 19(2), 147–166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5" tooltip="https://doi.org/10.1007/BF01077414"/>
              </a:rPr>
              <a:t> https://doi.org/10.1007/BF01077414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Hamdi, C. (2015). The effects of electronic dictionary use on reading comprehension and vocabulary retention of EFL students. In Bejaia University International Conference Proceedings 2015. Arab World English Journal, 180–191.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6" tooltip="https://www.awej.org/images/conferences/BejaiaProceedings2015/16.pdf"/>
              </a:rPr>
              <a:t>https://www.awej.org/images/conferences/BejaiaProceedings2015/16.pdf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Harputra, Y., Rahmadani, Y. R., &amp; Siregar, M. N. H. (2023). Identifying metacognitive online reading strategies of students Universitas Graha Nusantara. ETANIC Journal of English Language Teaching and Applied Linguistics, 1(1), 20–30.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7" tooltip="https://jurnal.radisi.or.id/index.php/JournalETANIC/article/view/257"/>
              </a:rPr>
              <a:t> https://jurnal.radisi.or.id/index.php/JournalETANIC/article/view/257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Huang, H. C., Chern, C. L., &amp; Lin, C. C. (2009). EFL learners’ use of online reading strategies and comprehension of texts: An exploratory study. Computers &amp; Education, 52(1), 13–26.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8" tooltip="https://doi.org/10.1016/j.compedu.2008.06.003"/>
              </a:rPr>
              <a:t> https://doi.org/10.1016/j.compedu.2008.06.003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Jusoh, Z., &amp; Abdullah, L. (2015). Online survey of reading strategies (OSORS): Students’ online reading in academic context. Malaysian Journal of Distance Education, 17(2), 67–81.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9" tooltip="https://doi.org/10.21315/mjde2015.17.2.5"/>
              </a:rPr>
              <a:t> https://doi.org/10.21315/mjde2015.17.2.5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LaBerge, D. &amp; Samuels, S. J. (1974). Toward a theory of automatic information processing in reading. </a:t>
            </a:r>
            <a:r>
              <a:rPr lang="en-US" sz="2000" i="1">
                <a:solidFill>
                  <a:srgbClr val="000000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Cognitive Psychology, 6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(2), 293–323.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10" tooltip="https://doi.org/10.1016/0010-0285(74)90015-2"/>
              </a:rPr>
              <a:t>https://doi.org/10.1016/0010-0285(74)90015-2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28600"/>
            <a:ext cx="492332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REFERENCES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6459200" cy="1028700"/>
            <a:chOff x="0" y="0"/>
            <a:chExt cx="4334933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34933" cy="270933"/>
            </a:xfrm>
            <a:custGeom>
              <a:avLst/>
              <a:gdLst/>
              <a:ahLst/>
              <a:cxnLst/>
              <a:rect l="l" t="t" r="r" b="b"/>
              <a:pathLst>
                <a:path w="4334933" h="270933">
                  <a:moveTo>
                    <a:pt x="0" y="0"/>
                  </a:moveTo>
                  <a:lnTo>
                    <a:pt x="4334933" y="0"/>
                  </a:lnTo>
                  <a:lnTo>
                    <a:pt x="4334933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33493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387958" y="0"/>
            <a:ext cx="2900042" cy="1028700"/>
            <a:chOff x="0" y="0"/>
            <a:chExt cx="763797" cy="2709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63797" cy="270933"/>
            </a:xfrm>
            <a:custGeom>
              <a:avLst/>
              <a:gdLst/>
              <a:ahLst/>
              <a:cxnLst/>
              <a:rect l="l" t="t" r="r" b="b"/>
              <a:pathLst>
                <a:path w="763797" h="270933">
                  <a:moveTo>
                    <a:pt x="0" y="0"/>
                  </a:moveTo>
                  <a:lnTo>
                    <a:pt x="763797" y="0"/>
                  </a:lnTo>
                  <a:lnTo>
                    <a:pt x="76379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763797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07920" y="1559331"/>
            <a:ext cx="16430059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just">
              <a:lnSpc>
                <a:spcPts val="2100"/>
              </a:lnSpc>
              <a:buFont typeface="Arial" panose="020B0604020202020204"/>
              <a:buChar char="•"/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28700" y="228600"/>
            <a:ext cx="492332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REFERENCES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9736" y="1281214"/>
            <a:ext cx="17508528" cy="8445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Laverpool, A. (2008). The efficacy of rereading as a metacognitive tool for reading comprehension monitoring. Journal of College Reading and Learning, 38(2), 31–48.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https://doi.org/10.1080/10790195.2008.10850307 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M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e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ni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a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d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o, 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J. C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. (201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6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). 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Metac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ogn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it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i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v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e reading strategies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,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moti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v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ation, and r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eading comprehension performance of Saudi EFL students. English Language Teaching, 9(3), 117-129.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https://doi.org/10.5539/elt.v9n3p117 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N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i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s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rin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a, N. (2023). Exploring reading strategies used by students based on metacognitive awareness. Ahmad Dahlan Journal of English Studies, 10(1), 1–11.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https://doi.org/10.26555/adjes.v10i1.273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Omar, N. A. (2014). Online metacognitive reading strategies use by 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po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stgraduate Libyan EFL students. World Academy of Science, Engin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eering 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and Technology International Journal of Humanities and Social Sciences, 8(7), 2285–2290.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Par, L. (2020). The relationship between reading strategies and reading achievement of the EFL students. International Journal of Instruction, 13(2), 223–238.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https://doi.org/10.29333/iji.2020.13216a 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Pardede, P. (2022). Online reading strategies in EFL: A review. JET (Journal of En</a:t>
            </a:r>
            <a:r>
              <a:rPr lang="en-US" sz="2000" u="none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g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lish Teaching), 8(2), 329–339.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https://doi.org/10.33541/jet.v8i2.4130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Pimentel, J. L. (2010). A note on the usage of Likert scaling for research data analysis. </a:t>
            </a:r>
            <a:r>
              <a:rPr lang="en-US" sz="2000" i="1">
                <a:solidFill>
                  <a:srgbClr val="000000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USM R&amp;D Journal, 18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(2), 109–112.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Preece, J. (1993). Hypermedia, multimedia and human factors. In C. Latchem, J. Williamson, &amp; L. Henderson-Lancett (Eds.), Interactive multimedia: Practice and promise (pp. 135–150). Kogan Page.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Pookcharoen, S. (2009). Metacognitive online reading strategies among Thai EFL university students (Publication No. 3390322) [Doctoral dissertation, Indiana University]. ProQuest Dissertations &amp; Theses Global.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Putera, A. A., &amp; Anggrainy, F. P. N. (2024). Online reading strategies to boost the students’ motivation. Journal of English Language Teaching and Learning (JETLE), 5(2), 173–184.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2" tooltip="https://doi.org/10.18860/jetle.v5i2.26522"/>
              </a:rPr>
              <a:t> https://doi.org/10.18860/jetle.v5i2.26522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Rianto, A. (2022). Exploring correlation between metacognitive online reading strategy use and online reading comprehension of EFL students. Turkish Online Journal of Distance Education, 23(2), Article 14.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Rukmini, N., Ohoiwutun, J. E. &amp; Muhsin. (2014). Improving reading comprehension of the grade eight students by applying previewing and predicting technique. </a:t>
            </a:r>
            <a:r>
              <a:rPr lang="en-US" sz="2000" i="1">
                <a:solidFill>
                  <a:srgbClr val="000000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e-Journal of English Language Teaching Society (ELTS), 2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(4), 1–11.</a:t>
            </a: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Salame, I. I., Tuba, M. &amp; Nujhat, M. (2024). Note-taking and its impact on learning, academic performance, and memory. </a:t>
            </a:r>
            <a:r>
              <a:rPr lang="en-US" sz="2000" i="1">
                <a:solidFill>
                  <a:srgbClr val="000000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International Journal of Instruction, 17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(3), 599-616.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3" tooltip="https://doi.org/10.29333/iji.2024.17333a"/>
              </a:rPr>
              <a:t>https://doi.org/10.29333/iji.2024.17333a</a:t>
            </a: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6459200" cy="1028700"/>
            <a:chOff x="0" y="0"/>
            <a:chExt cx="4334933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34933" cy="270933"/>
            </a:xfrm>
            <a:custGeom>
              <a:avLst/>
              <a:gdLst/>
              <a:ahLst/>
              <a:cxnLst/>
              <a:rect l="l" t="t" r="r" b="b"/>
              <a:pathLst>
                <a:path w="4334933" h="270933">
                  <a:moveTo>
                    <a:pt x="0" y="0"/>
                  </a:moveTo>
                  <a:lnTo>
                    <a:pt x="4334933" y="0"/>
                  </a:lnTo>
                  <a:lnTo>
                    <a:pt x="4334933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33493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387958" y="0"/>
            <a:ext cx="2900042" cy="1028700"/>
            <a:chOff x="0" y="0"/>
            <a:chExt cx="763797" cy="2709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63797" cy="270933"/>
            </a:xfrm>
            <a:custGeom>
              <a:avLst/>
              <a:gdLst/>
              <a:ahLst/>
              <a:cxnLst/>
              <a:rect l="l" t="t" r="r" b="b"/>
              <a:pathLst>
                <a:path w="763797" h="270933">
                  <a:moveTo>
                    <a:pt x="0" y="0"/>
                  </a:moveTo>
                  <a:lnTo>
                    <a:pt x="763797" y="0"/>
                  </a:lnTo>
                  <a:lnTo>
                    <a:pt x="763797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763797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28600"/>
            <a:ext cx="492332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REFERENCES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0006" y="1504950"/>
            <a:ext cx="17508528" cy="210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Sheorey, R., &amp; Mokhtari, K. (2001). Differences in the metacognitive awareness of reading strategies among native and non-native readers. System, 29(4), 431–449.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2" tooltip="https://doi.org/10.1016/S0346-251X(01)00039-2"/>
              </a:rPr>
              <a:t> https://doi.org/10.1016/S0346-251X(01)00039-2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Taber, K. S. (2018). The use of Cronbach’s alpha when developing and reporting research instruments in science education. Research in Science Education, 48(6), 1273–1296.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3" tooltip="https://doi.org/10.1007/s11165-016-9602-2"/>
              </a:rPr>
              <a:t> https://doi.org/10.1007/s11165-016-9602-2</a:t>
            </a:r>
            <a:endParaRPr lang="en-US" sz="2000" u="sng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marL="431800" lvl="1" indent="-215900" algn="just">
              <a:lnSpc>
                <a:spcPts val="2800"/>
              </a:lnSpc>
              <a:buFont typeface="Arial" panose="020B0604020202020204"/>
              <a:buChar char="•"/>
            </a:pPr>
            <a:r>
              <a:rPr lang="en-US" sz="200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Yildiz, M. &amp; Çetinkaya, E. (2017). The relationship between good readers’ attention, reading fluency and reading comprehension. Universal Journal of Educational Research, 5(3), 366–371. </a:t>
            </a:r>
            <a:r>
              <a:rPr lang="en-US" sz="2000" u="sng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  <a:hlinkClick r:id="rId4" tooltip="https://doi.org/10.13189/ujer.2017.050309"/>
              </a:rPr>
              <a:t>https://doi.org/10.13189/ujer.2017.050309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844677" y="0"/>
            <a:ext cx="5443323" cy="5453238"/>
          </a:xfrm>
          <a:custGeom>
            <a:avLst/>
            <a:gdLst/>
            <a:ahLst/>
            <a:cxnLst/>
            <a:rect l="l" t="t" r="r" b="b"/>
            <a:pathLst>
              <a:path w="5443323" h="5453238">
                <a:moveTo>
                  <a:pt x="0" y="0"/>
                </a:moveTo>
                <a:lnTo>
                  <a:pt x="5443323" y="0"/>
                </a:lnTo>
                <a:lnTo>
                  <a:pt x="5443323" y="5453238"/>
                </a:lnTo>
                <a:lnTo>
                  <a:pt x="0" y="54532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4833762"/>
            <a:ext cx="5443323" cy="5453238"/>
          </a:xfrm>
          <a:custGeom>
            <a:avLst/>
            <a:gdLst/>
            <a:ahLst/>
            <a:cxnLst/>
            <a:rect l="l" t="t" r="r" b="b"/>
            <a:pathLst>
              <a:path w="5443323" h="5453238">
                <a:moveTo>
                  <a:pt x="0" y="0"/>
                </a:moveTo>
                <a:lnTo>
                  <a:pt x="5443323" y="0"/>
                </a:lnTo>
                <a:lnTo>
                  <a:pt x="5443323" y="5453238"/>
                </a:lnTo>
                <a:lnTo>
                  <a:pt x="0" y="54532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1800AD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422336" y="4169582"/>
            <a:ext cx="11443328" cy="2138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60"/>
              </a:lnSpc>
            </a:pPr>
            <a:r>
              <a:rPr lang="en-US" sz="15285" b="1">
                <a:solidFill>
                  <a:srgbClr val="1800AD"/>
                </a:solidFill>
                <a:latin typeface="Arial Nova Bold" panose="020B0804020202020204"/>
                <a:ea typeface="Arial Nova Bold" panose="020B0804020202020204"/>
                <a:cs typeface="Arial Nova Bold" panose="020B0804020202020204"/>
                <a:sym typeface="Arial Nova Bold" panose="020B0804020202020204"/>
              </a:rPr>
              <a:t>THANK YOU</a:t>
            </a:r>
          </a:p>
        </p:txBody>
      </p:sp>
      <p:sp>
        <p:nvSpPr>
          <p:cNvPr id="8" name="Freeform 8"/>
          <p:cNvSpPr/>
          <p:nvPr/>
        </p:nvSpPr>
        <p:spPr>
          <a:xfrm>
            <a:off x="-1871877" y="-693131"/>
            <a:ext cx="7315200" cy="1386262"/>
          </a:xfrm>
          <a:custGeom>
            <a:avLst/>
            <a:gdLst/>
            <a:ahLst/>
            <a:cxnLst/>
            <a:rect l="l" t="t" r="r" b="b"/>
            <a:pathLst>
              <a:path w="7315200" h="1386262">
                <a:moveTo>
                  <a:pt x="0" y="0"/>
                </a:moveTo>
                <a:lnTo>
                  <a:pt x="7315200" y="0"/>
                </a:lnTo>
                <a:lnTo>
                  <a:pt x="7315200" y="1386262"/>
                </a:lnTo>
                <a:lnTo>
                  <a:pt x="0" y="1386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1908738" y="9593869"/>
            <a:ext cx="7315200" cy="1386262"/>
          </a:xfrm>
          <a:custGeom>
            <a:avLst/>
            <a:gdLst/>
            <a:ahLst/>
            <a:cxnLst/>
            <a:rect l="l" t="t" r="r" b="b"/>
            <a:pathLst>
              <a:path w="7315200" h="1386262">
                <a:moveTo>
                  <a:pt x="0" y="0"/>
                </a:moveTo>
                <a:lnTo>
                  <a:pt x="7315200" y="0"/>
                </a:lnTo>
                <a:lnTo>
                  <a:pt x="7315200" y="1386262"/>
                </a:lnTo>
                <a:lnTo>
                  <a:pt x="0" y="1386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75041" cy="939674"/>
            <a:chOff x="0" y="0"/>
            <a:chExt cx="1679023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9023" cy="247486"/>
            </a:xfrm>
            <a:custGeom>
              <a:avLst/>
              <a:gdLst/>
              <a:ahLst/>
              <a:cxnLst/>
              <a:rect l="l" t="t" r="r" b="b"/>
              <a:pathLst>
                <a:path w="1679023" h="247486">
                  <a:moveTo>
                    <a:pt x="0" y="0"/>
                  </a:moveTo>
                  <a:lnTo>
                    <a:pt x="1679023" y="0"/>
                  </a:lnTo>
                  <a:lnTo>
                    <a:pt x="1679023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79023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01540" y="172594"/>
            <a:ext cx="537196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1: INTRODUCTION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16428" y="1029844"/>
            <a:ext cx="13055144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Background of the study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2377949"/>
            <a:ext cx="15696988" cy="5726239"/>
            <a:chOff x="0" y="0"/>
            <a:chExt cx="20929318" cy="7634985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9887278" cy="7634985"/>
              <a:chOff x="0" y="0"/>
              <a:chExt cx="1953043" cy="150814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953043" cy="1508145"/>
              </a:xfrm>
              <a:custGeom>
                <a:avLst/>
                <a:gdLst/>
                <a:ahLst/>
                <a:cxnLst/>
                <a:rect l="l" t="t" r="r" b="b"/>
                <a:pathLst>
                  <a:path w="1953043" h="1508145">
                    <a:moveTo>
                      <a:pt x="0" y="0"/>
                    </a:moveTo>
                    <a:lnTo>
                      <a:pt x="1953043" y="0"/>
                    </a:lnTo>
                    <a:lnTo>
                      <a:pt x="1953043" y="1508145"/>
                    </a:lnTo>
                    <a:lnTo>
                      <a:pt x="0" y="1508145"/>
                    </a:lnTo>
                    <a:close/>
                  </a:path>
                </a:pathLst>
              </a:custGeom>
              <a:ln w="47625" cap="sq">
                <a:solidFill>
                  <a:srgbClr val="1800A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1953043" cy="15462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57657" y="1781175"/>
              <a:ext cx="8571964" cy="3743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10"/>
                </a:lnSpc>
              </a:pPr>
              <a:r>
                <a:rPr lang="en-US" sz="3005" b="1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- </a:t>
              </a:r>
              <a:r>
                <a:rPr lang="en-US" sz="3005" b="1" u="sng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Reading:</a:t>
              </a:r>
              <a:r>
                <a:rPr lang="en-US" sz="3005">
                  <a:solidFill>
                    <a:srgbClr val="C82B8B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</a:t>
              </a:r>
              <a:r>
                <a:rPr lang="en-US" sz="3005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the involvement of acquiring information from texts (Amer et al., 2010; Pardede, 2022)</a:t>
              </a:r>
            </a:p>
            <a:p>
              <a:pPr algn="just">
                <a:lnSpc>
                  <a:spcPts val="4510"/>
                </a:lnSpc>
              </a:pPr>
              <a:r>
                <a:rPr lang="en-US" sz="3005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⟶ Effectively applying reading strategies is vital (Huang et al., 2009)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11042040" y="0"/>
              <a:ext cx="9887278" cy="7634985"/>
              <a:chOff x="0" y="0"/>
              <a:chExt cx="1953043" cy="150814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953043" cy="1508145"/>
              </a:xfrm>
              <a:custGeom>
                <a:avLst/>
                <a:gdLst/>
                <a:ahLst/>
                <a:cxnLst/>
                <a:rect l="l" t="t" r="r" b="b"/>
                <a:pathLst>
                  <a:path w="1953043" h="1508145">
                    <a:moveTo>
                      <a:pt x="0" y="0"/>
                    </a:moveTo>
                    <a:lnTo>
                      <a:pt x="1953043" y="0"/>
                    </a:lnTo>
                    <a:lnTo>
                      <a:pt x="1953043" y="1508145"/>
                    </a:lnTo>
                    <a:lnTo>
                      <a:pt x="0" y="1508145"/>
                    </a:lnTo>
                    <a:close/>
                  </a:path>
                </a:pathLst>
              </a:custGeom>
              <a:ln w="47625" cap="sq">
                <a:solidFill>
                  <a:srgbClr val="1800A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1953043" cy="15462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0"/>
              <a:ext cx="9887278" cy="1371600"/>
              <a:chOff x="0" y="0"/>
              <a:chExt cx="1953043" cy="27093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953043" cy="270933"/>
              </a:xfrm>
              <a:custGeom>
                <a:avLst/>
                <a:gdLst/>
                <a:ahLst/>
                <a:cxnLst/>
                <a:rect l="l" t="t" r="r" b="b"/>
                <a:pathLst>
                  <a:path w="1953043" h="270933">
                    <a:moveTo>
                      <a:pt x="0" y="0"/>
                    </a:moveTo>
                    <a:lnTo>
                      <a:pt x="1953043" y="0"/>
                    </a:lnTo>
                    <a:lnTo>
                      <a:pt x="1953043" y="270933"/>
                    </a:lnTo>
                    <a:lnTo>
                      <a:pt x="0" y="270933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1953043" cy="3090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1042040" y="0"/>
              <a:ext cx="9887278" cy="1371600"/>
              <a:chOff x="0" y="0"/>
              <a:chExt cx="1953043" cy="27093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953043" cy="270933"/>
              </a:xfrm>
              <a:custGeom>
                <a:avLst/>
                <a:gdLst/>
                <a:ahLst/>
                <a:cxnLst/>
                <a:rect l="l" t="t" r="r" b="b"/>
                <a:pathLst>
                  <a:path w="1953043" h="270933">
                    <a:moveTo>
                      <a:pt x="0" y="0"/>
                    </a:moveTo>
                    <a:lnTo>
                      <a:pt x="1953043" y="0"/>
                    </a:lnTo>
                    <a:lnTo>
                      <a:pt x="1953043" y="270933"/>
                    </a:lnTo>
                    <a:lnTo>
                      <a:pt x="0" y="270933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1953043" cy="3090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892548" y="323850"/>
              <a:ext cx="8102181" cy="666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OFFLINE READING STRATEGIES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2062606" y="323850"/>
              <a:ext cx="7846145" cy="666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ONLINE READING STRATEGIES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1699696" y="1781175"/>
              <a:ext cx="8571964" cy="4505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10"/>
                </a:lnSpc>
              </a:pPr>
              <a:r>
                <a:rPr lang="en-US" sz="3005" b="1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- </a:t>
              </a:r>
              <a:r>
                <a:rPr lang="en-US" sz="3005" b="1" u="sng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COVID-19 outbreak:</a:t>
              </a:r>
              <a:r>
                <a:rPr lang="en-US" sz="3005">
                  <a:solidFill>
                    <a:srgbClr val="C82B8B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</a:t>
              </a:r>
              <a:r>
                <a:rPr lang="en-US" sz="3005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The Internet is a significant factor in foreign language learning (Pardede, 2022; Putera &amp; Anggrainy, 2024)</a:t>
              </a:r>
            </a:p>
            <a:p>
              <a:pPr algn="just">
                <a:lnSpc>
                  <a:spcPts val="4510"/>
                </a:lnSpc>
              </a:pPr>
              <a:r>
                <a:rPr lang="en-US" sz="3005" b="1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- </a:t>
              </a:r>
              <a:r>
                <a:rPr lang="en-US" sz="3005" b="1" u="sng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Online reading:</a:t>
              </a:r>
              <a:r>
                <a:rPr lang="en-US" sz="3005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a primary input for EFL/ESL learners (Amer et al., 2010)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28700" y="8456613"/>
            <a:ext cx="15696988" cy="1542219"/>
            <a:chOff x="0" y="0"/>
            <a:chExt cx="4134186" cy="40618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134186" cy="406181"/>
            </a:xfrm>
            <a:custGeom>
              <a:avLst/>
              <a:gdLst/>
              <a:ahLst/>
              <a:cxnLst/>
              <a:rect l="l" t="t" r="r" b="b"/>
              <a:pathLst>
                <a:path w="4134186" h="406181">
                  <a:moveTo>
                    <a:pt x="24661" y="0"/>
                  </a:moveTo>
                  <a:lnTo>
                    <a:pt x="4109526" y="0"/>
                  </a:lnTo>
                  <a:cubicBezTo>
                    <a:pt x="4116066" y="0"/>
                    <a:pt x="4122338" y="2598"/>
                    <a:pt x="4126963" y="7223"/>
                  </a:cubicBezTo>
                  <a:cubicBezTo>
                    <a:pt x="4131588" y="11848"/>
                    <a:pt x="4134186" y="18120"/>
                    <a:pt x="4134186" y="24661"/>
                  </a:cubicBezTo>
                  <a:lnTo>
                    <a:pt x="4134186" y="381521"/>
                  </a:lnTo>
                  <a:cubicBezTo>
                    <a:pt x="4134186" y="395140"/>
                    <a:pt x="4123145" y="406181"/>
                    <a:pt x="4109526" y="406181"/>
                  </a:cubicBezTo>
                  <a:lnTo>
                    <a:pt x="24661" y="406181"/>
                  </a:lnTo>
                  <a:cubicBezTo>
                    <a:pt x="18120" y="406181"/>
                    <a:pt x="11848" y="403583"/>
                    <a:pt x="7223" y="398958"/>
                  </a:cubicBezTo>
                  <a:cubicBezTo>
                    <a:pt x="2598" y="394334"/>
                    <a:pt x="0" y="388061"/>
                    <a:pt x="0" y="381521"/>
                  </a:cubicBezTo>
                  <a:lnTo>
                    <a:pt x="0" y="24661"/>
                  </a:lnTo>
                  <a:cubicBezTo>
                    <a:pt x="0" y="18120"/>
                    <a:pt x="2598" y="11848"/>
                    <a:pt x="7223" y="7223"/>
                  </a:cubicBezTo>
                  <a:cubicBezTo>
                    <a:pt x="11848" y="2598"/>
                    <a:pt x="18120" y="0"/>
                    <a:pt x="24661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4134186" cy="4442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521943" y="8485007"/>
            <a:ext cx="14778765" cy="1313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10"/>
              </a:lnSpc>
            </a:pPr>
            <a:r>
              <a:rPr lang="en-US" sz="3005">
                <a:solidFill>
                  <a:srgbClr val="FFFFFF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==&gt; Acquiring strategies for reading electronic texts, particularly metacognitive strategies (Amer et al., 2010)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75041" cy="939674"/>
            <a:chOff x="0" y="0"/>
            <a:chExt cx="1679023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9023" cy="247486"/>
            </a:xfrm>
            <a:custGeom>
              <a:avLst/>
              <a:gdLst/>
              <a:ahLst/>
              <a:cxnLst/>
              <a:rect l="l" t="t" r="r" b="b"/>
              <a:pathLst>
                <a:path w="1679023" h="247486">
                  <a:moveTo>
                    <a:pt x="0" y="0"/>
                  </a:moveTo>
                  <a:lnTo>
                    <a:pt x="1679023" y="0"/>
                  </a:lnTo>
                  <a:lnTo>
                    <a:pt x="1679023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79023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537010" y="6467535"/>
            <a:ext cx="19362019" cy="4211073"/>
            <a:chOff x="0" y="0"/>
            <a:chExt cx="5099462" cy="11090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99462" cy="1109089"/>
            </a:xfrm>
            <a:custGeom>
              <a:avLst/>
              <a:gdLst/>
              <a:ahLst/>
              <a:cxnLst/>
              <a:rect l="l" t="t" r="r" b="b"/>
              <a:pathLst>
                <a:path w="5099462" h="1109089">
                  <a:moveTo>
                    <a:pt x="0" y="0"/>
                  </a:moveTo>
                  <a:lnTo>
                    <a:pt x="5099462" y="0"/>
                  </a:lnTo>
                  <a:lnTo>
                    <a:pt x="5099462" y="1109089"/>
                  </a:lnTo>
                  <a:lnTo>
                    <a:pt x="0" y="1109089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099462" cy="11471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01540" y="172594"/>
            <a:ext cx="537196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1: INTRODUCTION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46226" y="1027622"/>
            <a:ext cx="13055144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Problem statement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616428" y="2225549"/>
            <a:ext cx="13514740" cy="3291276"/>
            <a:chOff x="0" y="0"/>
            <a:chExt cx="18019653" cy="4388367"/>
          </a:xfrm>
        </p:grpSpPr>
        <p:grpSp>
          <p:nvGrpSpPr>
            <p:cNvPr id="11" name="Group 11"/>
            <p:cNvGrpSpPr/>
            <p:nvPr/>
          </p:nvGrpSpPr>
          <p:grpSpPr>
            <a:xfrm rot="-10800000">
              <a:off x="5176476" y="1636995"/>
              <a:ext cx="1138442" cy="1114377"/>
              <a:chOff x="0" y="0"/>
              <a:chExt cx="337331" cy="3302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37331" cy="330200"/>
              </a:xfrm>
              <a:custGeom>
                <a:avLst/>
                <a:gdLst/>
                <a:ahLst/>
                <a:cxnLst/>
                <a:rect l="l" t="t" r="r" b="b"/>
                <a:pathLst>
                  <a:path w="337331" h="330200">
                    <a:moveTo>
                      <a:pt x="239386" y="165100"/>
                    </a:moveTo>
                    <a:lnTo>
                      <a:pt x="337331" y="165100"/>
                    </a:lnTo>
                    <a:lnTo>
                      <a:pt x="337331" y="165100"/>
                    </a:lnTo>
                    <a:lnTo>
                      <a:pt x="239373" y="165100"/>
                    </a:lnTo>
                    <a:lnTo>
                      <a:pt x="302255" y="330200"/>
                    </a:lnTo>
                    <a:lnTo>
                      <a:pt x="0" y="165100"/>
                    </a:lnTo>
                    <a:lnTo>
                      <a:pt x="302255" y="0"/>
                    </a:lnTo>
                    <a:lnTo>
                      <a:pt x="239386" y="165100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120650" y="127000"/>
                <a:ext cx="216681" cy="381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0" y="31506"/>
              <a:ext cx="5002452" cy="4356861"/>
              <a:chOff x="0" y="0"/>
              <a:chExt cx="1009575" cy="87928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009575" cy="879284"/>
              </a:xfrm>
              <a:custGeom>
                <a:avLst/>
                <a:gdLst/>
                <a:ahLst/>
                <a:cxnLst/>
                <a:rect l="l" t="t" r="r" b="b"/>
                <a:pathLst>
                  <a:path w="1009575" h="879284">
                    <a:moveTo>
                      <a:pt x="0" y="0"/>
                    </a:moveTo>
                    <a:lnTo>
                      <a:pt x="1009575" y="0"/>
                    </a:lnTo>
                    <a:lnTo>
                      <a:pt x="1009575" y="879284"/>
                    </a:lnTo>
                    <a:lnTo>
                      <a:pt x="0" y="879284"/>
                    </a:lnTo>
                    <a:close/>
                  </a:path>
                </a:pathLst>
              </a:custGeom>
              <a:ln w="47625" cap="sq">
                <a:solidFill>
                  <a:srgbClr val="1800A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1009575" cy="917384"/>
              </a:xfrm>
              <a:prstGeom prst="rect">
                <a:avLst/>
              </a:prstGeom>
            </p:spPr>
            <p:txBody>
              <a:bodyPr lIns="49721" tIns="49721" rIns="49721" bIns="49721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367188" y="363675"/>
              <a:ext cx="4268075" cy="36287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415"/>
                </a:lnSpc>
              </a:pPr>
              <a:r>
                <a:rPr lang="en-US" sz="294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Applying </a:t>
              </a:r>
              <a:r>
                <a:rPr lang="en-US" sz="2940" b="1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reading strategies</a:t>
              </a:r>
              <a:r>
                <a:rPr lang="en-US" sz="2940">
                  <a:solidFill>
                    <a:srgbClr val="C82B8B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</a:t>
              </a:r>
              <a:r>
                <a:rPr lang="en-US" sz="294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in the </a:t>
              </a:r>
              <a:r>
                <a:rPr lang="en-US" sz="2940" b="1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EMI-university</a:t>
              </a:r>
              <a:r>
                <a:rPr lang="en-US" sz="294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context (Nisrina, 2023)</a:t>
              </a: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6488944" y="0"/>
              <a:ext cx="5002452" cy="4388367"/>
              <a:chOff x="0" y="0"/>
              <a:chExt cx="1009575" cy="88564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009575" cy="885643"/>
              </a:xfrm>
              <a:custGeom>
                <a:avLst/>
                <a:gdLst/>
                <a:ahLst/>
                <a:cxnLst/>
                <a:rect l="l" t="t" r="r" b="b"/>
                <a:pathLst>
                  <a:path w="1009575" h="885643">
                    <a:moveTo>
                      <a:pt x="0" y="0"/>
                    </a:moveTo>
                    <a:lnTo>
                      <a:pt x="1009575" y="0"/>
                    </a:lnTo>
                    <a:lnTo>
                      <a:pt x="1009575" y="885643"/>
                    </a:lnTo>
                    <a:lnTo>
                      <a:pt x="0" y="885643"/>
                    </a:lnTo>
                    <a:close/>
                  </a:path>
                </a:pathLst>
              </a:custGeom>
              <a:ln w="47625" cap="sq">
                <a:solidFill>
                  <a:srgbClr val="1800A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1009575" cy="923743"/>
              </a:xfrm>
              <a:prstGeom prst="rect">
                <a:avLst/>
              </a:prstGeom>
            </p:spPr>
            <p:txBody>
              <a:bodyPr lIns="49721" tIns="49721" rIns="49721" bIns="49721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6942682" y="309059"/>
              <a:ext cx="4113138" cy="36288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410"/>
                </a:lnSpc>
              </a:pPr>
              <a:r>
                <a:rPr lang="en-US" sz="2940" b="1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The transfer of reading skills</a:t>
              </a:r>
              <a:r>
                <a:rPr lang="en-US" sz="294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from offline to online texts (Amer et al., 2010)</a:t>
              </a:r>
            </a:p>
          </p:txBody>
        </p:sp>
        <p:grpSp>
          <p:nvGrpSpPr>
            <p:cNvPr id="22" name="Group 22"/>
            <p:cNvGrpSpPr/>
            <p:nvPr/>
          </p:nvGrpSpPr>
          <p:grpSpPr>
            <a:xfrm rot="-10800000">
              <a:off x="11665420" y="1668502"/>
              <a:ext cx="1138442" cy="1114377"/>
              <a:chOff x="0" y="0"/>
              <a:chExt cx="337331" cy="3302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337331" cy="330200"/>
              </a:xfrm>
              <a:custGeom>
                <a:avLst/>
                <a:gdLst/>
                <a:ahLst/>
                <a:cxnLst/>
                <a:rect l="l" t="t" r="r" b="b"/>
                <a:pathLst>
                  <a:path w="337331" h="330200">
                    <a:moveTo>
                      <a:pt x="239386" y="165100"/>
                    </a:moveTo>
                    <a:lnTo>
                      <a:pt x="337331" y="165100"/>
                    </a:lnTo>
                    <a:lnTo>
                      <a:pt x="337331" y="165100"/>
                    </a:lnTo>
                    <a:lnTo>
                      <a:pt x="239373" y="165100"/>
                    </a:lnTo>
                    <a:lnTo>
                      <a:pt x="302255" y="330200"/>
                    </a:lnTo>
                    <a:lnTo>
                      <a:pt x="0" y="165100"/>
                    </a:lnTo>
                    <a:lnTo>
                      <a:pt x="302255" y="0"/>
                    </a:lnTo>
                    <a:lnTo>
                      <a:pt x="239386" y="165100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120650" y="127000"/>
                <a:ext cx="216681" cy="381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13017202" y="0"/>
              <a:ext cx="5002452" cy="4388367"/>
              <a:chOff x="0" y="0"/>
              <a:chExt cx="1009575" cy="88564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009575" cy="885643"/>
              </a:xfrm>
              <a:custGeom>
                <a:avLst/>
                <a:gdLst/>
                <a:ahLst/>
                <a:cxnLst/>
                <a:rect l="l" t="t" r="r" b="b"/>
                <a:pathLst>
                  <a:path w="1009575" h="885643">
                    <a:moveTo>
                      <a:pt x="0" y="0"/>
                    </a:moveTo>
                    <a:lnTo>
                      <a:pt x="1009575" y="0"/>
                    </a:lnTo>
                    <a:lnTo>
                      <a:pt x="1009575" y="885643"/>
                    </a:lnTo>
                    <a:lnTo>
                      <a:pt x="0" y="885643"/>
                    </a:lnTo>
                    <a:close/>
                  </a:path>
                </a:pathLst>
              </a:custGeom>
              <a:ln w="47625" cap="sq">
                <a:solidFill>
                  <a:srgbClr val="1800A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38100"/>
                <a:ext cx="1009575" cy="923743"/>
              </a:xfrm>
              <a:prstGeom prst="rect">
                <a:avLst/>
              </a:prstGeom>
            </p:spPr>
            <p:txBody>
              <a:bodyPr lIns="49721" tIns="49721" rIns="49721" bIns="49721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13415700" y="363675"/>
              <a:ext cx="4205454" cy="36287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415"/>
                </a:lnSpc>
              </a:pPr>
              <a:r>
                <a:rPr lang="en-US" sz="2940" b="1">
                  <a:solidFill>
                    <a:srgbClr val="C82B8B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Metacognitive online reading strategies (MORS)</a:t>
              </a:r>
              <a:r>
                <a:rPr lang="en-US" sz="2940">
                  <a:solidFill>
                    <a:srgbClr val="000000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: limited attention 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675688" y="6562972"/>
            <a:ext cx="7373368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 dirty="0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Research objective</a:t>
            </a:r>
          </a:p>
        </p:txBody>
      </p:sp>
      <p:sp>
        <p:nvSpPr>
          <p:cNvPr id="30" name="Freeform 30"/>
          <p:cNvSpPr/>
          <p:nvPr/>
        </p:nvSpPr>
        <p:spPr>
          <a:xfrm>
            <a:off x="8173630" y="5847507"/>
            <a:ext cx="1940740" cy="289347"/>
          </a:xfrm>
          <a:custGeom>
            <a:avLst/>
            <a:gdLst/>
            <a:ahLst/>
            <a:cxnLst/>
            <a:rect l="l" t="t" r="r" b="b"/>
            <a:pathLst>
              <a:path w="1940740" h="289347">
                <a:moveTo>
                  <a:pt x="0" y="0"/>
                </a:moveTo>
                <a:lnTo>
                  <a:pt x="1940740" y="0"/>
                </a:lnTo>
                <a:lnTo>
                  <a:pt x="1940740" y="289346"/>
                </a:lnTo>
                <a:lnTo>
                  <a:pt x="0" y="2893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/>
          <p:nvPr/>
        </p:nvSpPr>
        <p:spPr>
          <a:xfrm>
            <a:off x="10425917" y="6562972"/>
            <a:ext cx="7373368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Research question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270507" y="7844402"/>
            <a:ext cx="17746986" cy="1972681"/>
            <a:chOff x="0" y="0"/>
            <a:chExt cx="23662647" cy="2630241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11039246" cy="2630241"/>
              <a:chOff x="0" y="0"/>
              <a:chExt cx="2180592" cy="519554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2180592" cy="519554"/>
              </a:xfrm>
              <a:custGeom>
                <a:avLst/>
                <a:gdLst/>
                <a:ahLst/>
                <a:cxnLst/>
                <a:rect l="l" t="t" r="r" b="b"/>
                <a:pathLst>
                  <a:path w="2180592" h="519554">
                    <a:moveTo>
                      <a:pt x="0" y="0"/>
                    </a:moveTo>
                    <a:lnTo>
                      <a:pt x="2180592" y="0"/>
                    </a:lnTo>
                    <a:lnTo>
                      <a:pt x="2180592" y="519554"/>
                    </a:lnTo>
                    <a:lnTo>
                      <a:pt x="0" y="519554"/>
                    </a:lnTo>
                    <a:close/>
                  </a:path>
                </a:pathLst>
              </a:custGeom>
              <a:ln w="47625" cap="sq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38100"/>
                <a:ext cx="2180592" cy="5576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714877" y="162752"/>
              <a:ext cx="9609493" cy="2219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10"/>
                </a:lnSpc>
              </a:pPr>
              <a:r>
                <a:rPr lang="en-US" sz="3005">
                  <a:solidFill>
                    <a:srgbClr val="FFFFFF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Explore students' online reading strategies at an EMI university in Vietnam through their perceptions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13406814" y="0"/>
              <a:ext cx="10255833" cy="2630241"/>
              <a:chOff x="0" y="0"/>
              <a:chExt cx="2025844" cy="519554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2025844" cy="519554"/>
              </a:xfrm>
              <a:custGeom>
                <a:avLst/>
                <a:gdLst/>
                <a:ahLst/>
                <a:cxnLst/>
                <a:rect l="l" t="t" r="r" b="b"/>
                <a:pathLst>
                  <a:path w="2025844" h="519554">
                    <a:moveTo>
                      <a:pt x="0" y="0"/>
                    </a:moveTo>
                    <a:lnTo>
                      <a:pt x="2025844" y="0"/>
                    </a:lnTo>
                    <a:lnTo>
                      <a:pt x="2025844" y="519554"/>
                    </a:lnTo>
                    <a:lnTo>
                      <a:pt x="0" y="519554"/>
                    </a:lnTo>
                    <a:close/>
                  </a:path>
                </a:pathLst>
              </a:custGeom>
              <a:ln w="47625" cap="sq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38100"/>
                <a:ext cx="2025844" cy="5576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13861484" y="543752"/>
              <a:ext cx="9376487" cy="1457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10"/>
                </a:lnSpc>
              </a:pPr>
              <a:r>
                <a:rPr lang="en-US" sz="3005">
                  <a:solidFill>
                    <a:srgbClr val="FFFFFF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How do students at an EMI university use metacognitive online reading strategies?</a:t>
              </a:r>
            </a:p>
          </p:txBody>
        </p:sp>
        <p:sp>
          <p:nvSpPr>
            <p:cNvPr id="41" name="Freeform 41"/>
            <p:cNvSpPr/>
            <p:nvPr/>
          </p:nvSpPr>
          <p:spPr>
            <a:xfrm rot="5400000">
              <a:off x="11205559" y="983039"/>
              <a:ext cx="2007087" cy="664163"/>
            </a:xfrm>
            <a:custGeom>
              <a:avLst/>
              <a:gdLst/>
              <a:ahLst/>
              <a:cxnLst/>
              <a:rect l="l" t="t" r="r" b="b"/>
              <a:pathLst>
                <a:path w="2007087" h="664163">
                  <a:moveTo>
                    <a:pt x="0" y="0"/>
                  </a:moveTo>
                  <a:lnTo>
                    <a:pt x="2007087" y="0"/>
                  </a:lnTo>
                  <a:lnTo>
                    <a:pt x="2007087" y="664163"/>
                  </a:lnTo>
                  <a:lnTo>
                    <a:pt x="0" y="664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722958" cy="939674"/>
            <a:chOff x="0" y="0"/>
            <a:chExt cx="1770656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70656" cy="247486"/>
            </a:xfrm>
            <a:custGeom>
              <a:avLst/>
              <a:gdLst/>
              <a:ahLst/>
              <a:cxnLst/>
              <a:rect l="l" t="t" r="r" b="b"/>
              <a:pathLst>
                <a:path w="1770656" h="247486">
                  <a:moveTo>
                    <a:pt x="0" y="0"/>
                  </a:moveTo>
                  <a:lnTo>
                    <a:pt x="1770656" y="0"/>
                  </a:lnTo>
                  <a:lnTo>
                    <a:pt x="1770656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770656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919066" y="5790962"/>
            <a:ext cx="5735647" cy="3020867"/>
            <a:chOff x="0" y="0"/>
            <a:chExt cx="1510623" cy="7956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0623" cy="795619"/>
            </a:xfrm>
            <a:custGeom>
              <a:avLst/>
              <a:gdLst/>
              <a:ahLst/>
              <a:cxnLst/>
              <a:rect l="l" t="t" r="r" b="b"/>
              <a:pathLst>
                <a:path w="1510623" h="795619">
                  <a:moveTo>
                    <a:pt x="67490" y="0"/>
                  </a:moveTo>
                  <a:lnTo>
                    <a:pt x="1443134" y="0"/>
                  </a:lnTo>
                  <a:cubicBezTo>
                    <a:pt x="1480407" y="0"/>
                    <a:pt x="1510623" y="30216"/>
                    <a:pt x="1510623" y="67490"/>
                  </a:cubicBezTo>
                  <a:lnTo>
                    <a:pt x="1510623" y="728130"/>
                  </a:lnTo>
                  <a:cubicBezTo>
                    <a:pt x="1510623" y="765403"/>
                    <a:pt x="1480407" y="795619"/>
                    <a:pt x="1443134" y="795619"/>
                  </a:cubicBezTo>
                  <a:lnTo>
                    <a:pt x="67490" y="795619"/>
                  </a:lnTo>
                  <a:cubicBezTo>
                    <a:pt x="30216" y="795619"/>
                    <a:pt x="0" y="765403"/>
                    <a:pt x="0" y="728130"/>
                  </a:cubicBezTo>
                  <a:lnTo>
                    <a:pt x="0" y="67490"/>
                  </a:lnTo>
                  <a:cubicBezTo>
                    <a:pt x="0" y="30216"/>
                    <a:pt x="30216" y="0"/>
                    <a:pt x="67490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510623" cy="833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1540" y="1475171"/>
            <a:ext cx="17253059" cy="2610783"/>
            <a:chOff x="0" y="0"/>
            <a:chExt cx="4328250" cy="6876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28251" cy="687614"/>
            </a:xfrm>
            <a:custGeom>
              <a:avLst/>
              <a:gdLst/>
              <a:ahLst/>
              <a:cxnLst/>
              <a:rect l="l" t="t" r="r" b="b"/>
              <a:pathLst>
                <a:path w="4328251" h="687614">
                  <a:moveTo>
                    <a:pt x="23555" y="0"/>
                  </a:moveTo>
                  <a:lnTo>
                    <a:pt x="4304696" y="0"/>
                  </a:lnTo>
                  <a:cubicBezTo>
                    <a:pt x="4310943" y="0"/>
                    <a:pt x="4316934" y="2482"/>
                    <a:pt x="4321351" y="6899"/>
                  </a:cubicBezTo>
                  <a:cubicBezTo>
                    <a:pt x="4325769" y="11316"/>
                    <a:pt x="4328251" y="17308"/>
                    <a:pt x="4328251" y="23555"/>
                  </a:cubicBezTo>
                  <a:lnTo>
                    <a:pt x="4328251" y="664059"/>
                  </a:lnTo>
                  <a:cubicBezTo>
                    <a:pt x="4328251" y="670306"/>
                    <a:pt x="4325769" y="676297"/>
                    <a:pt x="4321351" y="680715"/>
                  </a:cubicBezTo>
                  <a:cubicBezTo>
                    <a:pt x="4316934" y="685132"/>
                    <a:pt x="4310943" y="687614"/>
                    <a:pt x="4304696" y="687614"/>
                  </a:cubicBezTo>
                  <a:lnTo>
                    <a:pt x="23555" y="687614"/>
                  </a:lnTo>
                  <a:cubicBezTo>
                    <a:pt x="17308" y="687614"/>
                    <a:pt x="11316" y="685132"/>
                    <a:pt x="6899" y="680715"/>
                  </a:cubicBezTo>
                  <a:cubicBezTo>
                    <a:pt x="2482" y="676297"/>
                    <a:pt x="0" y="670306"/>
                    <a:pt x="0" y="664059"/>
                  </a:cubicBezTo>
                  <a:lnTo>
                    <a:pt x="0" y="23555"/>
                  </a:lnTo>
                  <a:cubicBezTo>
                    <a:pt x="0" y="17308"/>
                    <a:pt x="2482" y="11316"/>
                    <a:pt x="6899" y="6899"/>
                  </a:cubicBezTo>
                  <a:cubicBezTo>
                    <a:pt x="11316" y="2482"/>
                    <a:pt x="17308" y="0"/>
                    <a:pt x="23555" y="0"/>
                  </a:cubicBez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328250" cy="7257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391961" y="5790962"/>
            <a:ext cx="6158948" cy="3020867"/>
            <a:chOff x="0" y="0"/>
            <a:chExt cx="7647530" cy="4027823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7647530" cy="4027823"/>
              <a:chOff x="0" y="0"/>
              <a:chExt cx="1510623" cy="79561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510623" cy="795619"/>
              </a:xfrm>
              <a:custGeom>
                <a:avLst/>
                <a:gdLst/>
                <a:ahLst/>
                <a:cxnLst/>
                <a:rect l="l" t="t" r="r" b="b"/>
                <a:pathLst>
                  <a:path w="1510623" h="795619">
                    <a:moveTo>
                      <a:pt x="67490" y="0"/>
                    </a:moveTo>
                    <a:lnTo>
                      <a:pt x="1443134" y="0"/>
                    </a:lnTo>
                    <a:cubicBezTo>
                      <a:pt x="1480407" y="0"/>
                      <a:pt x="1510623" y="30216"/>
                      <a:pt x="1510623" y="67490"/>
                    </a:cubicBezTo>
                    <a:lnTo>
                      <a:pt x="1510623" y="728130"/>
                    </a:lnTo>
                    <a:cubicBezTo>
                      <a:pt x="1510623" y="765403"/>
                      <a:pt x="1480407" y="795619"/>
                      <a:pt x="1443134" y="795619"/>
                    </a:cubicBezTo>
                    <a:lnTo>
                      <a:pt x="67490" y="795619"/>
                    </a:lnTo>
                    <a:cubicBezTo>
                      <a:pt x="30216" y="795619"/>
                      <a:pt x="0" y="765403"/>
                      <a:pt x="0" y="728130"/>
                    </a:cubicBezTo>
                    <a:lnTo>
                      <a:pt x="0" y="67490"/>
                    </a:lnTo>
                    <a:cubicBezTo>
                      <a:pt x="0" y="30216"/>
                      <a:pt x="30216" y="0"/>
                      <a:pt x="67490" y="0"/>
                    </a:cubicBez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1510623" cy="8337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291749" y="1448761"/>
              <a:ext cx="7064030" cy="20507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300"/>
                </a:lnSpc>
              </a:pPr>
              <a:r>
                <a:rPr lang="en-US" sz="3500" b="1" dirty="0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Online reading strategies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495765" y="1816100"/>
            <a:ext cx="13055144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Reading strategies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8200" y="2781300"/>
            <a:ext cx="16687800" cy="603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220"/>
              </a:lnSpc>
            </a:pPr>
            <a:r>
              <a:rPr lang="en-US" sz="2900" i="1" dirty="0">
                <a:solidFill>
                  <a:srgbClr val="FFFFFF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Definition: </a:t>
            </a:r>
            <a:r>
              <a:rPr lang="en-US" sz="2900" b="1" i="1" dirty="0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Deliberate plans</a:t>
            </a:r>
            <a:r>
              <a:rPr lang="en-US" sz="2900" i="1" dirty="0">
                <a:solidFill>
                  <a:srgbClr val="FFFFFF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 that readers use flexibly and adaptively </a:t>
            </a:r>
            <a:r>
              <a:rPr lang="en-US" sz="2900" b="1" i="1" dirty="0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to reconstruct texts</a:t>
            </a:r>
            <a:r>
              <a:rPr lang="en-US" sz="2900" i="1" dirty="0">
                <a:solidFill>
                  <a:srgbClr val="FFFFFF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 (Par, 2020)</a:t>
            </a:r>
          </a:p>
        </p:txBody>
      </p:sp>
      <p:sp>
        <p:nvSpPr>
          <p:cNvPr id="18" name="Freeform 18"/>
          <p:cNvSpPr/>
          <p:nvPr/>
        </p:nvSpPr>
        <p:spPr>
          <a:xfrm rot="8772985">
            <a:off x="6485237" y="4778263"/>
            <a:ext cx="2740090" cy="274009"/>
          </a:xfrm>
          <a:custGeom>
            <a:avLst/>
            <a:gdLst/>
            <a:ahLst/>
            <a:cxnLst/>
            <a:rect l="l" t="t" r="r" b="b"/>
            <a:pathLst>
              <a:path w="2740090" h="274009">
                <a:moveTo>
                  <a:pt x="0" y="0"/>
                </a:moveTo>
                <a:lnTo>
                  <a:pt x="2740090" y="0"/>
                </a:lnTo>
                <a:lnTo>
                  <a:pt x="2740090" y="274009"/>
                </a:lnTo>
                <a:lnTo>
                  <a:pt x="0" y="2740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2182656">
            <a:off x="8713784" y="4825454"/>
            <a:ext cx="2740090" cy="274009"/>
          </a:xfrm>
          <a:custGeom>
            <a:avLst/>
            <a:gdLst/>
            <a:ahLst/>
            <a:cxnLst/>
            <a:rect l="l" t="t" r="r" b="b"/>
            <a:pathLst>
              <a:path w="2740090" h="274009">
                <a:moveTo>
                  <a:pt x="0" y="0"/>
                </a:moveTo>
                <a:lnTo>
                  <a:pt x="2740090" y="0"/>
                </a:lnTo>
                <a:lnTo>
                  <a:pt x="2740090" y="274009"/>
                </a:lnTo>
                <a:lnTo>
                  <a:pt x="0" y="2740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2998077" y="6810137"/>
            <a:ext cx="5577625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300"/>
              </a:lnSpc>
            </a:pPr>
            <a:r>
              <a:rPr lang="en-US" sz="35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Offline reading strategies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01540" y="172594"/>
            <a:ext cx="58735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2: LITERATURE REVIEW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722958" cy="939674"/>
            <a:chOff x="0" y="0"/>
            <a:chExt cx="1770656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70656" cy="247486"/>
            </a:xfrm>
            <a:custGeom>
              <a:avLst/>
              <a:gdLst/>
              <a:ahLst/>
              <a:cxnLst/>
              <a:rect l="l" t="t" r="r" b="b"/>
              <a:pathLst>
                <a:path w="1770656" h="247486">
                  <a:moveTo>
                    <a:pt x="0" y="0"/>
                  </a:moveTo>
                  <a:lnTo>
                    <a:pt x="1770656" y="0"/>
                  </a:lnTo>
                  <a:lnTo>
                    <a:pt x="1770656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770656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3838109"/>
            <a:ext cx="6037625" cy="2610783"/>
            <a:chOff x="0" y="0"/>
            <a:chExt cx="8050167" cy="348104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050167" cy="3481044"/>
              <a:chOff x="0" y="0"/>
              <a:chExt cx="1590156" cy="68761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90157" cy="687614"/>
              </a:xfrm>
              <a:custGeom>
                <a:avLst/>
                <a:gdLst/>
                <a:ahLst/>
                <a:cxnLst/>
                <a:rect l="l" t="t" r="r" b="b"/>
                <a:pathLst>
                  <a:path w="1590157" h="687614">
                    <a:moveTo>
                      <a:pt x="64114" y="0"/>
                    </a:moveTo>
                    <a:lnTo>
                      <a:pt x="1526043" y="0"/>
                    </a:lnTo>
                    <a:cubicBezTo>
                      <a:pt x="1561452" y="0"/>
                      <a:pt x="1590157" y="28705"/>
                      <a:pt x="1590157" y="64114"/>
                    </a:cubicBezTo>
                    <a:lnTo>
                      <a:pt x="1590157" y="623500"/>
                    </a:lnTo>
                    <a:cubicBezTo>
                      <a:pt x="1590157" y="658909"/>
                      <a:pt x="1561452" y="687614"/>
                      <a:pt x="1526043" y="687614"/>
                    </a:cubicBezTo>
                    <a:lnTo>
                      <a:pt x="64114" y="687614"/>
                    </a:lnTo>
                    <a:cubicBezTo>
                      <a:pt x="28705" y="687614"/>
                      <a:pt x="0" y="658909"/>
                      <a:pt x="0" y="623500"/>
                    </a:cubicBezTo>
                    <a:lnTo>
                      <a:pt x="0" y="64114"/>
                    </a:lnTo>
                    <a:cubicBezTo>
                      <a:pt x="0" y="28705"/>
                      <a:pt x="28705" y="0"/>
                      <a:pt x="64114" y="0"/>
                    </a:cubicBez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1590156" cy="7257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450741" y="352835"/>
              <a:ext cx="7162687" cy="2661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120"/>
                </a:lnSpc>
                <a:spcBef>
                  <a:spcPct val="0"/>
                </a:spcBef>
              </a:pPr>
              <a:r>
                <a:rPr lang="en-US" sz="5800" b="1">
                  <a:solidFill>
                    <a:srgbClr val="FFFFFF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Offline reading strategies</a:t>
              </a:r>
            </a:p>
          </p:txBody>
        </p:sp>
      </p:grpSp>
      <p:sp>
        <p:nvSpPr>
          <p:cNvPr id="10" name="Freeform 10"/>
          <p:cNvSpPr/>
          <p:nvPr/>
        </p:nvSpPr>
        <p:spPr>
          <a:xfrm rot="-3152033">
            <a:off x="5273122" y="3365342"/>
            <a:ext cx="3983185" cy="398319"/>
          </a:xfrm>
          <a:custGeom>
            <a:avLst/>
            <a:gdLst/>
            <a:ahLst/>
            <a:cxnLst/>
            <a:rect l="l" t="t" r="r" b="b"/>
            <a:pathLst>
              <a:path w="3983185" h="398319">
                <a:moveTo>
                  <a:pt x="0" y="0"/>
                </a:moveTo>
                <a:lnTo>
                  <a:pt x="3983185" y="0"/>
                </a:lnTo>
                <a:lnTo>
                  <a:pt x="3983185" y="398319"/>
                </a:lnTo>
                <a:lnTo>
                  <a:pt x="0" y="398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501540" y="172594"/>
            <a:ext cx="58735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2: LITERATURE REVIEW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8397120" y="939674"/>
            <a:ext cx="9890880" cy="2231872"/>
            <a:chOff x="0" y="0"/>
            <a:chExt cx="2605005" cy="58781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605006" cy="587818"/>
            </a:xfrm>
            <a:custGeom>
              <a:avLst/>
              <a:gdLst/>
              <a:ahLst/>
              <a:cxnLst/>
              <a:rect l="l" t="t" r="r" b="b"/>
              <a:pathLst>
                <a:path w="2605006" h="587818">
                  <a:moveTo>
                    <a:pt x="0" y="0"/>
                  </a:moveTo>
                  <a:lnTo>
                    <a:pt x="2605006" y="0"/>
                  </a:lnTo>
                  <a:lnTo>
                    <a:pt x="2605006" y="587818"/>
                  </a:lnTo>
                  <a:lnTo>
                    <a:pt x="0" y="587818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605005" cy="625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634259" y="1169902"/>
            <a:ext cx="9363902" cy="1685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 </a:t>
            </a:r>
            <a:r>
              <a:rPr lang="en-US" sz="3005" b="1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The actions or procedures</a:t>
            </a: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used in the direct processing of text (Sheorey &amp; Mokhtari, 2001)</a:t>
            </a:r>
          </a:p>
          <a:p>
            <a:pPr algn="just">
              <a:lnSpc>
                <a:spcPts val="4510"/>
              </a:lnSpc>
            </a:pP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- </a:t>
            </a:r>
            <a:r>
              <a:rPr lang="en-US" sz="3005" b="1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An internal process </a:t>
            </a: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(Gagne, 1977) 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8397120" y="0"/>
            <a:ext cx="9890880" cy="1028700"/>
            <a:chOff x="0" y="0"/>
            <a:chExt cx="2605005" cy="27093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605006" cy="270933"/>
            </a:xfrm>
            <a:custGeom>
              <a:avLst/>
              <a:gdLst/>
              <a:ahLst/>
              <a:cxnLst/>
              <a:rect l="l" t="t" r="r" b="b"/>
              <a:pathLst>
                <a:path w="2605006" h="270933">
                  <a:moveTo>
                    <a:pt x="0" y="0"/>
                  </a:moveTo>
                  <a:lnTo>
                    <a:pt x="2605006" y="0"/>
                  </a:lnTo>
                  <a:lnTo>
                    <a:pt x="2605006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605005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884025" y="228600"/>
            <a:ext cx="668883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COGNITIVE READING STRATEGIES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8397120" y="4625674"/>
            <a:ext cx="9890880" cy="5661326"/>
            <a:chOff x="0" y="0"/>
            <a:chExt cx="2605005" cy="149104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605006" cy="1491049"/>
            </a:xfrm>
            <a:custGeom>
              <a:avLst/>
              <a:gdLst/>
              <a:ahLst/>
              <a:cxnLst/>
              <a:rect l="l" t="t" r="r" b="b"/>
              <a:pathLst>
                <a:path w="2605006" h="1491049">
                  <a:moveTo>
                    <a:pt x="0" y="0"/>
                  </a:moveTo>
                  <a:lnTo>
                    <a:pt x="2605006" y="0"/>
                  </a:lnTo>
                  <a:lnTo>
                    <a:pt x="2605006" y="1491049"/>
                  </a:lnTo>
                  <a:lnTo>
                    <a:pt x="0" y="1491049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605005" cy="15291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397120" y="3685896"/>
            <a:ext cx="9890880" cy="1028700"/>
            <a:chOff x="0" y="0"/>
            <a:chExt cx="2605005" cy="27093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605006" cy="270933"/>
            </a:xfrm>
            <a:custGeom>
              <a:avLst/>
              <a:gdLst/>
              <a:ahLst/>
              <a:cxnLst/>
              <a:rect l="l" t="t" r="r" b="b"/>
              <a:pathLst>
                <a:path w="2605006" h="270933">
                  <a:moveTo>
                    <a:pt x="0" y="0"/>
                  </a:moveTo>
                  <a:lnTo>
                    <a:pt x="2605006" y="0"/>
                  </a:lnTo>
                  <a:lnTo>
                    <a:pt x="2605006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605005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9416586" y="3962121"/>
            <a:ext cx="789404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METACOGNITIVE READING STRATEGIES</a:t>
            </a:r>
          </a:p>
        </p:txBody>
      </p:sp>
      <p:sp>
        <p:nvSpPr>
          <p:cNvPr id="27" name="Freeform 27"/>
          <p:cNvSpPr/>
          <p:nvPr/>
        </p:nvSpPr>
        <p:spPr>
          <a:xfrm rot="3149999">
            <a:off x="5254935" y="6453404"/>
            <a:ext cx="3983185" cy="398319"/>
          </a:xfrm>
          <a:custGeom>
            <a:avLst/>
            <a:gdLst/>
            <a:ahLst/>
            <a:cxnLst/>
            <a:rect l="l" t="t" r="r" b="b"/>
            <a:pathLst>
              <a:path w="3983185" h="398319">
                <a:moveTo>
                  <a:pt x="0" y="0"/>
                </a:moveTo>
                <a:lnTo>
                  <a:pt x="3983185" y="0"/>
                </a:lnTo>
                <a:lnTo>
                  <a:pt x="3983185" y="398318"/>
                </a:lnTo>
                <a:lnTo>
                  <a:pt x="0" y="3983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8660609" y="4828896"/>
            <a:ext cx="9363902" cy="5114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10"/>
              </a:lnSpc>
            </a:pPr>
            <a:r>
              <a:rPr lang="en-US" sz="3005" dirty="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-</a:t>
            </a:r>
            <a:r>
              <a:rPr lang="en-US" sz="3005" b="1" dirty="0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 </a:t>
            </a:r>
            <a:r>
              <a:rPr lang="en-US" sz="3005" b="1" dirty="0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Higher-order executive skills </a:t>
            </a:r>
            <a:r>
              <a:rPr lang="en-US" sz="3005" dirty="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that utilise learners’ knowledge of cognitive processes</a:t>
            </a:r>
          </a:p>
          <a:p>
            <a:pPr algn="just">
              <a:lnSpc>
                <a:spcPts val="4510"/>
              </a:lnSpc>
            </a:pPr>
            <a:r>
              <a:rPr lang="en-US" sz="3005" i="1" dirty="0">
                <a:solidFill>
                  <a:srgbClr val="000000"/>
                </a:solidFill>
                <a:latin typeface="Red Hat Display Italics" panose="020105030402010D0303"/>
                <a:ea typeface="Red Hat Display Italics" panose="020105030402010D0303"/>
                <a:cs typeface="Red Hat Display Italics" panose="020105030402010D0303"/>
                <a:sym typeface="Red Hat Display Italics" panose="020105030402010D0303"/>
              </a:rPr>
              <a:t>- 3 sub-categories:</a:t>
            </a:r>
          </a:p>
          <a:p>
            <a:pPr algn="just">
              <a:lnSpc>
                <a:spcPts val="4510"/>
              </a:lnSpc>
            </a:pPr>
            <a:r>
              <a:rPr lang="en-US" sz="3005" b="1" dirty="0">
                <a:solidFill>
                  <a:srgbClr val="FF751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+ Global strategies:</a:t>
            </a:r>
            <a:r>
              <a:rPr lang="en-US" sz="3005" b="1" dirty="0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 </a:t>
            </a:r>
            <a:r>
              <a:rPr lang="en-US" sz="3005" dirty="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carefully and intentionally planned to monitor students’ independent reading. </a:t>
            </a:r>
          </a:p>
          <a:p>
            <a:pPr algn="just">
              <a:lnSpc>
                <a:spcPts val="4510"/>
              </a:lnSpc>
            </a:pPr>
            <a:r>
              <a:rPr lang="en-US" sz="3005" b="1" dirty="0">
                <a:solidFill>
                  <a:srgbClr val="FF751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+ Problem-solving strategies:</a:t>
            </a:r>
            <a:r>
              <a:rPr lang="en-US" sz="3005" b="1" dirty="0">
                <a:solidFill>
                  <a:srgbClr val="000000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 </a:t>
            </a:r>
            <a:r>
              <a:rPr lang="en-US" sz="3005" dirty="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actions/ procedures readers employ when reading the text directly. </a:t>
            </a:r>
          </a:p>
          <a:p>
            <a:pPr algn="just">
              <a:lnSpc>
                <a:spcPts val="4510"/>
              </a:lnSpc>
            </a:pPr>
            <a:r>
              <a:rPr lang="en-US" sz="3005" b="1" dirty="0">
                <a:solidFill>
                  <a:srgbClr val="FF751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+ Support strategies:</a:t>
            </a:r>
            <a:r>
              <a:rPr lang="en-US" sz="3005" dirty="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actions employed to aid comprehension.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58482" y="1446718"/>
            <a:ext cx="9771035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Online reading strategies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3152107"/>
            <a:ext cx="7096207" cy="6681396"/>
            <a:chOff x="0" y="0"/>
            <a:chExt cx="9461610" cy="8908528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9461610" cy="8908528"/>
              <a:chOff x="0" y="0"/>
              <a:chExt cx="1868960" cy="175970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868960" cy="1759709"/>
              </a:xfrm>
              <a:custGeom>
                <a:avLst/>
                <a:gdLst/>
                <a:ahLst/>
                <a:cxnLst/>
                <a:rect l="l" t="t" r="r" b="b"/>
                <a:pathLst>
                  <a:path w="1868960" h="1759709">
                    <a:moveTo>
                      <a:pt x="0" y="0"/>
                    </a:moveTo>
                    <a:lnTo>
                      <a:pt x="1868960" y="0"/>
                    </a:lnTo>
                    <a:lnTo>
                      <a:pt x="1868960" y="1759709"/>
                    </a:lnTo>
                    <a:lnTo>
                      <a:pt x="0" y="1759709"/>
                    </a:lnTo>
                    <a:close/>
                  </a:path>
                </a:pathLst>
              </a:custGeom>
              <a:solidFill>
                <a:srgbClr val="1800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868960" cy="17978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366507" y="533100"/>
              <a:ext cx="8728596" cy="2537180"/>
              <a:chOff x="0" y="0"/>
              <a:chExt cx="1724167" cy="501171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724167" cy="501171"/>
              </a:xfrm>
              <a:custGeom>
                <a:avLst/>
                <a:gdLst/>
                <a:ahLst/>
                <a:cxnLst/>
                <a:rect l="l" t="t" r="r" b="b"/>
                <a:pathLst>
                  <a:path w="1724167" h="501171">
                    <a:moveTo>
                      <a:pt x="0" y="0"/>
                    </a:moveTo>
                    <a:lnTo>
                      <a:pt x="1724167" y="0"/>
                    </a:lnTo>
                    <a:lnTo>
                      <a:pt x="1724167" y="501171"/>
                    </a:lnTo>
                    <a:lnTo>
                      <a:pt x="0" y="50117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1724167" cy="5392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652237" y="703140"/>
              <a:ext cx="8187098" cy="1987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6300"/>
                </a:lnSpc>
              </a:pPr>
              <a:r>
                <a:rPr lang="en-US" sz="3500" b="1">
                  <a:solidFill>
                    <a:srgbClr val="1800AD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Comparison between paper text and electronic text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69201" y="3310560"/>
              <a:ext cx="7723208" cy="5267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10"/>
                </a:lnSpc>
              </a:pPr>
              <a:r>
                <a:rPr lang="en-US" sz="3005">
                  <a:solidFill>
                    <a:srgbClr val="FFFFFF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  </a:t>
              </a:r>
              <a:r>
                <a:rPr lang="en-US" sz="3005" b="1">
                  <a:solidFill>
                    <a:srgbClr val="FFFF00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The richness and depth</a:t>
              </a:r>
              <a:r>
                <a:rPr lang="en-US" sz="3005">
                  <a:solidFill>
                    <a:srgbClr val="FFFFFF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 of online texts (Preece, 1993).  </a:t>
              </a:r>
            </a:p>
            <a:p>
              <a:pPr algn="just">
                <a:lnSpc>
                  <a:spcPts val="4510"/>
                </a:lnSpc>
              </a:pPr>
              <a:r>
                <a:rPr lang="en-US" sz="3005">
                  <a:solidFill>
                    <a:srgbClr val="FFFFFF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- Coiro (2003): </a:t>
              </a:r>
            </a:p>
            <a:p>
              <a:pPr algn="just">
                <a:lnSpc>
                  <a:spcPts val="4510"/>
                </a:lnSpc>
              </a:pPr>
              <a:r>
                <a:rPr lang="en-US" sz="3005">
                  <a:solidFill>
                    <a:srgbClr val="FFFFFF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+ Printed text is structured by the author </a:t>
              </a:r>
            </a:p>
            <a:p>
              <a:pPr algn="just">
                <a:lnSpc>
                  <a:spcPts val="4510"/>
                </a:lnSpc>
              </a:pPr>
              <a:r>
                <a:rPr lang="en-US" sz="3005">
                  <a:solidFill>
                    <a:srgbClr val="FFFFFF"/>
                  </a:solidFill>
                  <a:latin typeface="Red Hat Display" panose="02010503040201060303"/>
                  <a:ea typeface="Red Hat Display" panose="02010503040201060303"/>
                  <a:cs typeface="Red Hat Display" panose="02010503040201060303"/>
                  <a:sym typeface="Red Hat Display" panose="02010503040201060303"/>
                </a:rPr>
                <a:t>+ Digital texts are multimodal </a:t>
              </a:r>
            </a:p>
            <a:p>
              <a:pPr algn="just">
                <a:lnSpc>
                  <a:spcPts val="4510"/>
                </a:lnSpc>
              </a:pPr>
              <a:r>
                <a:rPr lang="en-US" sz="3005" b="1">
                  <a:solidFill>
                    <a:srgbClr val="FFFF00"/>
                  </a:solidFill>
                  <a:latin typeface="Red Hat Display Bold" panose="02010803040201060303"/>
                  <a:ea typeface="Red Hat Display Bold" panose="02010803040201060303"/>
                  <a:cs typeface="Red Hat Display Bold" panose="02010803040201060303"/>
                  <a:sym typeface="Red Hat Display Bold" panose="02010803040201060303"/>
                </a:rPr>
                <a:t>→ Non-sequential structures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0"/>
            <a:ext cx="7097460" cy="939674"/>
            <a:chOff x="0" y="0"/>
            <a:chExt cx="1869290" cy="24748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69290" cy="247486"/>
            </a:xfrm>
            <a:custGeom>
              <a:avLst/>
              <a:gdLst/>
              <a:ahLst/>
              <a:cxnLst/>
              <a:rect l="l" t="t" r="r" b="b"/>
              <a:pathLst>
                <a:path w="1869290" h="247486">
                  <a:moveTo>
                    <a:pt x="0" y="0"/>
                  </a:moveTo>
                  <a:lnTo>
                    <a:pt x="1869290" y="0"/>
                  </a:lnTo>
                  <a:lnTo>
                    <a:pt x="1869290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869290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01540" y="172594"/>
            <a:ext cx="58735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2: LITERATURE REVIEW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7717462" y="3662142"/>
            <a:ext cx="9890880" cy="6171361"/>
            <a:chOff x="0" y="0"/>
            <a:chExt cx="2605005" cy="16253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605006" cy="1625379"/>
            </a:xfrm>
            <a:custGeom>
              <a:avLst/>
              <a:gdLst/>
              <a:ahLst/>
              <a:cxnLst/>
              <a:rect l="l" t="t" r="r" b="b"/>
              <a:pathLst>
                <a:path w="2605006" h="1625379">
                  <a:moveTo>
                    <a:pt x="0" y="0"/>
                  </a:moveTo>
                  <a:lnTo>
                    <a:pt x="2605006" y="0"/>
                  </a:lnTo>
                  <a:lnTo>
                    <a:pt x="2605006" y="1625379"/>
                  </a:lnTo>
                  <a:lnTo>
                    <a:pt x="0" y="1625379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605005" cy="1663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159289" y="4076850"/>
            <a:ext cx="9007227" cy="3400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10"/>
              </a:lnSpc>
            </a:pPr>
            <a:r>
              <a:rPr lang="en-US" sz="3005" b="1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- Online reading strategies:</a:t>
            </a: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learners’ conscious, intentional actions and behaviours when working with electronic texts (Behalova, 2010).</a:t>
            </a:r>
          </a:p>
          <a:p>
            <a:pPr algn="just">
              <a:lnSpc>
                <a:spcPts val="4510"/>
              </a:lnSpc>
            </a:pPr>
            <a:endParaRPr lang="en-US" sz="3005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algn="just">
              <a:lnSpc>
                <a:spcPts val="4510"/>
              </a:lnSpc>
            </a:pPr>
            <a:r>
              <a:rPr lang="en-US" sz="3005" b="1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- Electronic texts</a:t>
            </a: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for learning purposes: e-books, online articles, journals, and related materials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58482" y="1446718"/>
            <a:ext cx="9771035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Online reading strategies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7097460" cy="939674"/>
            <a:chOff x="0" y="0"/>
            <a:chExt cx="1869290" cy="2474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69290" cy="247486"/>
            </a:xfrm>
            <a:custGeom>
              <a:avLst/>
              <a:gdLst/>
              <a:ahLst/>
              <a:cxnLst/>
              <a:rect l="l" t="t" r="r" b="b"/>
              <a:pathLst>
                <a:path w="1869290" h="247486">
                  <a:moveTo>
                    <a:pt x="0" y="0"/>
                  </a:moveTo>
                  <a:lnTo>
                    <a:pt x="1869290" y="0"/>
                  </a:lnTo>
                  <a:lnTo>
                    <a:pt x="1869290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869290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01540" y="172594"/>
            <a:ext cx="58735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2: LITERATURE REVIEW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44248" y="3149889"/>
            <a:ext cx="17106802" cy="2572667"/>
            <a:chOff x="0" y="0"/>
            <a:chExt cx="4505495" cy="6775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505495" cy="677575"/>
            </a:xfrm>
            <a:custGeom>
              <a:avLst/>
              <a:gdLst/>
              <a:ahLst/>
              <a:cxnLst/>
              <a:rect l="l" t="t" r="r" b="b"/>
              <a:pathLst>
                <a:path w="4505495" h="677575">
                  <a:moveTo>
                    <a:pt x="0" y="0"/>
                  </a:moveTo>
                  <a:lnTo>
                    <a:pt x="4505495" y="0"/>
                  </a:lnTo>
                  <a:lnTo>
                    <a:pt x="4505495" y="677575"/>
                  </a:lnTo>
                  <a:lnTo>
                    <a:pt x="0" y="677575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505495" cy="715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408411" y="3564597"/>
            <a:ext cx="15578478" cy="1685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10"/>
              </a:lnSpc>
            </a:pPr>
            <a:r>
              <a:rPr lang="en-US" sz="3005" b="1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- Metacognitive online reading strategies (MORS):</a:t>
            </a:r>
            <a:r>
              <a:rPr lang="en-US" sz="3005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 intentionally, carefully planned techniques used for online learning texts, including monitoring or managing the online reading process.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086985" y="7890378"/>
            <a:ext cx="5765863" cy="807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3500" b="1" dirty="0">
                <a:solidFill>
                  <a:srgbClr val="FFFFFF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\</a:t>
            </a:r>
            <a:endParaRPr lang="en-US" sz="3500" dirty="0">
              <a:solidFill>
                <a:srgbClr val="FFFFFF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75041" cy="939674"/>
            <a:chOff x="0" y="0"/>
            <a:chExt cx="1679023" cy="247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9023" cy="247486"/>
            </a:xfrm>
            <a:custGeom>
              <a:avLst/>
              <a:gdLst/>
              <a:ahLst/>
              <a:cxnLst/>
              <a:rect l="l" t="t" r="r" b="b"/>
              <a:pathLst>
                <a:path w="1679023" h="247486">
                  <a:moveTo>
                    <a:pt x="0" y="0"/>
                  </a:moveTo>
                  <a:lnTo>
                    <a:pt x="1679023" y="0"/>
                  </a:lnTo>
                  <a:lnTo>
                    <a:pt x="1679023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79023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01540" y="172594"/>
            <a:ext cx="537196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1: INTRODUCTION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16428" y="1134619"/>
            <a:ext cx="13055144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b="1">
                <a:solidFill>
                  <a:srgbClr val="1800AD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Perception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952441" y="2511299"/>
            <a:ext cx="14383118" cy="4786820"/>
            <a:chOff x="0" y="0"/>
            <a:chExt cx="3870325" cy="128807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870325" cy="1288076"/>
            </a:xfrm>
            <a:custGeom>
              <a:avLst/>
              <a:gdLst/>
              <a:ahLst/>
              <a:cxnLst/>
              <a:rect l="l" t="t" r="r" b="b"/>
              <a:pathLst>
                <a:path w="3870325" h="1288076">
                  <a:moveTo>
                    <a:pt x="0" y="0"/>
                  </a:moveTo>
                  <a:lnTo>
                    <a:pt x="3870325" y="0"/>
                  </a:lnTo>
                  <a:lnTo>
                    <a:pt x="3870325" y="1288076"/>
                  </a:lnTo>
                  <a:lnTo>
                    <a:pt x="0" y="1288076"/>
                  </a:lnTo>
                  <a:close/>
                </a:path>
              </a:pathLst>
            </a:custGeom>
            <a:ln w="47625" cap="sq">
              <a:solidFill>
                <a:srgbClr val="1800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870325" cy="1326176"/>
            </a:xfrm>
            <a:prstGeom prst="rect">
              <a:avLst/>
            </a:prstGeom>
          </p:spPr>
          <p:txBody>
            <a:bodyPr lIns="49721" tIns="49721" rIns="49721" bIns="49721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616428" y="2901847"/>
            <a:ext cx="13055144" cy="3777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85"/>
              </a:lnSpc>
            </a:pPr>
            <a:r>
              <a:rPr lang="en-US" sz="3040" b="1" dirty="0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-  </a:t>
            </a:r>
            <a:r>
              <a:rPr lang="en-US" sz="3040" b="1" u="sng" dirty="0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In the context of foreign language learning:</a:t>
            </a:r>
            <a:r>
              <a:rPr lang="en-US" sz="3040" dirty="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How students interpret themselves.</a:t>
            </a:r>
          </a:p>
          <a:p>
            <a:pPr algn="just">
              <a:lnSpc>
                <a:spcPts val="6085"/>
              </a:lnSpc>
            </a:pPr>
            <a:endParaRPr lang="en-US" sz="3040" dirty="0">
              <a:solidFill>
                <a:srgbClr val="000000"/>
              </a:solidFill>
              <a:latin typeface="Red Hat Display" panose="02010503040201060303"/>
              <a:ea typeface="Red Hat Display" panose="02010503040201060303"/>
              <a:cs typeface="Red Hat Display" panose="02010503040201060303"/>
              <a:sym typeface="Red Hat Display" panose="02010503040201060303"/>
            </a:endParaRPr>
          </a:p>
          <a:p>
            <a:pPr algn="just">
              <a:lnSpc>
                <a:spcPts val="6085"/>
              </a:lnSpc>
            </a:pPr>
            <a:r>
              <a:rPr lang="en-US" sz="3040" b="1" dirty="0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- </a:t>
            </a:r>
            <a:r>
              <a:rPr lang="en-US" sz="3040" b="1" u="sng" dirty="0">
                <a:solidFill>
                  <a:srgbClr val="C82B8B"/>
                </a:solidFill>
                <a:latin typeface="Red Hat Display Bold" panose="02010803040201060303"/>
                <a:ea typeface="Red Hat Display Bold" panose="02010803040201060303"/>
                <a:cs typeface="Red Hat Display Bold" panose="02010803040201060303"/>
                <a:sym typeface="Red Hat Display Bold" panose="02010803040201060303"/>
              </a:rPr>
              <a:t>In this paper:</a:t>
            </a:r>
            <a:r>
              <a:rPr lang="en-US" sz="3040" dirty="0">
                <a:solidFill>
                  <a:srgbClr val="000000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rPr>
              <a:t> The process or results of EMI students’ self-awareness regarding the use of MORS.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0" y="0"/>
            <a:ext cx="7097460" cy="939674"/>
            <a:chOff x="0" y="0"/>
            <a:chExt cx="1869290" cy="24748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69290" cy="247486"/>
            </a:xfrm>
            <a:custGeom>
              <a:avLst/>
              <a:gdLst/>
              <a:ahLst/>
              <a:cxnLst/>
              <a:rect l="l" t="t" r="r" b="b"/>
              <a:pathLst>
                <a:path w="1869290" h="247486">
                  <a:moveTo>
                    <a:pt x="0" y="0"/>
                  </a:moveTo>
                  <a:lnTo>
                    <a:pt x="1869290" y="0"/>
                  </a:lnTo>
                  <a:lnTo>
                    <a:pt x="1869290" y="247486"/>
                  </a:lnTo>
                  <a:lnTo>
                    <a:pt x="0" y="247486"/>
                  </a:lnTo>
                  <a:close/>
                </a:path>
              </a:pathLst>
            </a:custGeom>
            <a:solidFill>
              <a:srgbClr val="1800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869290" cy="285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01540" y="172594"/>
            <a:ext cx="58735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Red Hat Display Bold Italics" panose="020108030402010D0303"/>
                <a:ea typeface="Red Hat Display Bold Italics" panose="020108030402010D0303"/>
                <a:cs typeface="Red Hat Display Bold Italics" panose="020108030402010D0303"/>
                <a:sym typeface="Red Hat Display Bold Italics" panose="020108030402010D0303"/>
              </a:rPr>
              <a:t>CHAPTER 2: LITERATURE REVIEW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2921</Words>
  <Application>Microsoft Office PowerPoint</Application>
  <PresentationFormat>Custom</PresentationFormat>
  <Paragraphs>252</Paragraphs>
  <Slides>28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Arial</vt:lpstr>
      <vt:lpstr>Open Sans Italics</vt:lpstr>
      <vt:lpstr>Open Sans Bold</vt:lpstr>
      <vt:lpstr>Arial Nova Bold</vt:lpstr>
      <vt:lpstr>Poppins</vt:lpstr>
      <vt:lpstr>Open Sans</vt:lpstr>
      <vt:lpstr>Calibri</vt:lpstr>
      <vt:lpstr>Red Hat Display Bold Italics</vt:lpstr>
      <vt:lpstr>Red Hat Display Bold</vt:lpstr>
      <vt:lpstr>Red Hat Display</vt:lpstr>
      <vt:lpstr>Red Hat Display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HUFLIT Conference</dc:title>
  <dc:creator>Thinh Vu Vostro</dc:creator>
  <cp:lastModifiedBy>Reviewer</cp:lastModifiedBy>
  <cp:revision>7</cp:revision>
  <dcterms:created xsi:type="dcterms:W3CDTF">2006-08-16T00:00:00Z</dcterms:created>
  <dcterms:modified xsi:type="dcterms:W3CDTF">2026-08-03T12:35:54Z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4C4AFBC7255947CC93DD6DDC2A47FDB9_12</vt:lpwstr>
  </property>
</Properties>
</file>