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ng Doan Ngoc" initials="SD" lastIdx="1" clrIdx="0">
    <p:extLst>
      <p:ext uri="{19B8F6BF-5375-455C-9EA6-DF929625EA0E}">
        <p15:presenceInfo xmlns:p15="http://schemas.microsoft.com/office/powerpoint/2012/main" userId="72269cd298dcd9c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0468" autoAdjust="0"/>
  </p:normalViewPr>
  <p:slideViewPr>
    <p:cSldViewPr snapToGrid="0">
      <p:cViewPr varScale="1">
        <p:scale>
          <a:sx n="92" d="100"/>
          <a:sy n="92" d="100"/>
        </p:scale>
        <p:origin x="125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6-07-27T14:33:26.389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3F776D-00AB-449A-AFA1-4BE016AB1FD1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66E736-6CCA-45B2-A292-4DB066FD74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9972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Good everning everyone.</a:t>
            </a:r>
          </a:p>
          <a:p>
            <a:r>
              <a:rPr lang="en-US"/>
              <a:t>My name is Doan Ngoc Sang from Lac Hong University, Vietnam.</a:t>
            </a:r>
          </a:p>
          <a:p>
            <a:r>
              <a:rPr lang="en-US"/>
              <a:t>Today I would like to present my study entitled </a:t>
            </a:r>
            <a:r>
              <a:rPr lang="en-US" b="1"/>
              <a:t>"Learners' Perceptions of Teacher Oral Feedback in VSTEP Speaking Preparation: Implications for ESL-Oriented Instruction in Vietnam."</a:t>
            </a:r>
            <a:endParaRPr lang="en-US"/>
          </a:p>
          <a:p>
            <a:r>
              <a:rPr lang="en-US"/>
              <a:t>In this presentation, I will explain why teacher oral feedback is important in VSTEP speaking classes, how students perceive different types of feedback, and what these findings mean for English language teaching in Vietnam.</a:t>
            </a:r>
          </a:p>
          <a:p>
            <a:r>
              <a:rPr lang="en-US"/>
              <a:t>The presentation consists of six parts: background, methodology, findings, discussion, implications, and conclusion.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66E736-6CCA-45B2-A292-4DB066FD74F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0602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 conclude, this study demonstrates that learners generally perceive teacher oral feedback positively.</a:t>
            </a:r>
          </a:p>
          <a:p>
            <a:r>
              <a:rPr lang="en-US"/>
              <a:t>Feedback clarity and focus appear to contribute most strongly to learners' perceived speaking development, while emotional support plays an important role in building confidence.</a:t>
            </a:r>
          </a:p>
          <a:p>
            <a:r>
              <a:rPr lang="en-US"/>
              <a:t>Therefore, teachers should strive to provide balanced oral feedback that combines cognitive guidance with emotional encouragement.</a:t>
            </a:r>
          </a:p>
          <a:p>
            <a:r>
              <a:rPr lang="en-US"/>
              <a:t>Such feedback can serve not only VSTEP preparation but also broader communicative language teaching goals in Vietnam.</a:t>
            </a:r>
          </a:p>
          <a:p>
            <a:r>
              <a:rPr lang="en-US"/>
              <a:t>Thank you very much for your attention.</a:t>
            </a:r>
          </a:p>
          <a:p>
            <a:r>
              <a:rPr lang="en-US"/>
              <a:t>I would be happy to answer any questions.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66E736-6CCA-45B2-A292-4DB066FD74F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2630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Let me begin with the background.</a:t>
            </a:r>
          </a:p>
          <a:p>
            <a:r>
              <a:rPr lang="en-US"/>
              <a:t>In Vietnam, VSTEP has become one of the most important English proficiency tests. Many university students need this certificate for graduation or employment.</a:t>
            </a:r>
          </a:p>
          <a:p>
            <a:r>
              <a:rPr lang="en-US"/>
              <a:t>Among the four language skills, speaking is often considered the most difficult because learners must produce language immediately while coping with anxiety and time pressure.</a:t>
            </a:r>
          </a:p>
          <a:p>
            <a:r>
              <a:rPr lang="en-US"/>
              <a:t>Teachers therefore spend considerable time giving oral feedback during speaking lessons.</a:t>
            </a:r>
          </a:p>
          <a:p>
            <a:r>
              <a:rPr lang="en-US"/>
              <a:t>However, previous studies mainly examined </a:t>
            </a:r>
            <a:r>
              <a:rPr lang="en-US" b="1"/>
              <a:t>how teachers give feedback</a:t>
            </a:r>
            <a:r>
              <a:rPr lang="en-US"/>
              <a:t>, while very few studies investigated </a:t>
            </a:r>
            <a:r>
              <a:rPr lang="en-US" b="1"/>
              <a:t>how students actually perceive that feedback</a:t>
            </a:r>
            <a:r>
              <a:rPr lang="en-US"/>
              <a:t>.</a:t>
            </a:r>
          </a:p>
          <a:p>
            <a:r>
              <a:rPr lang="en-US"/>
              <a:t>This gap motivated the current study. 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66E736-6CCA-45B2-A292-4DB066FD74F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6994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Based on this research gap, two research questions were developed.</a:t>
            </a:r>
          </a:p>
          <a:p>
            <a:r>
              <a:rPr lang="en-US"/>
              <a:t>The first question investigates learners' perceptions of teacher oral feedback across four important dimensions.</a:t>
            </a:r>
          </a:p>
          <a:p>
            <a:r>
              <a:rPr lang="en-US"/>
              <a:t>These include:</a:t>
            </a:r>
          </a:p>
          <a:p>
            <a:r>
              <a:rPr lang="en-US"/>
              <a:t>clarity, </a:t>
            </a:r>
          </a:p>
          <a:p>
            <a:r>
              <a:rPr lang="en-US"/>
              <a:t>timing, </a:t>
            </a:r>
          </a:p>
          <a:p>
            <a:r>
              <a:rPr lang="en-US"/>
              <a:t>focus, </a:t>
            </a:r>
          </a:p>
          <a:p>
            <a:r>
              <a:rPr lang="en-US"/>
              <a:t>and affective tone. </a:t>
            </a:r>
          </a:p>
          <a:p>
            <a:r>
              <a:rPr lang="en-US"/>
              <a:t>The second question examines whether these perceptions are associated with two important learning outcomes:</a:t>
            </a:r>
          </a:p>
          <a:p>
            <a:r>
              <a:rPr lang="en-US"/>
              <a:t>students' perceived speaking development and their confidence in speaking English.</a:t>
            </a:r>
          </a:p>
          <a:p>
            <a:r>
              <a:rPr lang="en-US"/>
              <a:t>It is important to emphasize that this study investigates relationships rather than cause-and-effect.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66E736-6CCA-45B2-A292-4DB066FD74F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3362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This study adopted a quantitative survey design.</a:t>
            </a:r>
          </a:p>
          <a:p>
            <a:r>
              <a:rPr lang="en-US"/>
              <a:t>Sixty-four students enrolled in VSTEP speaking preparation courses at Lac Hong University participated voluntarily.</a:t>
            </a:r>
          </a:p>
          <a:p>
            <a:r>
              <a:rPr lang="en-US"/>
              <a:t>Data were collected using a questionnaire consisting of twenty Likert-scale items.</a:t>
            </a:r>
          </a:p>
          <a:p>
            <a:r>
              <a:rPr lang="en-US"/>
              <a:t>The questionnaire measured four dimensions of oral feedback:</a:t>
            </a:r>
          </a:p>
          <a:p>
            <a:r>
              <a:rPr lang="en-US"/>
              <a:t>clarity,</a:t>
            </a:r>
            <a:br>
              <a:rPr lang="en-US"/>
            </a:br>
            <a:r>
              <a:rPr lang="en-US"/>
              <a:t>timing,</a:t>
            </a:r>
            <a:br>
              <a:rPr lang="en-US"/>
            </a:br>
            <a:r>
              <a:rPr lang="en-US"/>
              <a:t>focus,</a:t>
            </a:r>
            <a:br>
              <a:rPr lang="en-US"/>
            </a:br>
            <a:r>
              <a:rPr lang="en-US"/>
              <a:t>and affective tone.</a:t>
            </a:r>
          </a:p>
          <a:p>
            <a:r>
              <a:rPr lang="en-US"/>
              <a:t>Before the main survey, the questionnaire was reviewed by experts and demonstrated high reliability, with Cronbach's alpha values above 0.80 for all constructs.</a:t>
            </a:r>
          </a:p>
          <a:p>
            <a:r>
              <a:rPr lang="en-US"/>
              <a:t>Finally, the data were analyzed using SPSS through descriptive statistics and Pearson correlation analysis.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66E736-6CCA-45B2-A292-4DB066FD74F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5686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Let us move to the first finding.</a:t>
            </a:r>
          </a:p>
          <a:p>
            <a:r>
              <a:rPr lang="en-US"/>
              <a:t>Overall, learners had positive perceptions of teacher oral feedback, with an overall mean score of 3.90.</a:t>
            </a:r>
          </a:p>
          <a:p>
            <a:r>
              <a:rPr lang="en-US"/>
              <a:t>Among the four dimensions, feedback clarity received the highest score.</a:t>
            </a:r>
          </a:p>
          <a:p>
            <a:r>
              <a:rPr lang="en-US"/>
              <a:t>This indicates that students highly appreciated feedback that was easy to understand and directly applicable.</a:t>
            </a:r>
          </a:p>
          <a:p>
            <a:r>
              <a:rPr lang="en-US"/>
              <a:t>Feedback focus ranked second, suggesting that learners valued comments specifically related to speaking tasks.</a:t>
            </a:r>
          </a:p>
          <a:p>
            <a:r>
              <a:rPr lang="en-US"/>
              <a:t>In contrast, affective tone received the lowest score.</a:t>
            </a:r>
          </a:p>
          <a:p>
            <a:r>
              <a:rPr lang="en-US"/>
              <a:t>This suggests that students experienced greater variation regarding the emotional quality of teacher feedback.</a:t>
            </a:r>
          </a:p>
          <a:p>
            <a:r>
              <a:rPr lang="en-US"/>
              <a:t>In other words, while teachers generally provided useful academic guidance, emotional support could still be improved.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66E736-6CCA-45B2-A292-4DB066FD74F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706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The second finding focuses on the relationships between feedback and learning outcomes.</a:t>
            </a:r>
          </a:p>
          <a:p>
            <a:r>
              <a:rPr lang="en-US"/>
              <a:t>Feedback clarity showed the strongest correlation with students' perceived speaking development.</a:t>
            </a:r>
          </a:p>
          <a:p>
            <a:r>
              <a:rPr lang="en-US"/>
              <a:t>Similarly, feedback focus also demonstrated a strong positive relationship.</a:t>
            </a:r>
          </a:p>
          <a:p>
            <a:r>
              <a:rPr lang="en-US"/>
              <a:t>Interestingly, affective tone was more strongly related to learners' confidence than to their speaking development.</a:t>
            </a:r>
          </a:p>
          <a:p>
            <a:r>
              <a:rPr lang="en-US"/>
              <a:t>This means that emotionally supportive feedback helps students feel more confident, even though it may not directly influence their perceived language improvement.</a:t>
            </a:r>
          </a:p>
          <a:p>
            <a:r>
              <a:rPr lang="en-US"/>
              <a:t>Again, these are correlations, not causal relationships. 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66E736-6CCA-45B2-A292-4DB066FD74F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4392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What do these findings tell us?</a:t>
            </a:r>
          </a:p>
          <a:p>
            <a:r>
              <a:rPr lang="en-US"/>
              <a:t>First, students preparing for a high-stakes examination like VSTEP prefer feedback that is explicit and directly linked to assessment criteria.</a:t>
            </a:r>
          </a:p>
          <a:p>
            <a:r>
              <a:rPr lang="en-US"/>
              <a:t>Clear feedback reduces uncertainty and allows learners to understand exactly what they should improve.</a:t>
            </a:r>
          </a:p>
          <a:p>
            <a:r>
              <a:rPr lang="en-US"/>
              <a:t>Second, emotional support remains equally important.</a:t>
            </a:r>
          </a:p>
          <a:p>
            <a:r>
              <a:rPr lang="en-US"/>
              <a:t>When teachers provide encouragement together with constructive correction, learners become more willing to participate and communicate.</a:t>
            </a:r>
          </a:p>
          <a:p>
            <a:r>
              <a:rPr lang="en-US"/>
              <a:t>Therefore, effective feedback should balance both cognitive guidance and emotional support.</a:t>
            </a:r>
          </a:p>
          <a:p>
            <a:r>
              <a:rPr lang="en-US"/>
              <a:t>This aligns well with recent feedback theories proposed by Carless, Boud, and Hattie.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66E736-6CCA-45B2-A292-4DB066FD74F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2444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Based on these findings, several practical implications can be drawn.</a:t>
            </a:r>
          </a:p>
          <a:p>
            <a:r>
              <a:rPr lang="en-US"/>
              <a:t>Teachers should make feedback concise, explicit, and closely aligned with VSTEP speaking criteria.</a:t>
            </a:r>
          </a:p>
          <a:p>
            <a:r>
              <a:rPr lang="en-US"/>
              <a:t>Rather than interrupting students repeatedly during speaking, teachers may provide short but focused feedback after speaking activities.</a:t>
            </a:r>
          </a:p>
          <a:p>
            <a:r>
              <a:rPr lang="en-US"/>
              <a:t>In addition, feedback should acknowledge students' strengths while also suggesting specific areas for improvement.</a:t>
            </a:r>
          </a:p>
          <a:p>
            <a:r>
              <a:rPr lang="en-US"/>
              <a:t>Most importantly, repeated errors should be corrected using supportive language so that learners remain motivated and confident. 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66E736-6CCA-45B2-A292-4DB066FD74F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358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Like any study, this research has several limitations.</a:t>
            </a:r>
          </a:p>
          <a:p>
            <a:r>
              <a:rPr lang="en-US"/>
              <a:t>The sample size was relatively small and limited to one university.</a:t>
            </a:r>
          </a:p>
          <a:p>
            <a:r>
              <a:rPr lang="en-US"/>
              <a:t>Only questionnaire data were collected, meaning the findings reflect learners' perceptions rather than actual classroom performance.</a:t>
            </a:r>
          </a:p>
          <a:p>
            <a:r>
              <a:rPr lang="en-US"/>
              <a:t>Future research should include interviews, classroom observations, and objective speaking test scores.</a:t>
            </a:r>
          </a:p>
          <a:p>
            <a:r>
              <a:rPr lang="en-US"/>
              <a:t>It would also be interesting to compare teacher feedback with AI-generated feedback in future studies.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66E736-6CCA-45B2-A292-4DB066FD74F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754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1B167A-7214-5A87-7114-891E96BAFE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2FCF41-11A7-51E4-F365-A25E79B56B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02019B-12A6-744E-0A16-B03D83D9B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100AC-94C4-4D8A-A74F-2AC88781F0A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7498CA-FB88-0D00-84CF-B9459900F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3DF92F-B73B-0182-FF3C-CBF591280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51DE4-782A-4CB4-A178-553E2AAF0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1900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0FF420-5420-E115-5B7A-3C3EBC75C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E1A103-DA23-1788-219B-11E66159BB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3C3147-C5C6-1250-2C6E-5B7958E83D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100AC-94C4-4D8A-A74F-2AC88781F0A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4AD507-68A7-B67F-5180-7DBEF6A89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EA94F2-EB27-627F-9505-4E4AC4E56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51DE4-782A-4CB4-A178-553E2AAF0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6306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099F9D6-E0E3-4FF3-8431-F5988F7F5E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87E325-54D4-7893-DB07-E2253AFFC2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9DD308-7E36-58AC-4B0D-7E981C70D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100AC-94C4-4D8A-A74F-2AC88781F0A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908A0E-ACC1-3A29-9778-9EACABF90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5746A2-EA4A-8E8F-80CB-93BBB51829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51DE4-782A-4CB4-A178-553E2AAF0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936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DC72AE-F564-F6F6-4B4E-FCE909184C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CE103B-C52E-61F0-5025-D5A0C1615E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0277CD-D130-9FBC-7B9E-1FA46DCC73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100AC-94C4-4D8A-A74F-2AC88781F0A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5D9628-9446-AA9C-CC96-3B8D396F6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288575-BE77-E3E9-FECA-AEDA14DFA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51DE4-782A-4CB4-A178-553E2AAF0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4556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CECF81-6835-3735-2C1D-6B2A46E1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BA33A3-C222-97B1-CA49-F69524C4E4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0C40B2-FD8E-5683-7C3F-56C3209A72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100AC-94C4-4D8A-A74F-2AC88781F0A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1DA3CE-BC55-66A7-D4F9-D12250DCF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96F1BC-8E18-B532-84D7-D36D23114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51DE4-782A-4CB4-A178-553E2AAF0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721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B570C5-463D-9449-47C1-150985CB2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EB5361-8718-F14B-6E68-1A5801328F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568035-7777-D4C5-DA56-2B4AA7EA12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83F8E5-A534-F73B-9F3E-C870F87E8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100AC-94C4-4D8A-A74F-2AC88781F0A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529375-DE9A-9A81-F5C6-08B4CD642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1309B5-227D-2FF8-0C1F-45EDC4F19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51DE4-782A-4CB4-A178-553E2AAF0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57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D3ACA8-BE23-DFBB-BC79-A0A28EFB3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57C1B9-95B8-5C56-DD6B-4B736A429A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E39572-247B-B920-178A-2894E82FF8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941FA0-1356-0BA5-8DFB-E47D299123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189E05-4644-030D-3FB1-1CA06EC30B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1EA55A2-FAD2-F26E-CD89-CD3DB9CB6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100AC-94C4-4D8A-A74F-2AC88781F0A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1FCCAF7-3EBE-6623-EABE-6E5B7EBF2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8EB9B88-94D9-7B23-0A8E-5D731953A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51DE4-782A-4CB4-A178-553E2AAF0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393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EA2CED-97F3-C66A-ED02-EF7CDDA07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B371F4-C7BB-D59F-994D-9A87B16578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100AC-94C4-4D8A-A74F-2AC88781F0A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8FE818-98CB-22B7-0784-386035BF5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113BEF-2D09-4552-C052-8827C05EF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51DE4-782A-4CB4-A178-553E2AAF0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868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A3B6E1B-E82A-B29C-C54D-5CB673CB6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100AC-94C4-4D8A-A74F-2AC88781F0A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906710-AF75-5300-A443-9A059D983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244CDD-6AE9-44D3-1751-989CF911D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51DE4-782A-4CB4-A178-553E2AAF0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194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123F0-C2CA-E304-9A20-235559109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361F44-58D3-F810-C0D7-B1B62AA252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9E6346-B22A-02C9-560D-081EB2574E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604238-E95A-EE70-42AA-A40FC6C62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100AC-94C4-4D8A-A74F-2AC88781F0A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C60A21-08ED-E4BB-61D3-8F64D9BEA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736C4B-628E-1BCF-2F29-0A7A36CD8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51DE4-782A-4CB4-A178-553E2AAF0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753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AEC66B-1814-197D-CF37-3DAA0D669B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BDF4CF-EF77-F213-6DE5-9508219C6A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3B1009-EE2E-16BD-C123-37A7FBC8CE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313225-3F0D-409A-BB42-3636B00E3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100AC-94C4-4D8A-A74F-2AC88781F0A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DB8E23-F3CB-1F67-DB6F-4D5C6D065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04913E-7A26-B84C-8605-3A9B2C0D0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51DE4-782A-4CB4-A178-553E2AAF0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912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AB6056-52BD-E3DA-349D-577428A1B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CE50D1-FFAF-5AD3-254E-972A236EA9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D35D38-BAAB-E9DD-CD62-2374612929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100AC-94C4-4D8A-A74F-2AC88781F0A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DE6034-033C-96A5-AEC1-CC938ADBEC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A0EC1-AD6F-422E-A1CB-53BFA93B42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751DE4-782A-4CB4-A178-553E2AAF0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335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4D84064C-BAE7-84D9-07A2-5D18091A46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0729" y="422724"/>
            <a:ext cx="11623829" cy="1655762"/>
          </a:xfrm>
        </p:spPr>
        <p:txBody>
          <a:bodyPr>
            <a:normAutofit fontScale="47500" lnSpcReduction="20000"/>
          </a:bodyPr>
          <a:lstStyle/>
          <a:p>
            <a:pPr algn="l"/>
            <a:r>
              <a:rPr lang="en-US" sz="6500" b="1">
                <a:solidFill>
                  <a:schemeClr val="accent1">
                    <a:lumMod val="75000"/>
                  </a:schemeClr>
                </a:solidFill>
              </a:rPr>
              <a:t>Learners' Perceptions of Teacher Oral Feedback in VSTEP Speaking Preparation Implications for ESL-Oriented Instruction in Vietnam</a:t>
            </a:r>
            <a:endParaRPr lang="en-US" sz="6500">
              <a:solidFill>
                <a:schemeClr val="accent1">
                  <a:lumMod val="75000"/>
                </a:schemeClr>
              </a:solidFill>
            </a:endParaRPr>
          </a:p>
          <a:p>
            <a:pPr algn="l"/>
            <a:endParaRPr lang="en-US" sz="3200" i="1">
              <a:solidFill>
                <a:schemeClr val="accent1">
                  <a:lumMod val="75000"/>
                </a:schemeClr>
              </a:solidFill>
            </a:endParaRPr>
          </a:p>
          <a:p>
            <a:pPr algn="l"/>
            <a:r>
              <a:rPr lang="en-US" sz="3200" b="1" i="1">
                <a:solidFill>
                  <a:schemeClr val="accent1">
                    <a:lumMod val="75000"/>
                  </a:schemeClr>
                </a:solidFill>
              </a:rPr>
              <a:t>Assos. Prof. Dr. Pham Huu Duc</a:t>
            </a:r>
            <a:r>
              <a:rPr lang="en-US" sz="3200" i="1">
                <a:solidFill>
                  <a:schemeClr val="accent1">
                    <a:lumMod val="75000"/>
                  </a:schemeClr>
                </a:solidFill>
              </a:rPr>
              <a:t>,  International University - National University Ho Chi Minh City </a:t>
            </a:r>
          </a:p>
          <a:p>
            <a:pPr algn="l"/>
            <a:r>
              <a:rPr lang="en-US" sz="3200" b="1" i="1">
                <a:solidFill>
                  <a:schemeClr val="accent1">
                    <a:lumMod val="75000"/>
                  </a:schemeClr>
                </a:solidFill>
              </a:rPr>
              <a:t>Doan Ngoc Sang</a:t>
            </a:r>
            <a:r>
              <a:rPr lang="en-US" sz="3200" i="1">
                <a:solidFill>
                  <a:schemeClr val="accent1">
                    <a:lumMod val="75000"/>
                  </a:schemeClr>
                </a:solidFill>
              </a:rPr>
              <a:t>, Lac Hong University</a:t>
            </a:r>
          </a:p>
          <a:p>
            <a:pPr algn="l"/>
            <a:endParaRPr lang="en-US"/>
          </a:p>
          <a:p>
            <a:pPr algn="l"/>
            <a:endParaRPr lang="en-US"/>
          </a:p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2DEE00F-D4EB-E83D-4F40-601A118AEA73}"/>
              </a:ext>
            </a:extLst>
          </p:cNvPr>
          <p:cNvSpPr/>
          <p:nvPr/>
        </p:nvSpPr>
        <p:spPr>
          <a:xfrm rot="16200000" flipV="1">
            <a:off x="-494527" y="1227745"/>
            <a:ext cx="1511502" cy="45720"/>
          </a:xfrm>
          <a:prstGeom prst="rect">
            <a:avLst/>
          </a:prstGeom>
          <a:solidFill>
            <a:schemeClr val="accent4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2906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666B2AE-B41C-ECB2-665B-1115CC14AC53}"/>
              </a:ext>
            </a:extLst>
          </p:cNvPr>
          <p:cNvSpPr/>
          <p:nvPr/>
        </p:nvSpPr>
        <p:spPr>
          <a:xfrm rot="16200000">
            <a:off x="-78276" y="669867"/>
            <a:ext cx="1025236" cy="45720"/>
          </a:xfrm>
          <a:prstGeom prst="rect">
            <a:avLst/>
          </a:prstGeom>
          <a:solidFill>
            <a:schemeClr val="accent4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2D275DF-248A-F7BA-C41C-937FC14F43C9}"/>
              </a:ext>
            </a:extLst>
          </p:cNvPr>
          <p:cNvSpPr txBox="1">
            <a:spLocks/>
          </p:cNvSpPr>
          <p:nvPr/>
        </p:nvSpPr>
        <p:spPr>
          <a:xfrm>
            <a:off x="703118" y="3030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>
                <a:solidFill>
                  <a:schemeClr val="accent1"/>
                </a:solidFill>
                <a:latin typeface="+mn-lt"/>
              </a:rPr>
              <a:t>LIMITATIONS &amp; FUTURE RESEARCH</a:t>
            </a:r>
            <a:endParaRPr lang="en-US" sz="3500" b="1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1F786A4-0FCC-FF0B-74A5-CF96BBA32BF9}"/>
              </a:ext>
            </a:extLst>
          </p:cNvPr>
          <p:cNvSpPr/>
          <p:nvPr/>
        </p:nvSpPr>
        <p:spPr>
          <a:xfrm rot="16200000">
            <a:off x="-1004800" y="3484074"/>
            <a:ext cx="2878285" cy="45719"/>
          </a:xfrm>
          <a:prstGeom prst="rect">
            <a:avLst/>
          </a:prstGeom>
          <a:solidFill>
            <a:schemeClr val="accent4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E69D46-0CE3-BC11-BE85-02AE3629006B}"/>
              </a:ext>
            </a:extLst>
          </p:cNvPr>
          <p:cNvSpPr txBox="1"/>
          <p:nvPr/>
        </p:nvSpPr>
        <p:spPr>
          <a:xfrm>
            <a:off x="703118" y="1891144"/>
            <a:ext cx="1107740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>
                <a:solidFill>
                  <a:schemeClr val="accent1"/>
                </a:solidFill>
              </a:rPr>
              <a:t>Limitations                                                      Future Research</a:t>
            </a:r>
          </a:p>
          <a:p>
            <a:r>
              <a:rPr lang="en-US" sz="3200">
                <a:solidFill>
                  <a:schemeClr val="accent1"/>
                </a:solidFill>
              </a:rPr>
              <a:t>64 participants                                                Mixed methods </a:t>
            </a:r>
          </a:p>
          <a:p>
            <a:r>
              <a:rPr lang="en-US" sz="3200">
                <a:solidFill>
                  <a:schemeClr val="accent1"/>
                </a:solidFill>
              </a:rPr>
              <a:t>One university                                                 Classroom observation </a:t>
            </a:r>
          </a:p>
          <a:p>
            <a:r>
              <a:rPr lang="en-US" sz="3200">
                <a:solidFill>
                  <a:schemeClr val="accent1"/>
                </a:solidFill>
              </a:rPr>
              <a:t>Questionnaire only                                         AI feedback </a:t>
            </a:r>
          </a:p>
          <a:p>
            <a:r>
              <a:rPr lang="en-US" sz="3200">
                <a:solidFill>
                  <a:schemeClr val="accent1"/>
                </a:solidFill>
              </a:rPr>
              <a:t>No interview                                                    Experimental studies</a:t>
            </a:r>
          </a:p>
          <a:p>
            <a:r>
              <a:rPr lang="en-US" sz="3200">
                <a:solidFill>
                  <a:schemeClr val="accent1"/>
                </a:solidFill>
              </a:rPr>
              <a:t>No speaking scores  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E8E3A8D-8C50-F70A-34C6-4E8C202B6CE9}"/>
              </a:ext>
            </a:extLst>
          </p:cNvPr>
          <p:cNvSpPr/>
          <p:nvPr/>
        </p:nvSpPr>
        <p:spPr>
          <a:xfrm rot="16200000">
            <a:off x="5912082" y="3476130"/>
            <a:ext cx="2878285" cy="45719"/>
          </a:xfrm>
          <a:prstGeom prst="rect">
            <a:avLst/>
          </a:prstGeom>
          <a:solidFill>
            <a:schemeClr val="accent4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2158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4E6A7B8-67CC-5F47-BCC0-F6B599FC65B1}"/>
              </a:ext>
            </a:extLst>
          </p:cNvPr>
          <p:cNvSpPr/>
          <p:nvPr/>
        </p:nvSpPr>
        <p:spPr>
          <a:xfrm rot="16200000">
            <a:off x="-78276" y="669867"/>
            <a:ext cx="1025236" cy="45720"/>
          </a:xfrm>
          <a:prstGeom prst="rect">
            <a:avLst/>
          </a:prstGeom>
          <a:solidFill>
            <a:schemeClr val="accent4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2B370FF-CC27-A620-B639-91FF9D991643}"/>
              </a:ext>
            </a:extLst>
          </p:cNvPr>
          <p:cNvSpPr txBox="1">
            <a:spLocks/>
          </p:cNvSpPr>
          <p:nvPr/>
        </p:nvSpPr>
        <p:spPr>
          <a:xfrm>
            <a:off x="703118" y="3030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>
                <a:solidFill>
                  <a:schemeClr val="accent1"/>
                </a:solidFill>
                <a:latin typeface="+mn-lt"/>
              </a:rPr>
              <a:t>CONCLUSION</a:t>
            </a:r>
            <a:endParaRPr lang="en-US" sz="3500" b="1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D950AA-96EF-39A0-9E88-974B99D30B68}"/>
              </a:ext>
            </a:extLst>
          </p:cNvPr>
          <p:cNvSpPr txBox="1"/>
          <p:nvPr/>
        </p:nvSpPr>
        <p:spPr>
          <a:xfrm>
            <a:off x="703118" y="1911925"/>
            <a:ext cx="7121237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>
                <a:solidFill>
                  <a:schemeClr val="accent1"/>
                </a:solidFill>
              </a:rPr>
              <a:t>Learners value</a:t>
            </a:r>
          </a:p>
          <a:p>
            <a:r>
              <a:rPr lang="en-US" sz="3200">
                <a:solidFill>
                  <a:schemeClr val="accent1"/>
                </a:solidFill>
              </a:rPr>
              <a:t>+ Clarity </a:t>
            </a:r>
          </a:p>
          <a:p>
            <a:r>
              <a:rPr lang="en-US" sz="3200">
                <a:solidFill>
                  <a:schemeClr val="accent1"/>
                </a:solidFill>
              </a:rPr>
              <a:t>+ Focus </a:t>
            </a:r>
          </a:p>
          <a:p>
            <a:r>
              <a:rPr lang="en-US" sz="3200">
                <a:solidFill>
                  <a:schemeClr val="accent1"/>
                </a:solidFill>
              </a:rPr>
              <a:t>Emotional support builds confidence</a:t>
            </a:r>
          </a:p>
          <a:p>
            <a:r>
              <a:rPr lang="en-US" sz="3200">
                <a:solidFill>
                  <a:schemeClr val="accent1"/>
                </a:solidFill>
              </a:rPr>
              <a:t>Balanced oral feedback supports</a:t>
            </a:r>
          </a:p>
          <a:p>
            <a:r>
              <a:rPr lang="en-US" sz="3200">
                <a:solidFill>
                  <a:schemeClr val="accent1"/>
                </a:solidFill>
              </a:rPr>
              <a:t>+ Speaking Development</a:t>
            </a:r>
          </a:p>
          <a:p>
            <a:r>
              <a:rPr lang="en-US" sz="3200">
                <a:solidFill>
                  <a:schemeClr val="accent1"/>
                </a:solidFill>
              </a:rPr>
              <a:t>+ Communication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60D969E-C252-DE65-BECA-94A029790545}"/>
              </a:ext>
            </a:extLst>
          </p:cNvPr>
          <p:cNvSpPr/>
          <p:nvPr/>
        </p:nvSpPr>
        <p:spPr>
          <a:xfrm rot="16200000" flipV="1">
            <a:off x="-1214695" y="3671108"/>
            <a:ext cx="3252354" cy="45719"/>
          </a:xfrm>
          <a:prstGeom prst="rect">
            <a:avLst/>
          </a:prstGeom>
          <a:solidFill>
            <a:schemeClr val="accent4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6497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E4099-FB57-FF6D-8A10-B882189B7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2766218"/>
            <a:ext cx="10515600" cy="1325563"/>
          </a:xfrm>
        </p:spPr>
        <p:txBody>
          <a:bodyPr/>
          <a:lstStyle/>
          <a:p>
            <a:r>
              <a:rPr lang="en-US" b="1">
                <a:solidFill>
                  <a:schemeClr val="accent1"/>
                </a:solidFill>
                <a:latin typeface="+mn-lt"/>
              </a:rPr>
              <a:t>Thank you for your attention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86B7DA5-872D-77FB-CF93-36CD8E726409}"/>
              </a:ext>
            </a:extLst>
          </p:cNvPr>
          <p:cNvSpPr/>
          <p:nvPr/>
        </p:nvSpPr>
        <p:spPr>
          <a:xfrm rot="16200000">
            <a:off x="-36712" y="3329939"/>
            <a:ext cx="1025236" cy="45720"/>
          </a:xfrm>
          <a:prstGeom prst="rect">
            <a:avLst/>
          </a:prstGeom>
          <a:solidFill>
            <a:schemeClr val="accent4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9046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39E438-7B14-3259-903C-A5E4BB569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2632075"/>
            <a:ext cx="10515600" cy="1325563"/>
          </a:xfrm>
        </p:spPr>
        <p:txBody>
          <a:bodyPr>
            <a:noAutofit/>
          </a:bodyPr>
          <a:lstStyle/>
          <a:p>
            <a:r>
              <a:rPr lang="en-US" sz="3500">
                <a:solidFill>
                  <a:schemeClr val="accent1">
                    <a:lumMod val="75000"/>
                  </a:schemeClr>
                </a:solidFill>
                <a:latin typeface="+mn-lt"/>
              </a:rPr>
              <a:t>Background……………………………..</a:t>
            </a:r>
            <a:br>
              <a:rPr lang="en-US" sz="3500">
                <a:solidFill>
                  <a:schemeClr val="accent1">
                    <a:lumMod val="75000"/>
                  </a:schemeClr>
                </a:solidFill>
                <a:latin typeface="+mn-lt"/>
              </a:rPr>
            </a:br>
            <a:r>
              <a:rPr lang="en-US" sz="3500">
                <a:solidFill>
                  <a:schemeClr val="accent1">
                    <a:lumMod val="75000"/>
                  </a:schemeClr>
                </a:solidFill>
                <a:latin typeface="+mn-lt"/>
              </a:rPr>
              <a:t>Methodology……………………………………</a:t>
            </a:r>
            <a:br>
              <a:rPr lang="en-US" sz="3500">
                <a:solidFill>
                  <a:schemeClr val="accent1">
                    <a:lumMod val="75000"/>
                  </a:schemeClr>
                </a:solidFill>
                <a:latin typeface="+mn-lt"/>
              </a:rPr>
            </a:br>
            <a:r>
              <a:rPr lang="en-US" sz="3500">
                <a:solidFill>
                  <a:schemeClr val="accent1">
                    <a:lumMod val="75000"/>
                  </a:schemeClr>
                </a:solidFill>
                <a:latin typeface="+mn-lt"/>
              </a:rPr>
              <a:t>Findings…………………………………………….</a:t>
            </a:r>
            <a:br>
              <a:rPr lang="en-US" sz="3500">
                <a:solidFill>
                  <a:schemeClr val="accent1">
                    <a:lumMod val="75000"/>
                  </a:schemeClr>
                </a:solidFill>
                <a:latin typeface="+mn-lt"/>
              </a:rPr>
            </a:br>
            <a:r>
              <a:rPr lang="en-US" sz="3500">
                <a:solidFill>
                  <a:schemeClr val="accent1">
                    <a:lumMod val="75000"/>
                  </a:schemeClr>
                </a:solidFill>
                <a:latin typeface="+mn-lt"/>
              </a:rPr>
              <a:t>Discussion……………………………………………</a:t>
            </a:r>
            <a:br>
              <a:rPr lang="en-US" sz="3500">
                <a:solidFill>
                  <a:schemeClr val="accent1">
                    <a:lumMod val="75000"/>
                  </a:schemeClr>
                </a:solidFill>
                <a:latin typeface="+mn-lt"/>
              </a:rPr>
            </a:br>
            <a:r>
              <a:rPr lang="en-US" sz="3500">
                <a:solidFill>
                  <a:schemeClr val="accent1">
                    <a:lumMod val="75000"/>
                  </a:schemeClr>
                </a:solidFill>
                <a:latin typeface="+mn-lt"/>
              </a:rPr>
              <a:t>Implications…………………………………………..</a:t>
            </a:r>
            <a:br>
              <a:rPr lang="en-US" sz="3500">
                <a:solidFill>
                  <a:schemeClr val="accent1">
                    <a:lumMod val="75000"/>
                  </a:schemeClr>
                </a:solidFill>
                <a:latin typeface="+mn-lt"/>
              </a:rPr>
            </a:br>
            <a:r>
              <a:rPr lang="en-US" sz="3500">
                <a:solidFill>
                  <a:schemeClr val="accent1">
                    <a:lumMod val="75000"/>
                  </a:schemeClr>
                </a:solidFill>
                <a:latin typeface="+mn-lt"/>
              </a:rPr>
              <a:t>Conclusion…………………………………………………….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3CC1E8D-CCE8-00D9-35C0-EFDA5D6C918F}"/>
              </a:ext>
            </a:extLst>
          </p:cNvPr>
          <p:cNvSpPr/>
          <p:nvPr/>
        </p:nvSpPr>
        <p:spPr>
          <a:xfrm rot="16200000">
            <a:off x="-980121" y="3258504"/>
            <a:ext cx="2828927" cy="45719"/>
          </a:xfrm>
          <a:prstGeom prst="rect">
            <a:avLst/>
          </a:prstGeom>
          <a:solidFill>
            <a:schemeClr val="accent4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1359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AF10C-F366-7B8F-0897-C9740B93EF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>
            <a:noAutofit/>
          </a:bodyPr>
          <a:lstStyle/>
          <a:p>
            <a:r>
              <a:rPr lang="en-US" sz="3500" b="1">
                <a:solidFill>
                  <a:schemeClr val="accent1">
                    <a:lumMod val="75000"/>
                  </a:schemeClr>
                </a:solidFill>
                <a:latin typeface="+mn-lt"/>
              </a:rPr>
              <a:t>Why this study?</a:t>
            </a:r>
            <a:br>
              <a:rPr lang="en-US" sz="3500" b="1">
                <a:solidFill>
                  <a:schemeClr val="accent1">
                    <a:lumMod val="75000"/>
                  </a:schemeClr>
                </a:solidFill>
                <a:latin typeface="+mn-lt"/>
              </a:rPr>
            </a:br>
            <a:r>
              <a:rPr lang="en-US" sz="3500">
                <a:solidFill>
                  <a:schemeClr val="accent1">
                    <a:lumMod val="75000"/>
                  </a:schemeClr>
                </a:solidFill>
                <a:latin typeface="+mn-lt"/>
              </a:rPr>
              <a:t>VSTEP is a high-stakes English test </a:t>
            </a:r>
            <a:br>
              <a:rPr lang="en-US" sz="3500">
                <a:solidFill>
                  <a:schemeClr val="accent1">
                    <a:lumMod val="75000"/>
                  </a:schemeClr>
                </a:solidFill>
                <a:latin typeface="+mn-lt"/>
              </a:rPr>
            </a:br>
            <a:r>
              <a:rPr lang="en-US" sz="3500">
                <a:solidFill>
                  <a:schemeClr val="accent1">
                    <a:lumMod val="75000"/>
                  </a:schemeClr>
                </a:solidFill>
                <a:latin typeface="+mn-lt"/>
              </a:rPr>
              <a:t>Speaking is the most challenging skill </a:t>
            </a:r>
            <a:br>
              <a:rPr lang="en-US" sz="3500">
                <a:solidFill>
                  <a:schemeClr val="accent1">
                    <a:lumMod val="75000"/>
                  </a:schemeClr>
                </a:solidFill>
                <a:latin typeface="+mn-lt"/>
              </a:rPr>
            </a:br>
            <a:r>
              <a:rPr lang="en-US" sz="3500">
                <a:solidFill>
                  <a:schemeClr val="accent1">
                    <a:lumMod val="75000"/>
                  </a:schemeClr>
                </a:solidFill>
                <a:latin typeface="+mn-lt"/>
              </a:rPr>
              <a:t>Teacher oral feedback plays a vital role </a:t>
            </a:r>
            <a:br>
              <a:rPr lang="en-US" sz="3500">
                <a:solidFill>
                  <a:schemeClr val="accent1">
                    <a:lumMod val="75000"/>
                  </a:schemeClr>
                </a:solidFill>
                <a:latin typeface="+mn-lt"/>
              </a:rPr>
            </a:br>
            <a:r>
              <a:rPr lang="en-US" sz="3500">
                <a:solidFill>
                  <a:schemeClr val="accent1">
                    <a:lumMod val="75000"/>
                  </a:schemeClr>
                </a:solidFill>
                <a:latin typeface="+mn-lt"/>
              </a:rPr>
              <a:t>Limited research from learners' perspective</a:t>
            </a:r>
            <a:br>
              <a:rPr lang="en-US" sz="3500">
                <a:solidFill>
                  <a:schemeClr val="accent1">
                    <a:lumMod val="75000"/>
                  </a:schemeClr>
                </a:solidFill>
                <a:latin typeface="+mn-lt"/>
              </a:rPr>
            </a:br>
            <a:endParaRPr lang="en-US" sz="350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2EBC1E0-5329-ED83-F23C-23F679976E72}"/>
              </a:ext>
            </a:extLst>
          </p:cNvPr>
          <p:cNvSpPr/>
          <p:nvPr/>
        </p:nvSpPr>
        <p:spPr>
          <a:xfrm rot="16200000">
            <a:off x="-980121" y="3258504"/>
            <a:ext cx="2828927" cy="45719"/>
          </a:xfrm>
          <a:prstGeom prst="rect">
            <a:avLst/>
          </a:prstGeom>
          <a:solidFill>
            <a:schemeClr val="accent4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EA8931E-A3DE-E96E-5AF4-D8ABDFEADA55}"/>
              </a:ext>
            </a:extLst>
          </p:cNvPr>
          <p:cNvSpPr/>
          <p:nvPr/>
        </p:nvSpPr>
        <p:spPr>
          <a:xfrm rot="16200000">
            <a:off x="-78276" y="669867"/>
            <a:ext cx="1025236" cy="45720"/>
          </a:xfrm>
          <a:prstGeom prst="rect">
            <a:avLst/>
          </a:prstGeom>
          <a:solidFill>
            <a:schemeClr val="accent4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FFF718A-D152-66A5-C5F6-07E8E68CB2F9}"/>
              </a:ext>
            </a:extLst>
          </p:cNvPr>
          <p:cNvSpPr txBox="1">
            <a:spLocks/>
          </p:cNvSpPr>
          <p:nvPr/>
        </p:nvSpPr>
        <p:spPr>
          <a:xfrm>
            <a:off x="703118" y="3030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>
                <a:solidFill>
                  <a:schemeClr val="accent1">
                    <a:lumMod val="75000"/>
                  </a:schemeClr>
                </a:solidFill>
                <a:latin typeface="+mn-lt"/>
              </a:rPr>
              <a:t>BACKGROUND</a:t>
            </a:r>
            <a:endParaRPr lang="en-US" sz="3500" b="1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939671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DF7AA01-4FF5-11E2-B4D5-556F8B174854}"/>
              </a:ext>
            </a:extLst>
          </p:cNvPr>
          <p:cNvSpPr/>
          <p:nvPr/>
        </p:nvSpPr>
        <p:spPr>
          <a:xfrm rot="16200000">
            <a:off x="-78276" y="669867"/>
            <a:ext cx="1025236" cy="45720"/>
          </a:xfrm>
          <a:prstGeom prst="rect">
            <a:avLst/>
          </a:prstGeom>
          <a:solidFill>
            <a:schemeClr val="accent4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6CF94E1-4F13-C500-23AC-5B3A16623C7F}"/>
              </a:ext>
            </a:extLst>
          </p:cNvPr>
          <p:cNvSpPr txBox="1">
            <a:spLocks/>
          </p:cNvSpPr>
          <p:nvPr/>
        </p:nvSpPr>
        <p:spPr>
          <a:xfrm>
            <a:off x="703118" y="3030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>
                <a:solidFill>
                  <a:schemeClr val="accent1">
                    <a:lumMod val="75000"/>
                  </a:schemeClr>
                </a:solidFill>
                <a:latin typeface="+mn-lt"/>
              </a:rPr>
              <a:t>RESEARCH QUESTIONS</a:t>
            </a:r>
            <a:endParaRPr lang="en-US" sz="3500" b="1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BFB7362-394B-E492-90D7-123FEFC591A5}"/>
              </a:ext>
            </a:extLst>
          </p:cNvPr>
          <p:cNvSpPr/>
          <p:nvPr/>
        </p:nvSpPr>
        <p:spPr>
          <a:xfrm rot="16200000">
            <a:off x="-1733895" y="4012275"/>
            <a:ext cx="4336473" cy="45721"/>
          </a:xfrm>
          <a:prstGeom prst="rect">
            <a:avLst/>
          </a:prstGeom>
          <a:solidFill>
            <a:schemeClr val="accent4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4B54278-E676-18EB-D590-F524F5EA2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118" y="3418609"/>
            <a:ext cx="10515600" cy="1325563"/>
          </a:xfrm>
        </p:spPr>
        <p:txBody>
          <a:bodyPr>
            <a:noAutofit/>
          </a:bodyPr>
          <a:lstStyle/>
          <a:p>
            <a:r>
              <a:rPr lang="en-US" sz="3500" b="1">
                <a:solidFill>
                  <a:schemeClr val="accent1">
                    <a:lumMod val="75000"/>
                  </a:schemeClr>
                </a:solidFill>
                <a:latin typeface="+mn-lt"/>
              </a:rPr>
              <a:t>RQ1</a:t>
            </a:r>
            <a:r>
              <a:rPr lang="en-US" sz="3500">
                <a:solidFill>
                  <a:schemeClr val="accent1">
                    <a:lumMod val="75000"/>
                  </a:schemeClr>
                </a:solidFill>
                <a:latin typeface="+mn-lt"/>
              </a:rPr>
              <a:t>: How do learners perceive teacher oral feedback?</a:t>
            </a:r>
            <a:br>
              <a:rPr lang="en-US" sz="3500">
                <a:solidFill>
                  <a:schemeClr val="accent1">
                    <a:lumMod val="75000"/>
                  </a:schemeClr>
                </a:solidFill>
                <a:latin typeface="+mn-lt"/>
              </a:rPr>
            </a:br>
            <a:r>
              <a:rPr lang="en-US" sz="3500">
                <a:solidFill>
                  <a:schemeClr val="accent1">
                    <a:lumMod val="75000"/>
                  </a:schemeClr>
                </a:solidFill>
                <a:latin typeface="+mn-lt"/>
              </a:rPr>
              <a:t>Clarity </a:t>
            </a:r>
            <a:br>
              <a:rPr lang="en-US" sz="3500">
                <a:solidFill>
                  <a:schemeClr val="accent1">
                    <a:lumMod val="75000"/>
                  </a:schemeClr>
                </a:solidFill>
                <a:latin typeface="+mn-lt"/>
              </a:rPr>
            </a:br>
            <a:r>
              <a:rPr lang="en-US" sz="3500">
                <a:solidFill>
                  <a:schemeClr val="accent1">
                    <a:lumMod val="75000"/>
                  </a:schemeClr>
                </a:solidFill>
                <a:latin typeface="+mn-lt"/>
              </a:rPr>
              <a:t>Timing </a:t>
            </a:r>
            <a:br>
              <a:rPr lang="en-US" sz="3500">
                <a:solidFill>
                  <a:schemeClr val="accent1">
                    <a:lumMod val="75000"/>
                  </a:schemeClr>
                </a:solidFill>
                <a:latin typeface="+mn-lt"/>
              </a:rPr>
            </a:br>
            <a:r>
              <a:rPr lang="en-US" sz="3500">
                <a:solidFill>
                  <a:schemeClr val="accent1">
                    <a:lumMod val="75000"/>
                  </a:schemeClr>
                </a:solidFill>
                <a:latin typeface="+mn-lt"/>
              </a:rPr>
              <a:t>Focus </a:t>
            </a:r>
            <a:br>
              <a:rPr lang="en-US" sz="3500">
                <a:solidFill>
                  <a:schemeClr val="accent1">
                    <a:lumMod val="75000"/>
                  </a:schemeClr>
                </a:solidFill>
                <a:latin typeface="+mn-lt"/>
              </a:rPr>
            </a:br>
            <a:r>
              <a:rPr lang="en-US" sz="3500">
                <a:solidFill>
                  <a:schemeClr val="accent1">
                    <a:lumMod val="75000"/>
                  </a:schemeClr>
                </a:solidFill>
                <a:latin typeface="+mn-lt"/>
              </a:rPr>
              <a:t>Affective Tone </a:t>
            </a:r>
            <a:br>
              <a:rPr lang="en-US" sz="3500">
                <a:solidFill>
                  <a:schemeClr val="accent1">
                    <a:lumMod val="75000"/>
                  </a:schemeClr>
                </a:solidFill>
                <a:latin typeface="+mn-lt"/>
              </a:rPr>
            </a:br>
            <a:br>
              <a:rPr lang="en-US" sz="3500">
                <a:solidFill>
                  <a:schemeClr val="accent1">
                    <a:lumMod val="75000"/>
                  </a:schemeClr>
                </a:solidFill>
                <a:latin typeface="+mn-lt"/>
              </a:rPr>
            </a:br>
            <a:r>
              <a:rPr lang="en-US" sz="3500" b="1">
                <a:solidFill>
                  <a:schemeClr val="accent1">
                    <a:lumMod val="75000"/>
                  </a:schemeClr>
                </a:solidFill>
                <a:latin typeface="+mn-lt"/>
              </a:rPr>
              <a:t>RQ2</a:t>
            </a:r>
            <a:r>
              <a:rPr lang="en-US" sz="3500">
                <a:solidFill>
                  <a:schemeClr val="accent1">
                    <a:lumMod val="75000"/>
                  </a:schemeClr>
                </a:solidFill>
                <a:latin typeface="+mn-lt"/>
              </a:rPr>
              <a:t>: How are these perceptions related to</a:t>
            </a:r>
            <a:br>
              <a:rPr lang="en-US" sz="3500">
                <a:solidFill>
                  <a:schemeClr val="accent1">
                    <a:lumMod val="75000"/>
                  </a:schemeClr>
                </a:solidFill>
                <a:latin typeface="+mn-lt"/>
              </a:rPr>
            </a:br>
            <a:r>
              <a:rPr lang="en-US" sz="3500">
                <a:solidFill>
                  <a:schemeClr val="accent1">
                    <a:lumMod val="75000"/>
                  </a:schemeClr>
                </a:solidFill>
                <a:latin typeface="+mn-lt"/>
              </a:rPr>
              <a:t>Speaking Development </a:t>
            </a:r>
            <a:br>
              <a:rPr lang="en-US" sz="3500">
                <a:solidFill>
                  <a:schemeClr val="accent1">
                    <a:lumMod val="75000"/>
                  </a:schemeClr>
                </a:solidFill>
                <a:latin typeface="+mn-lt"/>
              </a:rPr>
            </a:br>
            <a:r>
              <a:rPr lang="en-US" sz="3500">
                <a:solidFill>
                  <a:schemeClr val="accent1">
                    <a:lumMod val="75000"/>
                  </a:schemeClr>
                </a:solidFill>
                <a:latin typeface="+mn-lt"/>
              </a:rPr>
              <a:t>Confidence</a:t>
            </a:r>
          </a:p>
        </p:txBody>
      </p:sp>
    </p:spTree>
    <p:extLst>
      <p:ext uri="{BB962C8B-B14F-4D97-AF65-F5344CB8AC3E}">
        <p14:creationId xmlns:p14="http://schemas.microsoft.com/office/powerpoint/2010/main" val="7261873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4B6BB8B-3170-E253-6389-6DA63DE78C37}"/>
              </a:ext>
            </a:extLst>
          </p:cNvPr>
          <p:cNvSpPr/>
          <p:nvPr/>
        </p:nvSpPr>
        <p:spPr>
          <a:xfrm rot="16200000">
            <a:off x="-78276" y="669867"/>
            <a:ext cx="1025236" cy="45720"/>
          </a:xfrm>
          <a:prstGeom prst="rect">
            <a:avLst/>
          </a:prstGeom>
          <a:solidFill>
            <a:schemeClr val="accent4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80842A7-48DD-C137-6347-9138CABF0C9D}"/>
              </a:ext>
            </a:extLst>
          </p:cNvPr>
          <p:cNvSpPr txBox="1">
            <a:spLocks/>
          </p:cNvSpPr>
          <p:nvPr/>
        </p:nvSpPr>
        <p:spPr>
          <a:xfrm>
            <a:off x="703118" y="3030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500" b="1">
                <a:solidFill>
                  <a:schemeClr val="accent1">
                    <a:lumMod val="75000"/>
                  </a:schemeClr>
                </a:solidFill>
                <a:latin typeface="+mn-lt"/>
              </a:rPr>
              <a:t>METHODOLOGY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882282-2BF8-0E3F-D732-B67D5934F96D}"/>
              </a:ext>
            </a:extLst>
          </p:cNvPr>
          <p:cNvSpPr/>
          <p:nvPr/>
        </p:nvSpPr>
        <p:spPr>
          <a:xfrm rot="16200000">
            <a:off x="-2158191" y="4062497"/>
            <a:ext cx="5185066" cy="45721"/>
          </a:xfrm>
          <a:prstGeom prst="rect">
            <a:avLst/>
          </a:prstGeom>
          <a:solidFill>
            <a:schemeClr val="accent4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0A9E129-C298-DAF0-11C1-84A1BD1CC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118" y="3418609"/>
            <a:ext cx="10515600" cy="1325563"/>
          </a:xfrm>
        </p:spPr>
        <p:txBody>
          <a:bodyPr>
            <a:noAutofit/>
          </a:bodyPr>
          <a:lstStyle/>
          <a:p>
            <a:r>
              <a:rPr lang="en-US" sz="3500" b="1">
                <a:solidFill>
                  <a:schemeClr val="accent1">
                    <a:lumMod val="75000"/>
                  </a:schemeClr>
                </a:solidFill>
                <a:latin typeface="+mn-lt"/>
              </a:rPr>
              <a:t>Participants                                        Instrument                                                          </a:t>
            </a:r>
            <a:br>
              <a:rPr lang="en-US" sz="3500">
                <a:solidFill>
                  <a:schemeClr val="accent1">
                    <a:lumMod val="75000"/>
                  </a:schemeClr>
                </a:solidFill>
                <a:latin typeface="+mn-lt"/>
              </a:rPr>
            </a:br>
            <a:r>
              <a:rPr lang="en-US" sz="3500">
                <a:solidFill>
                  <a:schemeClr val="accent1">
                    <a:lumMod val="75000"/>
                  </a:schemeClr>
                </a:solidFill>
                <a:latin typeface="+mn-lt"/>
              </a:rPr>
              <a:t>64 VSTEP learners                             20-item questionnaire </a:t>
            </a:r>
            <a:br>
              <a:rPr lang="en-US" sz="3500">
                <a:solidFill>
                  <a:schemeClr val="accent1">
                    <a:lumMod val="75000"/>
                  </a:schemeClr>
                </a:solidFill>
                <a:latin typeface="+mn-lt"/>
              </a:rPr>
            </a:br>
            <a:r>
              <a:rPr lang="en-US" sz="3500">
                <a:solidFill>
                  <a:schemeClr val="accent1">
                    <a:lumMod val="75000"/>
                  </a:schemeClr>
                </a:solidFill>
                <a:latin typeface="+mn-lt"/>
              </a:rPr>
              <a:t>LHU                                                      5-point Likert Scale</a:t>
            </a:r>
            <a:br>
              <a:rPr lang="en-US" sz="3500">
                <a:solidFill>
                  <a:schemeClr val="accent1">
                    <a:lumMod val="75000"/>
                  </a:schemeClr>
                </a:solidFill>
                <a:latin typeface="+mn-lt"/>
              </a:rPr>
            </a:br>
            <a:r>
              <a:rPr lang="en-US" sz="3500">
                <a:solidFill>
                  <a:schemeClr val="accent1">
                    <a:lumMod val="75000"/>
                  </a:schemeClr>
                </a:solidFill>
                <a:latin typeface="+mn-lt"/>
              </a:rPr>
              <a:t>B1-B2 classes </a:t>
            </a:r>
            <a:br>
              <a:rPr lang="en-US" sz="3500">
                <a:solidFill>
                  <a:schemeClr val="accent1">
                    <a:lumMod val="75000"/>
                  </a:schemeClr>
                </a:solidFill>
                <a:latin typeface="+mn-lt"/>
              </a:rPr>
            </a:br>
            <a:br>
              <a:rPr lang="en-US" sz="3500">
                <a:solidFill>
                  <a:schemeClr val="accent1">
                    <a:lumMod val="75000"/>
                  </a:schemeClr>
                </a:solidFill>
                <a:latin typeface="+mn-lt"/>
              </a:rPr>
            </a:br>
            <a:r>
              <a:rPr lang="en-US" sz="3500" b="1">
                <a:solidFill>
                  <a:schemeClr val="accent1">
                    <a:lumMod val="75000"/>
                  </a:schemeClr>
                </a:solidFill>
                <a:latin typeface="+mn-lt"/>
              </a:rPr>
              <a:t>Analysis</a:t>
            </a:r>
            <a:br>
              <a:rPr lang="en-US" sz="3500">
                <a:solidFill>
                  <a:schemeClr val="accent1">
                    <a:lumMod val="75000"/>
                  </a:schemeClr>
                </a:solidFill>
                <a:latin typeface="+mn-lt"/>
              </a:rPr>
            </a:br>
            <a:r>
              <a:rPr lang="en-US" sz="3500">
                <a:solidFill>
                  <a:schemeClr val="accent1">
                    <a:lumMod val="75000"/>
                  </a:schemeClr>
                </a:solidFill>
                <a:latin typeface="+mn-lt"/>
              </a:rPr>
              <a:t>SPSS </a:t>
            </a:r>
            <a:br>
              <a:rPr lang="en-US" sz="3500">
                <a:solidFill>
                  <a:schemeClr val="accent1">
                    <a:lumMod val="75000"/>
                  </a:schemeClr>
                </a:solidFill>
                <a:latin typeface="+mn-lt"/>
              </a:rPr>
            </a:br>
            <a:r>
              <a:rPr lang="en-US" sz="3500">
                <a:solidFill>
                  <a:schemeClr val="accent1">
                    <a:lumMod val="75000"/>
                  </a:schemeClr>
                </a:solidFill>
                <a:latin typeface="+mn-lt"/>
              </a:rPr>
              <a:t>Descriptive Statistics </a:t>
            </a:r>
            <a:br>
              <a:rPr lang="en-US" sz="3500">
                <a:solidFill>
                  <a:schemeClr val="accent1">
                    <a:lumMod val="75000"/>
                  </a:schemeClr>
                </a:solidFill>
                <a:latin typeface="+mn-lt"/>
              </a:rPr>
            </a:br>
            <a:r>
              <a:rPr lang="en-US" sz="3500">
                <a:solidFill>
                  <a:schemeClr val="accent1">
                    <a:lumMod val="75000"/>
                  </a:schemeClr>
                </a:solidFill>
                <a:latin typeface="+mn-lt"/>
              </a:rPr>
              <a:t>Pearson Correlation</a:t>
            </a:r>
          </a:p>
        </p:txBody>
      </p:sp>
    </p:spTree>
    <p:extLst>
      <p:ext uri="{BB962C8B-B14F-4D97-AF65-F5344CB8AC3E}">
        <p14:creationId xmlns:p14="http://schemas.microsoft.com/office/powerpoint/2010/main" val="34913041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23706CA-2C24-6736-AFEC-18D7ACE59E0C}"/>
              </a:ext>
            </a:extLst>
          </p:cNvPr>
          <p:cNvSpPr/>
          <p:nvPr/>
        </p:nvSpPr>
        <p:spPr>
          <a:xfrm rot="16200000">
            <a:off x="-78276" y="669867"/>
            <a:ext cx="1025236" cy="45720"/>
          </a:xfrm>
          <a:prstGeom prst="rect">
            <a:avLst/>
          </a:prstGeom>
          <a:solidFill>
            <a:schemeClr val="accent4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E2E175E-CE3D-989B-593A-E2D5CB3F94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4118461"/>
              </p:ext>
            </p:extLst>
          </p:nvPr>
        </p:nvGraphicFramePr>
        <p:xfrm>
          <a:off x="457203" y="2116278"/>
          <a:ext cx="10515600" cy="3124200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328539381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414826208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500" b="1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Dimension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500" b="1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Mean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060670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50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Clarity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500" b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4.12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316501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50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Focus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500" b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4.05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422245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50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Timing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50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3.85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223764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50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Affective Tone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50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3.60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75659371"/>
                  </a:ext>
                </a:extLst>
              </a:tr>
            </a:tbl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6A19592C-08FB-EF46-B0A7-99793AADAAFB}"/>
              </a:ext>
            </a:extLst>
          </p:cNvPr>
          <p:cNvSpPr txBox="1">
            <a:spLocks/>
          </p:cNvSpPr>
          <p:nvPr/>
        </p:nvSpPr>
        <p:spPr>
          <a:xfrm>
            <a:off x="703118" y="3030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>
                <a:solidFill>
                  <a:schemeClr val="accent1">
                    <a:lumMod val="75000"/>
                  </a:schemeClr>
                </a:solidFill>
                <a:latin typeface="+mn-lt"/>
              </a:rPr>
              <a:t>FINDING 1</a:t>
            </a:r>
          </a:p>
          <a:p>
            <a:r>
              <a:rPr lang="en-US" sz="3600">
                <a:solidFill>
                  <a:schemeClr val="accent1">
                    <a:lumMod val="75000"/>
                  </a:schemeClr>
                </a:solidFill>
                <a:latin typeface="+mn-lt"/>
              </a:rPr>
              <a:t>Learners' Perceptions</a:t>
            </a:r>
            <a:endParaRPr lang="en-US" sz="3500" b="1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421621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3346480-7090-ED7B-7B87-870D7A6CD8AA}"/>
              </a:ext>
            </a:extLst>
          </p:cNvPr>
          <p:cNvSpPr/>
          <p:nvPr/>
        </p:nvSpPr>
        <p:spPr>
          <a:xfrm rot="16200000">
            <a:off x="-78276" y="669867"/>
            <a:ext cx="1025236" cy="45720"/>
          </a:xfrm>
          <a:prstGeom prst="rect">
            <a:avLst/>
          </a:prstGeom>
          <a:solidFill>
            <a:schemeClr val="accent4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F664D9A-31F8-DAA9-52AE-ABC0080B7BD8}"/>
              </a:ext>
            </a:extLst>
          </p:cNvPr>
          <p:cNvSpPr txBox="1">
            <a:spLocks/>
          </p:cNvSpPr>
          <p:nvPr/>
        </p:nvSpPr>
        <p:spPr>
          <a:xfrm>
            <a:off x="703118" y="3030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>
                <a:solidFill>
                  <a:schemeClr val="accent1">
                    <a:lumMod val="75000"/>
                  </a:schemeClr>
                </a:solidFill>
                <a:latin typeface="+mn-lt"/>
              </a:rPr>
              <a:t>FINDING 2</a:t>
            </a:r>
          </a:p>
          <a:p>
            <a:r>
              <a:rPr lang="en-US" sz="3600">
                <a:solidFill>
                  <a:schemeClr val="accent1">
                    <a:lumMod val="75000"/>
                  </a:schemeClr>
                </a:solidFill>
                <a:latin typeface="+mn-lt"/>
              </a:rPr>
              <a:t>Correlation Analysis</a:t>
            </a:r>
            <a:endParaRPr lang="en-US" sz="3500" b="1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FFB2A48-48B5-2CC6-22BF-6772357B7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118" y="3418609"/>
            <a:ext cx="10515600" cy="1325563"/>
          </a:xfrm>
        </p:spPr>
        <p:txBody>
          <a:bodyPr>
            <a:noAutofit/>
          </a:bodyPr>
          <a:lstStyle/>
          <a:p>
            <a:r>
              <a:rPr lang="en-US" sz="3600">
                <a:solidFill>
                  <a:schemeClr val="accent1">
                    <a:lumMod val="75000"/>
                  </a:schemeClr>
                </a:solidFill>
                <a:latin typeface="+mn-lt"/>
              </a:rPr>
              <a:t>Clarity </a:t>
            </a:r>
            <a:r>
              <a:rPr lang="en-US" sz="3600">
                <a:solidFill>
                  <a:schemeClr val="accent4"/>
                </a:solidFill>
                <a:latin typeface="+mn-lt"/>
              </a:rPr>
              <a:t>→</a:t>
            </a:r>
            <a:r>
              <a:rPr lang="en-US" sz="3600">
                <a:solidFill>
                  <a:schemeClr val="accent1">
                    <a:lumMod val="75000"/>
                  </a:schemeClr>
                </a:solidFill>
                <a:latin typeface="+mn-lt"/>
              </a:rPr>
              <a:t> Speaking Development</a:t>
            </a:r>
            <a:br>
              <a:rPr lang="en-US" sz="3600">
                <a:solidFill>
                  <a:schemeClr val="accent1">
                    <a:lumMod val="75000"/>
                  </a:schemeClr>
                </a:solidFill>
                <a:latin typeface="+mn-lt"/>
              </a:rPr>
            </a:br>
            <a:r>
              <a:rPr lang="en-US" sz="3600">
                <a:solidFill>
                  <a:schemeClr val="accent1">
                    <a:lumMod val="75000"/>
                  </a:schemeClr>
                </a:solidFill>
                <a:latin typeface="+mn-lt"/>
              </a:rPr>
              <a:t>r = .62</a:t>
            </a:r>
            <a:br>
              <a:rPr lang="en-US" sz="3600">
                <a:solidFill>
                  <a:schemeClr val="accent1">
                    <a:lumMod val="75000"/>
                  </a:schemeClr>
                </a:solidFill>
                <a:latin typeface="+mn-lt"/>
              </a:rPr>
            </a:br>
            <a:br>
              <a:rPr lang="en-US" sz="3600">
                <a:solidFill>
                  <a:schemeClr val="accent1">
                    <a:lumMod val="75000"/>
                  </a:schemeClr>
                </a:solidFill>
                <a:latin typeface="+mn-lt"/>
              </a:rPr>
            </a:br>
            <a:r>
              <a:rPr lang="en-US" sz="3600">
                <a:solidFill>
                  <a:schemeClr val="accent1">
                    <a:lumMod val="75000"/>
                  </a:schemeClr>
                </a:solidFill>
                <a:latin typeface="+mn-lt"/>
              </a:rPr>
              <a:t>Focus </a:t>
            </a:r>
            <a:r>
              <a:rPr lang="en-US" sz="3600">
                <a:solidFill>
                  <a:schemeClr val="accent4"/>
                </a:solidFill>
                <a:latin typeface="+mn-lt"/>
              </a:rPr>
              <a:t>→</a:t>
            </a:r>
            <a:r>
              <a:rPr lang="en-US" sz="3600">
                <a:solidFill>
                  <a:schemeClr val="accent1">
                    <a:lumMod val="75000"/>
                  </a:schemeClr>
                </a:solidFill>
                <a:latin typeface="+mn-lt"/>
              </a:rPr>
              <a:t> Speaking Development</a:t>
            </a:r>
            <a:br>
              <a:rPr lang="en-US" sz="3600">
                <a:solidFill>
                  <a:schemeClr val="accent1">
                    <a:lumMod val="75000"/>
                  </a:schemeClr>
                </a:solidFill>
                <a:latin typeface="+mn-lt"/>
              </a:rPr>
            </a:br>
            <a:r>
              <a:rPr lang="en-US" sz="3600">
                <a:solidFill>
                  <a:schemeClr val="accent1">
                    <a:lumMod val="75000"/>
                  </a:schemeClr>
                </a:solidFill>
                <a:latin typeface="+mn-lt"/>
              </a:rPr>
              <a:t>r = .59</a:t>
            </a:r>
            <a:br>
              <a:rPr lang="en-US" sz="3600">
                <a:solidFill>
                  <a:schemeClr val="accent1">
                    <a:lumMod val="75000"/>
                  </a:schemeClr>
                </a:solidFill>
                <a:latin typeface="+mn-lt"/>
              </a:rPr>
            </a:br>
            <a:br>
              <a:rPr lang="en-US" sz="3600">
                <a:solidFill>
                  <a:schemeClr val="accent1">
                    <a:lumMod val="75000"/>
                  </a:schemeClr>
                </a:solidFill>
                <a:latin typeface="+mn-lt"/>
              </a:rPr>
            </a:br>
            <a:r>
              <a:rPr lang="en-US" sz="3600">
                <a:solidFill>
                  <a:schemeClr val="accent1">
                    <a:lumMod val="75000"/>
                  </a:schemeClr>
                </a:solidFill>
                <a:latin typeface="+mn-lt"/>
              </a:rPr>
              <a:t>Affective Tone </a:t>
            </a:r>
            <a:r>
              <a:rPr lang="en-US" sz="3600">
                <a:solidFill>
                  <a:schemeClr val="accent4"/>
                </a:solidFill>
                <a:latin typeface="+mn-lt"/>
              </a:rPr>
              <a:t>→</a:t>
            </a:r>
            <a:r>
              <a:rPr lang="en-US" sz="3600">
                <a:solidFill>
                  <a:schemeClr val="accent1">
                    <a:lumMod val="75000"/>
                  </a:schemeClr>
                </a:solidFill>
                <a:latin typeface="+mn-lt"/>
              </a:rPr>
              <a:t> Confidence</a:t>
            </a:r>
            <a:br>
              <a:rPr lang="en-US" sz="3600">
                <a:solidFill>
                  <a:schemeClr val="accent1">
                    <a:lumMod val="75000"/>
                  </a:schemeClr>
                </a:solidFill>
                <a:latin typeface="+mn-lt"/>
              </a:rPr>
            </a:br>
            <a:r>
              <a:rPr lang="en-US" sz="3600">
                <a:solidFill>
                  <a:schemeClr val="accent1">
                    <a:lumMod val="75000"/>
                  </a:schemeClr>
                </a:solidFill>
                <a:latin typeface="+mn-lt"/>
              </a:rPr>
              <a:t>r = .52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728AB48-85B1-797D-ED9A-BBA87DFD445C}"/>
              </a:ext>
            </a:extLst>
          </p:cNvPr>
          <p:cNvSpPr/>
          <p:nvPr/>
        </p:nvSpPr>
        <p:spPr>
          <a:xfrm rot="16200000" flipV="1">
            <a:off x="-1535776" y="4060769"/>
            <a:ext cx="4031676" cy="45719"/>
          </a:xfrm>
          <a:prstGeom prst="rect">
            <a:avLst/>
          </a:prstGeom>
          <a:solidFill>
            <a:schemeClr val="accent4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6043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8A0AB0D-9E1A-C8F0-1F81-3E91EF401E13}"/>
              </a:ext>
            </a:extLst>
          </p:cNvPr>
          <p:cNvSpPr/>
          <p:nvPr/>
        </p:nvSpPr>
        <p:spPr>
          <a:xfrm rot="16200000">
            <a:off x="-78276" y="669867"/>
            <a:ext cx="1025236" cy="45720"/>
          </a:xfrm>
          <a:prstGeom prst="rect">
            <a:avLst/>
          </a:prstGeom>
          <a:solidFill>
            <a:schemeClr val="accent4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14FA5B5-3BFC-455C-0D57-B7A39F26CC12}"/>
              </a:ext>
            </a:extLst>
          </p:cNvPr>
          <p:cNvSpPr txBox="1">
            <a:spLocks/>
          </p:cNvSpPr>
          <p:nvPr/>
        </p:nvSpPr>
        <p:spPr>
          <a:xfrm>
            <a:off x="703118" y="3030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>
                <a:solidFill>
                  <a:schemeClr val="accent1">
                    <a:lumMod val="75000"/>
                  </a:schemeClr>
                </a:solidFill>
                <a:latin typeface="+mn-lt"/>
              </a:rPr>
              <a:t>DISCUSSION</a:t>
            </a:r>
            <a:endParaRPr lang="en-US" sz="3500" b="1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0D76D45-54E1-9FFE-866D-0FAE0087F133}"/>
              </a:ext>
            </a:extLst>
          </p:cNvPr>
          <p:cNvSpPr txBox="1"/>
          <p:nvPr/>
        </p:nvSpPr>
        <p:spPr>
          <a:xfrm>
            <a:off x="3196936" y="1729137"/>
            <a:ext cx="6094268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3000">
                <a:solidFill>
                  <a:schemeClr val="accent1">
                    <a:lumMod val="75000"/>
                  </a:schemeClr>
                </a:solidFill>
              </a:rPr>
              <a:t>Clear Feedback</a:t>
            </a:r>
          </a:p>
          <a:p>
            <a:pPr algn="ctr">
              <a:buNone/>
            </a:pPr>
            <a:r>
              <a:rPr lang="en-US" sz="3000">
                <a:solidFill>
                  <a:schemeClr val="accent4"/>
                </a:solidFill>
              </a:rPr>
              <a:t>↓</a:t>
            </a:r>
          </a:p>
          <a:p>
            <a:pPr algn="ctr">
              <a:buNone/>
            </a:pPr>
            <a:r>
              <a:rPr lang="en-US" sz="3000">
                <a:solidFill>
                  <a:schemeClr val="accent1">
                    <a:lumMod val="75000"/>
                  </a:schemeClr>
                </a:solidFill>
              </a:rPr>
              <a:t>Better Understanding</a:t>
            </a:r>
          </a:p>
          <a:p>
            <a:pPr algn="ctr">
              <a:buNone/>
            </a:pPr>
            <a:r>
              <a:rPr lang="en-US" sz="3000">
                <a:solidFill>
                  <a:schemeClr val="accent4"/>
                </a:solidFill>
              </a:rPr>
              <a:t>↓</a:t>
            </a:r>
          </a:p>
          <a:p>
            <a:pPr algn="ctr">
              <a:buNone/>
            </a:pPr>
            <a:r>
              <a:rPr lang="en-US" sz="3000">
                <a:solidFill>
                  <a:schemeClr val="accent1">
                    <a:lumMod val="75000"/>
                  </a:schemeClr>
                </a:solidFill>
              </a:rPr>
              <a:t>Speaking Improvement</a:t>
            </a:r>
          </a:p>
          <a:p>
            <a:pPr algn="ctr">
              <a:buNone/>
            </a:pPr>
            <a:r>
              <a:rPr lang="en-US" sz="3000">
                <a:solidFill>
                  <a:schemeClr val="accent1">
                    <a:lumMod val="75000"/>
                  </a:schemeClr>
                </a:solidFill>
              </a:rPr>
              <a:t>Supportive Feedback</a:t>
            </a:r>
          </a:p>
          <a:p>
            <a:pPr algn="ctr">
              <a:buNone/>
            </a:pPr>
            <a:r>
              <a:rPr lang="en-US" sz="3000">
                <a:solidFill>
                  <a:schemeClr val="accent4"/>
                </a:solidFill>
              </a:rPr>
              <a:t>↓</a:t>
            </a:r>
          </a:p>
          <a:p>
            <a:pPr algn="ctr">
              <a:buNone/>
            </a:pPr>
            <a:r>
              <a:rPr lang="en-US" sz="3000">
                <a:solidFill>
                  <a:schemeClr val="accent1">
                    <a:lumMod val="75000"/>
                  </a:schemeClr>
                </a:solidFill>
              </a:rPr>
              <a:t>Higher Confidence</a:t>
            </a:r>
          </a:p>
          <a:p>
            <a:pPr algn="ctr">
              <a:buNone/>
            </a:pPr>
            <a:r>
              <a:rPr lang="en-US" sz="3000">
                <a:solidFill>
                  <a:schemeClr val="accent4"/>
                </a:solidFill>
              </a:rPr>
              <a:t>↓</a:t>
            </a:r>
          </a:p>
          <a:p>
            <a:pPr algn="ctr">
              <a:buNone/>
            </a:pPr>
            <a:r>
              <a:rPr lang="en-US" sz="3000">
                <a:solidFill>
                  <a:schemeClr val="accent1">
                    <a:lumMod val="75000"/>
                  </a:schemeClr>
                </a:solidFill>
              </a:rPr>
              <a:t>More Willingness to Communicate</a:t>
            </a:r>
          </a:p>
        </p:txBody>
      </p:sp>
    </p:spTree>
    <p:extLst>
      <p:ext uri="{BB962C8B-B14F-4D97-AF65-F5344CB8AC3E}">
        <p14:creationId xmlns:p14="http://schemas.microsoft.com/office/powerpoint/2010/main" val="14860803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EC5F61B-9706-444C-4DFA-37B516BC0EC6}"/>
              </a:ext>
            </a:extLst>
          </p:cNvPr>
          <p:cNvSpPr/>
          <p:nvPr/>
        </p:nvSpPr>
        <p:spPr>
          <a:xfrm rot="16200000">
            <a:off x="-78276" y="669867"/>
            <a:ext cx="1025236" cy="45720"/>
          </a:xfrm>
          <a:prstGeom prst="rect">
            <a:avLst/>
          </a:prstGeom>
          <a:solidFill>
            <a:schemeClr val="accent4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A672E79-5136-2750-76FA-ED1537D03B84}"/>
              </a:ext>
            </a:extLst>
          </p:cNvPr>
          <p:cNvSpPr txBox="1">
            <a:spLocks/>
          </p:cNvSpPr>
          <p:nvPr/>
        </p:nvSpPr>
        <p:spPr>
          <a:xfrm>
            <a:off x="703118" y="3030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>
                <a:solidFill>
                  <a:schemeClr val="accent1"/>
                </a:solidFill>
                <a:latin typeface="+mn-lt"/>
              </a:rPr>
              <a:t>PEDAGOGICAL IMPLICATIONS</a:t>
            </a:r>
            <a:endParaRPr lang="en-US" sz="3500" b="1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99B24FB-8D92-B89A-4F2F-B9AFD3F3C2C5}"/>
              </a:ext>
            </a:extLst>
          </p:cNvPr>
          <p:cNvSpPr txBox="1"/>
          <p:nvPr/>
        </p:nvSpPr>
        <p:spPr>
          <a:xfrm>
            <a:off x="703118" y="2067789"/>
            <a:ext cx="7121237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>
                <a:solidFill>
                  <a:schemeClr val="accent1"/>
                </a:solidFill>
              </a:rPr>
              <a:t>Teachers should: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>
                <a:solidFill>
                  <a:schemeClr val="accent1"/>
                </a:solidFill>
              </a:rPr>
              <a:t>Give clear feedback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>
                <a:solidFill>
                  <a:schemeClr val="accent1"/>
                </a:solidFill>
              </a:rPr>
              <a:t>Focus on task criteria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>
                <a:solidFill>
                  <a:schemeClr val="accent1"/>
                </a:solidFill>
              </a:rPr>
              <a:t>Avoid interrupting fluency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>
                <a:solidFill>
                  <a:schemeClr val="accent1"/>
                </a:solidFill>
              </a:rPr>
              <a:t>Encourage learners emotionally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>
                <a:solidFill>
                  <a:schemeClr val="accent1"/>
                </a:solidFill>
              </a:rPr>
              <a:t>Balance strengths and weaknesses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297BD8A-089A-BF5D-AB1A-3BFD0EF62CA7}"/>
              </a:ext>
            </a:extLst>
          </p:cNvPr>
          <p:cNvSpPr/>
          <p:nvPr/>
        </p:nvSpPr>
        <p:spPr>
          <a:xfrm rot="16200000">
            <a:off x="-1004800" y="3484074"/>
            <a:ext cx="2878285" cy="45719"/>
          </a:xfrm>
          <a:prstGeom prst="rect">
            <a:avLst/>
          </a:prstGeom>
          <a:solidFill>
            <a:schemeClr val="accent4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1547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1252</Words>
  <Application>Microsoft Office PowerPoint</Application>
  <PresentationFormat>Widescreen</PresentationFormat>
  <Paragraphs>136</Paragraphs>
  <Slides>12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PowerPoint Presentation</vt:lpstr>
      <vt:lpstr>Background…………………………….. Methodology…………………………………… Findings……………………………………………. Discussion…………………………………………… Implications………………………………………….. Conclusion…………………………………………………….</vt:lpstr>
      <vt:lpstr>Why this study? VSTEP is a high-stakes English test  Speaking is the most challenging skill  Teacher oral feedback plays a vital role  Limited research from learners' perspective </vt:lpstr>
      <vt:lpstr>RQ1: How do learners perceive teacher oral feedback? Clarity  Timing  Focus  Affective Tone   RQ2: How are these perceptions related to Speaking Development  Confidence</vt:lpstr>
      <vt:lpstr>Participants                                        Instrument                                                           64 VSTEP learners                             20-item questionnaire  LHU                                                      5-point Likert Scale B1-B2 classes   Analysis SPSS  Descriptive Statistics  Pearson Correlation</vt:lpstr>
      <vt:lpstr>PowerPoint Presentation</vt:lpstr>
      <vt:lpstr>Clarity → Speaking Development r = .62  Focus → Speaking Development r = .59  Affective Tone → Confidence r = .52</vt:lpstr>
      <vt:lpstr>PowerPoint Presentation</vt:lpstr>
      <vt:lpstr>PowerPoint Presentation</vt:lpstr>
      <vt:lpstr>PowerPoint Presentation</vt:lpstr>
      <vt:lpstr>PowerPoint Presentation</vt:lpstr>
      <vt:lpstr>Thank you for your attention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Sang Doan Ngoc</dc:creator>
  <cp:lastModifiedBy>Sang Doan Ngoc</cp:lastModifiedBy>
  <cp:revision>4</cp:revision>
  <dcterms:created xsi:type="dcterms:W3CDTF">2026-07-27T08:00:38Z</dcterms:created>
  <dcterms:modified xsi:type="dcterms:W3CDTF">2026-07-27T08:39:38Z</dcterms:modified>
</cp:coreProperties>
</file>