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6" roundtripDataSignature="AMtx7mjp5ed5S83ACf32MBBtZsViGFWf2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A001909-7B60-4D09-8D91-D3DF92FA28CB}">
  <a:tblStyle styleId="{AA001909-7B60-4D09-8D91-D3DF92FA28C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226" autoAdjust="0"/>
  </p:normalViewPr>
  <p:slideViewPr>
    <p:cSldViewPr snapToGrid="0">
      <p:cViewPr varScale="1">
        <p:scale>
          <a:sx n="65" d="100"/>
          <a:sy n="65" d="100"/>
        </p:scale>
        <p:origin x="133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customschemas.google.com/relationships/presentationmetadata" Target="meta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" name="Google Shape;1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" name="Google Shape;14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6" name="Google Shape;176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7" name="Google Shape;177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" name="Google Shape;2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" name="Google Shape;2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" name="Google Shape;4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2" name="Google Shape;4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" name="Google Shape;57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58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" name="Google Shape;8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85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" name="Google Shape;109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10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.</a:t>
            </a:r>
            <a:endParaRPr dirty="0"/>
          </a:p>
        </p:txBody>
      </p:sp>
      <p:sp>
        <p:nvSpPr>
          <p:cNvPr id="122" name="Google Shape;122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5" name="Google Shape;135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36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9" name="Google Shape;14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0" name="Google Shape;150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295C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"/>
          <p:cNvSpPr/>
          <p:nvPr/>
        </p:nvSpPr>
        <p:spPr>
          <a:xfrm rot="1080000">
            <a:off x="8503920" y="-1097280"/>
            <a:ext cx="5120640" cy="4754880"/>
          </a:xfrm>
          <a:prstGeom prst="roundRect">
            <a:avLst>
              <a:gd name="adj" fmla="val 5769"/>
            </a:avLst>
          </a:prstGeom>
          <a:solidFill>
            <a:srgbClr val="065A82">
              <a:alpha val="65098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1"/>
          <p:cNvSpPr/>
          <p:nvPr/>
        </p:nvSpPr>
        <p:spPr>
          <a:xfrm rot="1080000">
            <a:off x="9326880" y="2743200"/>
            <a:ext cx="5120640" cy="4754880"/>
          </a:xfrm>
          <a:prstGeom prst="roundRect">
            <a:avLst>
              <a:gd name="adj" fmla="val 5769"/>
            </a:avLst>
          </a:prstGeom>
          <a:solidFill>
            <a:srgbClr val="1C7293">
              <a:alpha val="54902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1"/>
          <p:cNvSpPr/>
          <p:nvPr/>
        </p:nvSpPr>
        <p:spPr>
          <a:xfrm>
            <a:off x="822960" y="1051560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E0A458"/>
              </a:buClr>
              <a:buSzPts val="1200"/>
              <a:buFont typeface="Calibri"/>
              <a:buNone/>
            </a:pPr>
            <a:r>
              <a:rPr lang="en-US" sz="1200" b="1" i="0" u="none" strike="noStrike" cap="none">
                <a:solidFill>
                  <a:srgbClr val="E0A458"/>
                </a:solidFill>
                <a:latin typeface="Calibri"/>
                <a:ea typeface="Calibri"/>
                <a:cs typeface="Calibri"/>
                <a:sym typeface="Calibri"/>
              </a:rPr>
              <a:t>HUFLIT INTESOL 2026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1"/>
          <p:cNvSpPr/>
          <p:nvPr/>
        </p:nvSpPr>
        <p:spPr>
          <a:xfrm>
            <a:off x="777240" y="1417320"/>
            <a:ext cx="859536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mbria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Vietnam's ESL Transition</a:t>
            </a:r>
            <a:endParaRPr sz="4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1"/>
          <p:cNvSpPr/>
          <p:nvPr/>
        </p:nvSpPr>
        <p:spPr>
          <a:xfrm>
            <a:off x="822960" y="2423160"/>
            <a:ext cx="813816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CE7EE"/>
              </a:buClr>
              <a:buSzPts val="2100"/>
              <a:buFont typeface="Cambria"/>
              <a:buNone/>
            </a:pPr>
            <a:r>
              <a:rPr lang="en-US" sz="2100" b="0" i="1" u="none" strike="noStrike" cap="none">
                <a:solidFill>
                  <a:srgbClr val="DCE7EE"/>
                </a:solidFill>
                <a:latin typeface="Cambria"/>
                <a:ea typeface="Cambria"/>
                <a:cs typeface="Cambria"/>
                <a:sym typeface="Cambria"/>
              </a:rPr>
              <a:t>Adapting Structured Literacy in Micro-Level Material Design for Primary Classrooms</a:t>
            </a:r>
            <a:endParaRPr sz="2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1" name="Google Shape;21;p1"/>
          <p:cNvCxnSpPr/>
          <p:nvPr/>
        </p:nvCxnSpPr>
        <p:spPr>
          <a:xfrm>
            <a:off x="868680" y="3566160"/>
            <a:ext cx="2926080" cy="0"/>
          </a:xfrm>
          <a:prstGeom prst="straightConnector1">
            <a:avLst/>
          </a:prstGeom>
          <a:noFill/>
          <a:ln w="25400" cap="flat" cmpd="sng">
            <a:solidFill>
              <a:srgbClr val="E0A458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" name="Google Shape;22;p1"/>
          <p:cNvSpPr/>
          <p:nvPr/>
        </p:nvSpPr>
        <p:spPr>
          <a:xfrm>
            <a:off x="822960" y="3794760"/>
            <a:ext cx="82296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Pham Trang Thu</a:t>
            </a:r>
            <a:r>
              <a:rPr lang="en-US" sz="1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·  Phan Hoang Thuy Linh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1"/>
          <p:cNvSpPr/>
          <p:nvPr/>
        </p:nvSpPr>
        <p:spPr>
          <a:xfrm>
            <a:off x="822949" y="4297675"/>
            <a:ext cx="85497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CE7EE"/>
              </a:buClr>
              <a:buSzPts val="1300"/>
              <a:buFont typeface="Calibri"/>
              <a:buNone/>
            </a:pPr>
            <a:r>
              <a:rPr lang="en-US" sz="1300" b="0" i="0" u="none" strike="noStrike" cap="none">
                <a:solidFill>
                  <a:srgbClr val="DCE7EE"/>
                </a:solidFill>
                <a:latin typeface="Calibri"/>
                <a:ea typeface="Calibri"/>
                <a:cs typeface="Calibri"/>
                <a:sym typeface="Calibri"/>
              </a:rPr>
              <a:t>A qualitative document analysis of four HMH Into Reading Grade 1 routines against three L1-induced phonological barriers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295C"/>
        </a:soli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0"/>
          <p:cNvSpPr/>
          <p:nvPr/>
        </p:nvSpPr>
        <p:spPr>
          <a:xfrm>
            <a:off x="822960" y="457200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E0A458"/>
              </a:buClr>
              <a:buSzPts val="1200"/>
              <a:buFont typeface="Calibri"/>
              <a:buNone/>
            </a:pPr>
            <a:r>
              <a:rPr lang="en-US" sz="1200" b="1" i="0" u="none" strike="noStrike" cap="none">
                <a:solidFill>
                  <a:srgbClr val="E0A458"/>
                </a:solidFill>
                <a:latin typeface="Calibri"/>
                <a:ea typeface="Calibri"/>
                <a:cs typeface="Calibri"/>
                <a:sym typeface="Calibri"/>
              </a:rPr>
              <a:t>LIMITATIONS · CONCLUSION · NEXT STEPS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10"/>
          <p:cNvSpPr/>
          <p:nvPr/>
        </p:nvSpPr>
        <p:spPr>
          <a:xfrm>
            <a:off x="822960" y="777240"/>
            <a:ext cx="106070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Cambria"/>
              <a:buNone/>
            </a:pPr>
            <a:r>
              <a:rPr lang="en-US" sz="2700" b="1" i="0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What this establishes — and what it does not</a:t>
            </a: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10"/>
          <p:cNvSpPr/>
          <p:nvPr/>
        </p:nvSpPr>
        <p:spPr>
          <a:xfrm>
            <a:off x="822960" y="1691640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E0A458"/>
              </a:buClr>
              <a:buSzPts val="1200"/>
              <a:buFont typeface="Calibri"/>
              <a:buNone/>
            </a:pPr>
            <a:r>
              <a:rPr lang="en-US" sz="1200" b="1" i="0" u="none" strike="noStrike" cap="none">
                <a:solidFill>
                  <a:srgbClr val="E0A458"/>
                </a:solidFill>
                <a:latin typeface="Calibri"/>
                <a:ea typeface="Calibri"/>
                <a:cs typeface="Calibri"/>
                <a:sym typeface="Calibri"/>
              </a:rPr>
              <a:t>STATED LIMITATIONS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10"/>
          <p:cNvSpPr/>
          <p:nvPr/>
        </p:nvSpPr>
        <p:spPr>
          <a:xfrm>
            <a:off x="822960" y="2011680"/>
            <a:ext cx="5532120" cy="2651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77800" marR="0" lvl="0" indent="-177800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DCE7EE"/>
              </a:buClr>
              <a:buSzPts val="1350"/>
              <a:buFont typeface="Calibri"/>
              <a:buChar char="•"/>
            </a:pPr>
            <a:r>
              <a:rPr lang="en-US" sz="1350" b="0" i="0" u="none" strike="noStrike" cap="none">
                <a:solidFill>
                  <a:srgbClr val="DCE7EE"/>
                </a:solidFill>
                <a:latin typeface="Calibri"/>
                <a:ea typeface="Calibri"/>
                <a:cs typeface="Calibri"/>
                <a:sym typeface="Calibri"/>
              </a:rPr>
              <a:t>Four routines, one handbook — not the whole HMH programme.</a:t>
            </a:r>
            <a:endParaRPr sz="13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2000"/>
              </a:lnSpc>
              <a:spcBef>
                <a:spcPts val="600"/>
              </a:spcBef>
              <a:spcAft>
                <a:spcPts val="0"/>
              </a:spcAft>
              <a:buClr>
                <a:srgbClr val="DCE7EE"/>
              </a:buClr>
              <a:buSzPts val="1350"/>
              <a:buFont typeface="Calibri"/>
              <a:buNone/>
            </a:pPr>
            <a:r>
              <a:rPr lang="en-US" sz="1350" b="0" i="0" u="none" strike="noStrike" cap="none">
                <a:solidFill>
                  <a:srgbClr val="DCE7EE"/>
                </a:solidFill>
                <a:latin typeface="Calibri"/>
                <a:ea typeface="Calibri"/>
                <a:cs typeface="Calibri"/>
                <a:sym typeface="Calibri"/>
              </a:rPr>
              <a:t>No comparison with current Vietnamese textbooks — a design rationale, not an audit.</a:t>
            </a:r>
            <a:endParaRPr sz="13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2000"/>
              </a:lnSpc>
              <a:spcBef>
                <a:spcPts val="600"/>
              </a:spcBef>
              <a:spcAft>
                <a:spcPts val="0"/>
              </a:spcAft>
              <a:buClr>
                <a:srgbClr val="DCE7EE"/>
              </a:buClr>
              <a:buSzPts val="1350"/>
              <a:buFont typeface="Calibri"/>
              <a:buNone/>
            </a:pPr>
            <a:r>
              <a:rPr lang="en-US" sz="1350" b="0" i="0" u="none" strike="noStrike" cap="none">
                <a:solidFill>
                  <a:srgbClr val="DCE7EE"/>
                </a:solidFill>
                <a:latin typeface="Calibri"/>
                <a:ea typeface="Calibri"/>
                <a:cs typeface="Calibri"/>
                <a:sym typeface="Calibri"/>
              </a:rPr>
              <a:t>Document analysis, not intervention — theoretical compatibility, not demonstrated gains.</a:t>
            </a:r>
            <a:endParaRPr sz="13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2000"/>
              </a:lnSpc>
              <a:spcBef>
                <a:spcPts val="600"/>
              </a:spcBef>
              <a:spcAft>
                <a:spcPts val="0"/>
              </a:spcAft>
              <a:buClr>
                <a:srgbClr val="DCE7EE"/>
              </a:buClr>
              <a:buSzPts val="1350"/>
              <a:buFont typeface="Calibri"/>
              <a:buNone/>
            </a:pPr>
            <a:r>
              <a:rPr lang="en-US" sz="1350" b="0" i="0" u="none" strike="noStrike" cap="none">
                <a:solidFill>
                  <a:srgbClr val="DCE7EE"/>
                </a:solidFill>
                <a:latin typeface="Calibri"/>
                <a:ea typeface="Calibri"/>
                <a:cs typeface="Calibri"/>
                <a:sym typeface="Calibri"/>
              </a:rPr>
              <a:t>Selection bias — the four were chosen as phonologically relevant in advance.</a:t>
            </a:r>
            <a:endParaRPr sz="13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10"/>
          <p:cNvSpPr/>
          <p:nvPr/>
        </p:nvSpPr>
        <p:spPr>
          <a:xfrm>
            <a:off x="6583680" y="1691640"/>
            <a:ext cx="4754880" cy="2331720"/>
          </a:xfrm>
          <a:prstGeom prst="roundRect">
            <a:avLst>
              <a:gd name="adj" fmla="val 3922"/>
            </a:avLst>
          </a:prstGeom>
          <a:solidFill>
            <a:srgbClr val="065A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0"/>
          <p:cNvSpPr/>
          <p:nvPr/>
        </p:nvSpPr>
        <p:spPr>
          <a:xfrm>
            <a:off x="6812280" y="1828800"/>
            <a:ext cx="429768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E0A458"/>
              </a:buClr>
              <a:buSzPts val="1100"/>
              <a:buFont typeface="Calibri"/>
              <a:buNone/>
            </a:pPr>
            <a:r>
              <a:rPr lang="en-US" sz="1100" b="1" i="0" u="none" strike="noStrike" cap="none">
                <a:solidFill>
                  <a:srgbClr val="E0A458"/>
                </a:solidFill>
                <a:latin typeface="Calibri"/>
                <a:ea typeface="Calibri"/>
                <a:cs typeface="Calibri"/>
                <a:sym typeface="Calibri"/>
              </a:rPr>
              <a:t>CONCLUSION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10"/>
          <p:cNvSpPr/>
          <p:nvPr/>
        </p:nvSpPr>
        <p:spPr>
          <a:xfrm>
            <a:off x="6812280" y="2121408"/>
            <a:ext cx="429768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Calibri"/>
              <a:buNone/>
            </a:pPr>
            <a:r>
              <a:rPr lang="en-US" sz="13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All four routines are compatible with at least one barrier and form a coherent phoneme-to-prosody progression; two require conditional implementation support.</a:t>
            </a:r>
            <a:endParaRPr sz="13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10"/>
          <p:cNvSpPr/>
          <p:nvPr/>
        </p:nvSpPr>
        <p:spPr>
          <a:xfrm>
            <a:off x="6583680" y="4206240"/>
            <a:ext cx="4754880" cy="1417320"/>
          </a:xfrm>
          <a:prstGeom prst="roundRect">
            <a:avLst>
              <a:gd name="adj" fmla="val 6452"/>
            </a:avLst>
          </a:prstGeom>
          <a:solidFill>
            <a:srgbClr val="1C72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0"/>
          <p:cNvSpPr/>
          <p:nvPr/>
        </p:nvSpPr>
        <p:spPr>
          <a:xfrm>
            <a:off x="6812280" y="4315968"/>
            <a:ext cx="429768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lang="en-US" sz="11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NEXT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0"/>
          <p:cNvSpPr/>
          <p:nvPr/>
        </p:nvSpPr>
        <p:spPr>
          <a:xfrm>
            <a:off x="6812280" y="4590288"/>
            <a:ext cx="4297680" cy="96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Calibri"/>
              <a:buNone/>
            </a:pPr>
            <a:r>
              <a:rPr lang="en-US" sz="12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Expert review  →  small-scale pilot  →  intervention study (segmentation · coda retention · blending · sentence prosody)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10"/>
          <p:cNvSpPr/>
          <p:nvPr/>
        </p:nvSpPr>
        <p:spPr>
          <a:xfrm>
            <a:off x="822960" y="4937760"/>
            <a:ext cx="553212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Clr>
                <a:srgbClr val="E0A458"/>
              </a:buClr>
              <a:buSzPts val="1300"/>
              <a:buFont typeface="Calibri"/>
              <a:buNone/>
            </a:pPr>
            <a:r>
              <a:rPr lang="en-US" sz="1300" b="1" i="1" u="none" strike="noStrike" cap="none">
                <a:solidFill>
                  <a:srgbClr val="E0A458"/>
                </a:solidFill>
                <a:latin typeface="Calibri"/>
                <a:ea typeface="Calibri"/>
                <a:cs typeface="Calibri"/>
                <a:sym typeface="Calibri"/>
              </a:rPr>
              <a:t>The contribution:  </a:t>
            </a:r>
            <a:r>
              <a:rPr lang="en-US" sz="1300" b="0" i="1" u="none" strike="noStrike" cap="none">
                <a:solidFill>
                  <a:srgbClr val="DCE7EE"/>
                </a:solidFill>
                <a:latin typeface="Calibri"/>
                <a:ea typeface="Calibri"/>
                <a:cs typeface="Calibri"/>
                <a:sym typeface="Calibri"/>
              </a:rPr>
              <a:t>a micro-instructional lens for embedding explicit decoding support in communicative classrooms — not a claim of proven gains.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10"/>
          <p:cNvSpPr/>
          <p:nvPr/>
        </p:nvSpPr>
        <p:spPr>
          <a:xfrm>
            <a:off x="822960" y="6080760"/>
            <a:ext cx="1051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mbria"/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Thank you 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10"/>
          <p:cNvSpPr/>
          <p:nvPr/>
        </p:nvSpPr>
        <p:spPr>
          <a:xfrm>
            <a:off x="11521440" y="6400800"/>
            <a:ext cx="4572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5B6B7A"/>
              </a:buClr>
              <a:buSzPts val="1100"/>
              <a:buFont typeface="Calibri"/>
              <a:buNone/>
            </a:pPr>
            <a:r>
              <a:rPr lang="en-US" sz="1100" b="0" i="0" u="none" strike="noStrike" cap="none">
                <a:solidFill>
                  <a:srgbClr val="5B6B7A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"/>
          <p:cNvSpPr/>
          <p:nvPr/>
        </p:nvSpPr>
        <p:spPr>
          <a:xfrm>
            <a:off x="822960" y="502920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C7293"/>
              </a:buClr>
              <a:buSzPts val="1200"/>
              <a:buFont typeface="Calibri"/>
              <a:buNone/>
            </a:pPr>
            <a:r>
              <a:rPr lang="en-US" sz="1200" b="1" i="0" u="none" strike="noStrike" cap="none">
                <a:solidFill>
                  <a:srgbClr val="1C7293"/>
                </a:solidFill>
                <a:latin typeface="Calibri"/>
                <a:ea typeface="Calibri"/>
                <a:cs typeface="Calibri"/>
                <a:sym typeface="Calibri"/>
              </a:rPr>
              <a:t>THE PROBLEM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822960" y="822960"/>
            <a:ext cx="1051560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430"/>
              </a:buClr>
              <a:buSzPts val="3000"/>
              <a:buFont typeface="Cambria"/>
              <a:buNone/>
            </a:pPr>
            <a:r>
              <a:rPr lang="en-US" sz="3000" b="1" i="0" u="none" strike="noStrike" cap="none">
                <a:solidFill>
                  <a:srgbClr val="1B2430"/>
                </a:solidFill>
                <a:latin typeface="Cambria"/>
                <a:ea typeface="Cambria"/>
                <a:cs typeface="Cambria"/>
                <a:sym typeface="Cambria"/>
              </a:rPr>
              <a:t>Policy is ambitious. The classroom tells another story.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2"/>
          <p:cNvSpPr/>
          <p:nvPr/>
        </p:nvSpPr>
        <p:spPr>
          <a:xfrm>
            <a:off x="822960" y="1874520"/>
            <a:ext cx="4846320" cy="3977640"/>
          </a:xfrm>
          <a:prstGeom prst="roundRect">
            <a:avLst>
              <a:gd name="adj" fmla="val 2759"/>
            </a:avLst>
          </a:prstGeom>
          <a:solidFill>
            <a:srgbClr val="DCE7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>
            <a:off x="1097280" y="2103120"/>
            <a:ext cx="429768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65A82"/>
              </a:buClr>
              <a:buSzPts val="1300"/>
              <a:buFont typeface="Calibri"/>
              <a:buNone/>
            </a:pPr>
            <a:r>
              <a:rPr lang="en-US" sz="1300" b="1" i="0" u="none" strike="noStrike" cap="none">
                <a:solidFill>
                  <a:srgbClr val="065A82"/>
                </a:solidFill>
                <a:latin typeface="Calibri"/>
                <a:ea typeface="Calibri"/>
                <a:cs typeface="Calibri"/>
                <a:sym typeface="Calibri"/>
              </a:rPr>
              <a:t>THE POLICY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2"/>
          <p:cNvSpPr/>
          <p:nvPr/>
        </p:nvSpPr>
        <p:spPr>
          <a:xfrm>
            <a:off x="1097280" y="2514600"/>
            <a:ext cx="4297680" cy="3108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B2430"/>
              </a:buClr>
              <a:buSzPts val="1600"/>
              <a:buFont typeface="Calibri"/>
              <a:buNone/>
            </a:pPr>
            <a:r>
              <a:rPr lang="en-US" sz="1600" b="1" i="0" u="none" strike="noStrike" cap="none">
                <a:solidFill>
                  <a:srgbClr val="1B2430"/>
                </a:solidFill>
                <a:latin typeface="Calibri"/>
                <a:ea typeface="Calibri"/>
                <a:cs typeface="Calibri"/>
                <a:sym typeface="Calibri"/>
              </a:rPr>
              <a:t>Conclusion No. 91-KL/TW (2024)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5B6B7A"/>
              </a:buClr>
              <a:buSzPts val="1400"/>
              <a:buFont typeface="Calibri"/>
              <a:buNone/>
            </a:pPr>
            <a:r>
              <a:rPr lang="en-US" sz="1400" b="0" i="0" u="none" strike="noStrike" cap="none">
                <a:solidFill>
                  <a:srgbClr val="5B6B7A"/>
                </a:solidFill>
                <a:latin typeface="Calibri"/>
                <a:ea typeface="Calibri"/>
                <a:cs typeface="Calibri"/>
                <a:sym typeface="Calibri"/>
              </a:rPr>
              <a:t>English as a second language in schools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Clr>
                <a:srgbClr val="1B2430"/>
              </a:buClr>
              <a:buSzPts val="1600"/>
              <a:buFont typeface="Calibri"/>
              <a:buNone/>
            </a:pPr>
            <a:r>
              <a:rPr lang="en-US" sz="1600" b="1" i="0" u="none" strike="noStrike" cap="none">
                <a:solidFill>
                  <a:srgbClr val="1B2430"/>
                </a:solidFill>
                <a:latin typeface="Calibri"/>
                <a:ea typeface="Calibri"/>
                <a:cs typeface="Calibri"/>
                <a:sym typeface="Calibri"/>
              </a:rPr>
              <a:t>2018 General Education Curriculum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5B6B7A"/>
              </a:buClr>
              <a:buSzPts val="1400"/>
              <a:buFont typeface="Calibri"/>
              <a:buNone/>
            </a:pPr>
            <a:r>
              <a:rPr lang="en-US" sz="1400" b="0" i="0" u="none" strike="noStrike" cap="none">
                <a:solidFill>
                  <a:srgbClr val="5B6B7A"/>
                </a:solidFill>
                <a:latin typeface="Calibri"/>
                <a:ea typeface="Calibri"/>
                <a:cs typeface="Calibri"/>
                <a:sym typeface="Calibri"/>
              </a:rPr>
              <a:t>Communicative orientation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2"/>
          <p:cNvSpPr/>
          <p:nvPr/>
        </p:nvSpPr>
        <p:spPr>
          <a:xfrm>
            <a:off x="5943600" y="1874520"/>
            <a:ext cx="5394960" cy="3977640"/>
          </a:xfrm>
          <a:prstGeom prst="roundRect">
            <a:avLst>
              <a:gd name="adj" fmla="val 2759"/>
            </a:avLst>
          </a:prstGeom>
          <a:solidFill>
            <a:srgbClr val="212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"/>
          <p:cNvSpPr/>
          <p:nvPr/>
        </p:nvSpPr>
        <p:spPr>
          <a:xfrm>
            <a:off x="6217920" y="2103120"/>
            <a:ext cx="45720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E0A458"/>
              </a:buClr>
              <a:buSzPts val="1300"/>
              <a:buFont typeface="Calibri"/>
              <a:buNone/>
            </a:pPr>
            <a:r>
              <a:rPr lang="en-US" sz="1300" b="1" i="0" u="none" strike="noStrike" cap="none">
                <a:solidFill>
                  <a:srgbClr val="E0A458"/>
                </a:solidFill>
                <a:latin typeface="Calibri"/>
                <a:ea typeface="Calibri"/>
                <a:cs typeface="Calibri"/>
                <a:sym typeface="Calibri"/>
              </a:rPr>
              <a:t>THE CLASSROOM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6217920" y="2514600"/>
            <a:ext cx="4846320" cy="3108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“cat” → /kæ/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DCE7EE"/>
              </a:buClr>
              <a:buSzPts val="1300"/>
              <a:buFont typeface="Calibri"/>
              <a:buNone/>
            </a:pPr>
            <a:r>
              <a:rPr lang="en-US" sz="1300" b="0" i="0" u="none" strike="noStrike" cap="none">
                <a:solidFill>
                  <a:srgbClr val="DCE7EE"/>
                </a:solidFill>
                <a:latin typeface="Calibri"/>
                <a:ea typeface="Calibri"/>
                <a:cs typeface="Calibri"/>
                <a:sym typeface="Calibri"/>
              </a:rPr>
              <a:t>the final sound disappears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2000"/>
              </a:lnSpc>
              <a:spcBef>
                <a:spcPts val="9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choppy, syllable-by-syllable reading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DCE7EE"/>
              </a:buClr>
              <a:buSzPts val="1300"/>
              <a:buFont typeface="Calibri"/>
              <a:buNone/>
            </a:pPr>
            <a:r>
              <a:rPr lang="en-US" sz="1300" b="0" i="0" u="none" strike="noStrike" cap="none">
                <a:solidFill>
                  <a:srgbClr val="DCE7EE"/>
                </a:solidFill>
                <a:latin typeface="Calibri"/>
                <a:ea typeface="Calibri"/>
                <a:cs typeface="Calibri"/>
                <a:sym typeface="Calibri"/>
              </a:rPr>
              <a:t>words read as separate blocks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2000"/>
              </a:lnSpc>
              <a:spcBef>
                <a:spcPts val="9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sentence prosody shaped by Vietnamese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DCE7EE"/>
              </a:buClr>
              <a:buSzPts val="1300"/>
              <a:buFont typeface="Calibri"/>
              <a:buNone/>
            </a:pPr>
            <a:r>
              <a:rPr lang="en-US" sz="1300" b="0" i="0" u="none" strike="noStrike" cap="none">
                <a:solidFill>
                  <a:srgbClr val="DCE7EE"/>
                </a:solidFill>
                <a:latin typeface="Calibri"/>
                <a:ea typeface="Calibri"/>
                <a:cs typeface="Calibri"/>
                <a:sym typeface="Calibri"/>
              </a:rPr>
              <a:t>L1 pitch habits carry over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822960" y="6080760"/>
            <a:ext cx="1051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C7293"/>
              </a:buClr>
              <a:buSzPts val="1400"/>
              <a:buFont typeface="Calibri"/>
              <a:buNone/>
            </a:pPr>
            <a:r>
              <a:rPr lang="en-US" sz="1400" b="0" i="1" u="none" strike="noStrike" cap="none">
                <a:solidFill>
                  <a:srgbClr val="1C7293"/>
                </a:solidFill>
                <a:latin typeface="Calibri"/>
                <a:ea typeface="Calibri"/>
                <a:cs typeface="Calibri"/>
                <a:sym typeface="Calibri"/>
              </a:rPr>
              <a:t>Systematic · recurring · predictable  →  addressable by material design, not left to ad-hoc correction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2"/>
          <p:cNvSpPr/>
          <p:nvPr/>
        </p:nvSpPr>
        <p:spPr>
          <a:xfrm>
            <a:off x="11521440" y="6400800"/>
            <a:ext cx="4572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5B6B7A"/>
              </a:buClr>
              <a:buSzPts val="1100"/>
              <a:buFont typeface="Calibri"/>
              <a:buNone/>
            </a:pPr>
            <a:r>
              <a:rPr lang="en-US" sz="1100" b="0" i="0" u="none" strike="noStrike" cap="none">
                <a:solidFill>
                  <a:srgbClr val="5B6B7A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"/>
          <p:cNvSpPr/>
          <p:nvPr/>
        </p:nvSpPr>
        <p:spPr>
          <a:xfrm>
            <a:off x="822960" y="548640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C7293"/>
              </a:buClr>
              <a:buSzPts val="1200"/>
              <a:buFont typeface="Calibri"/>
              <a:buNone/>
            </a:pPr>
            <a:r>
              <a:rPr lang="en-US" sz="1200" b="1" i="0" u="none" strike="noStrike" cap="none">
                <a:solidFill>
                  <a:srgbClr val="1C7293"/>
                </a:solidFill>
                <a:latin typeface="Calibri"/>
                <a:ea typeface="Calibri"/>
                <a:cs typeface="Calibri"/>
                <a:sym typeface="Calibri"/>
              </a:rPr>
              <a:t>RESEARCH QUESTIONS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3"/>
          <p:cNvSpPr/>
          <p:nvPr/>
        </p:nvSpPr>
        <p:spPr>
          <a:xfrm>
            <a:off x="822960" y="868680"/>
            <a:ext cx="1005840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430"/>
              </a:buClr>
              <a:buSzPts val="3000"/>
              <a:buFont typeface="Cambria"/>
              <a:buNone/>
            </a:pPr>
            <a:r>
              <a:rPr lang="en-US" sz="3000" b="1" i="0" u="none" strike="noStrike" cap="none">
                <a:solidFill>
                  <a:srgbClr val="1B2430"/>
                </a:solidFill>
                <a:latin typeface="Cambria"/>
                <a:ea typeface="Cambria"/>
                <a:cs typeface="Cambria"/>
                <a:sym typeface="Cambria"/>
              </a:rPr>
              <a:t>Two questions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3"/>
          <p:cNvSpPr/>
          <p:nvPr/>
        </p:nvSpPr>
        <p:spPr>
          <a:xfrm>
            <a:off x="868680" y="2011680"/>
            <a:ext cx="566928" cy="566928"/>
          </a:xfrm>
          <a:prstGeom prst="ellipse">
            <a:avLst/>
          </a:prstGeom>
          <a:solidFill>
            <a:srgbClr val="065A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3"/>
          <p:cNvSpPr/>
          <p:nvPr/>
        </p:nvSpPr>
        <p:spPr>
          <a:xfrm>
            <a:off x="868680" y="2011680"/>
            <a:ext cx="566928" cy="566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mbria"/>
              <a:buNone/>
            </a:pPr>
            <a:r>
              <a:rPr lang="en-US" sz="2000" b="1" i="0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1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3"/>
          <p:cNvSpPr/>
          <p:nvPr/>
        </p:nvSpPr>
        <p:spPr>
          <a:xfrm>
            <a:off x="1691640" y="1874520"/>
            <a:ext cx="9509760" cy="1005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65A82"/>
              </a:buClr>
              <a:buSzPts val="1900"/>
              <a:buFont typeface="Calibri"/>
              <a:buNone/>
            </a:pPr>
            <a:r>
              <a:rPr lang="en-US" sz="1900" b="1" i="0" u="none" strike="noStrike" cap="none">
                <a:solidFill>
                  <a:srgbClr val="065A82"/>
                </a:solidFill>
                <a:latin typeface="Calibri"/>
                <a:ea typeface="Calibri"/>
                <a:cs typeface="Calibri"/>
                <a:sym typeface="Calibri"/>
              </a:rPr>
              <a:t>RQ1  </a:t>
            </a:r>
            <a:r>
              <a:rPr lang="en-US" sz="1900" b="0" i="0" u="none" strike="noStrike" cap="none">
                <a:solidFill>
                  <a:srgbClr val="1B2430"/>
                </a:solidFill>
                <a:latin typeface="Calibri"/>
                <a:ea typeface="Calibri"/>
                <a:cs typeface="Calibri"/>
                <a:sym typeface="Calibri"/>
              </a:rPr>
              <a:t>Which foundational routines in HMH Into Reading Grade 1 show </a:t>
            </a:r>
            <a:r>
              <a:rPr lang="en-US" sz="1900" b="1" i="0" u="none" strike="noStrike" cap="none">
                <a:solidFill>
                  <a:srgbClr val="1B2430"/>
                </a:solidFill>
                <a:latin typeface="Calibri"/>
                <a:ea typeface="Calibri"/>
                <a:cs typeface="Calibri"/>
                <a:sym typeface="Calibri"/>
              </a:rPr>
              <a:t>theoretical compatibility</a:t>
            </a:r>
            <a:r>
              <a:rPr lang="en-US" sz="1900" b="0" i="0" u="none" strike="noStrike" cap="none">
                <a:solidFill>
                  <a:srgbClr val="1B2430"/>
                </a:solidFill>
                <a:latin typeface="Calibri"/>
                <a:ea typeface="Calibri"/>
                <a:cs typeface="Calibri"/>
                <a:sym typeface="Calibri"/>
              </a:rPr>
              <a:t> with three L1-induced phonological barriers?</a:t>
            </a:r>
            <a:endParaRPr sz="1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3"/>
          <p:cNvSpPr/>
          <p:nvPr/>
        </p:nvSpPr>
        <p:spPr>
          <a:xfrm>
            <a:off x="868680" y="3611880"/>
            <a:ext cx="566928" cy="566928"/>
          </a:xfrm>
          <a:prstGeom prst="ellipse">
            <a:avLst/>
          </a:prstGeom>
          <a:solidFill>
            <a:srgbClr val="1C72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3"/>
          <p:cNvSpPr/>
          <p:nvPr/>
        </p:nvSpPr>
        <p:spPr>
          <a:xfrm>
            <a:off x="868680" y="3611880"/>
            <a:ext cx="566928" cy="566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mbria"/>
              <a:buNone/>
            </a:pPr>
            <a:r>
              <a:rPr lang="en-US" sz="2000" b="1" i="0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2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3"/>
          <p:cNvSpPr/>
          <p:nvPr/>
        </p:nvSpPr>
        <p:spPr>
          <a:xfrm>
            <a:off x="1691640" y="3474720"/>
            <a:ext cx="9509760" cy="1005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C7293"/>
              </a:buClr>
              <a:buSzPts val="1900"/>
              <a:buFont typeface="Calibri"/>
              <a:buNone/>
            </a:pPr>
            <a:r>
              <a:rPr lang="en-US" sz="1900" b="1" i="0" u="none" strike="noStrike" cap="none">
                <a:solidFill>
                  <a:srgbClr val="1C7293"/>
                </a:solidFill>
                <a:latin typeface="Calibri"/>
                <a:ea typeface="Calibri"/>
                <a:cs typeface="Calibri"/>
                <a:sym typeface="Calibri"/>
              </a:rPr>
              <a:t>RQ2  </a:t>
            </a:r>
            <a:r>
              <a:rPr lang="en-US" sz="1900" b="0" i="0" u="none" strike="noStrike" cap="none">
                <a:solidFill>
                  <a:srgbClr val="1B2430"/>
                </a:solidFill>
                <a:latin typeface="Calibri"/>
                <a:ea typeface="Calibri"/>
                <a:cs typeface="Calibri"/>
                <a:sym typeface="Calibri"/>
              </a:rPr>
              <a:t>How can a conceptual adaptation framework translate those routines into </a:t>
            </a:r>
            <a:r>
              <a:rPr lang="en-US" sz="1900" b="1" i="0" u="none" strike="noStrike" cap="none">
                <a:solidFill>
                  <a:srgbClr val="1B2430"/>
                </a:solidFill>
                <a:latin typeface="Calibri"/>
                <a:ea typeface="Calibri"/>
                <a:cs typeface="Calibri"/>
                <a:sym typeface="Calibri"/>
              </a:rPr>
              <a:t>bilingual scripts</a:t>
            </a:r>
            <a:r>
              <a:rPr lang="en-US" sz="1900" b="0" i="0" u="none" strike="noStrike" cap="none">
                <a:solidFill>
                  <a:srgbClr val="1B2430"/>
                </a:solidFill>
                <a:latin typeface="Calibri"/>
                <a:ea typeface="Calibri"/>
                <a:cs typeface="Calibri"/>
                <a:sym typeface="Calibri"/>
              </a:rPr>
              <a:t> for Vietnamese teacher's guides?</a:t>
            </a:r>
            <a:endParaRPr sz="1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3"/>
          <p:cNvSpPr/>
          <p:nvPr/>
        </p:nvSpPr>
        <p:spPr>
          <a:xfrm>
            <a:off x="822960" y="5029200"/>
            <a:ext cx="10515600" cy="1051560"/>
          </a:xfrm>
          <a:prstGeom prst="roundRect">
            <a:avLst>
              <a:gd name="adj" fmla="val 8696"/>
            </a:avLst>
          </a:prstGeom>
          <a:solidFill>
            <a:srgbClr val="DCE7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3"/>
          <p:cNvSpPr/>
          <p:nvPr/>
        </p:nvSpPr>
        <p:spPr>
          <a:xfrm>
            <a:off x="1143000" y="5138928"/>
            <a:ext cx="992124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Clr>
                <a:srgbClr val="065A82"/>
              </a:buClr>
              <a:buSzPts val="1500"/>
              <a:buFont typeface="Calibri"/>
              <a:buNone/>
            </a:pPr>
            <a:r>
              <a:rPr lang="en-US" sz="1500" b="1" i="0" u="none" strike="noStrike" cap="none">
                <a:solidFill>
                  <a:srgbClr val="065A82"/>
                </a:solidFill>
                <a:latin typeface="Calibri"/>
                <a:ea typeface="Calibri"/>
                <a:cs typeface="Calibri"/>
                <a:sym typeface="Calibri"/>
              </a:rPr>
              <a:t>Note the scope.  </a:t>
            </a:r>
            <a:r>
              <a:rPr lang="en-US" sz="1500" b="0" i="0" u="none" strike="noStrike" cap="none">
                <a:solidFill>
                  <a:srgbClr val="1B2430"/>
                </a:solidFill>
                <a:latin typeface="Calibri"/>
                <a:ea typeface="Calibri"/>
                <a:cs typeface="Calibri"/>
                <a:sym typeface="Calibri"/>
              </a:rPr>
              <a:t>“Theoretical compatibility” — whether a routine's mechanism matches a barrier — </a:t>
            </a:r>
            <a:r>
              <a:rPr lang="en-US" sz="1500" b="1" i="1" u="none" strike="noStrike" cap="none">
                <a:solidFill>
                  <a:srgbClr val="1B2430"/>
                </a:solidFill>
                <a:latin typeface="Calibri"/>
                <a:ea typeface="Calibri"/>
                <a:cs typeface="Calibri"/>
                <a:sym typeface="Calibri"/>
              </a:rPr>
              <a:t>not</a:t>
            </a:r>
            <a:r>
              <a:rPr lang="en-US" sz="1500" b="0" i="0" u="none" strike="noStrike" cap="none">
                <a:solidFill>
                  <a:srgbClr val="1B2430"/>
                </a:solidFill>
                <a:latin typeface="Calibri"/>
                <a:ea typeface="Calibri"/>
                <a:cs typeface="Calibri"/>
                <a:sym typeface="Calibri"/>
              </a:rPr>
              <a:t> demonstrated learning gains. That distinction defines every claim today.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3"/>
          <p:cNvSpPr/>
          <p:nvPr/>
        </p:nvSpPr>
        <p:spPr>
          <a:xfrm>
            <a:off x="11521440" y="6400800"/>
            <a:ext cx="4572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5B6B7A"/>
              </a:buClr>
              <a:buSzPts val="1100"/>
              <a:buFont typeface="Calibri"/>
              <a:buNone/>
            </a:pPr>
            <a:r>
              <a:rPr lang="en-US" sz="1100" b="0" i="0" u="none" strike="noStrike" cap="none">
                <a:solidFill>
                  <a:srgbClr val="5B6B7A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4"/>
          <p:cNvSpPr/>
          <p:nvPr/>
        </p:nvSpPr>
        <p:spPr>
          <a:xfrm>
            <a:off x="822960" y="457200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C7293"/>
              </a:buClr>
              <a:buSzPts val="1200"/>
              <a:buFont typeface="Calibri"/>
              <a:buNone/>
            </a:pPr>
            <a:r>
              <a:rPr lang="en-US" sz="1200" b="1" i="0" u="none" strike="noStrike" cap="none">
                <a:solidFill>
                  <a:srgbClr val="1C7293"/>
                </a:solidFill>
                <a:latin typeface="Calibri"/>
                <a:ea typeface="Calibri"/>
                <a:cs typeface="Calibri"/>
                <a:sym typeface="Calibri"/>
              </a:rPr>
              <a:t>THEORETICAL FRAMEWORK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4"/>
          <p:cNvSpPr/>
          <p:nvPr/>
        </p:nvSpPr>
        <p:spPr>
          <a:xfrm>
            <a:off x="822960" y="777240"/>
            <a:ext cx="106070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430"/>
              </a:buClr>
              <a:buSzPts val="2700"/>
              <a:buFont typeface="Cambria"/>
              <a:buNone/>
            </a:pPr>
            <a:r>
              <a:rPr lang="en-US" sz="2700" b="1" i="0" u="none" strike="noStrike" cap="none">
                <a:solidFill>
                  <a:srgbClr val="1B2430"/>
                </a:solidFill>
                <a:latin typeface="Cambria"/>
                <a:ea typeface="Cambria"/>
                <a:cs typeface="Cambria"/>
                <a:sym typeface="Cambria"/>
              </a:rPr>
              <a:t>Why these three barriers — and why Structured Literacy</a:t>
            </a: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4"/>
          <p:cNvSpPr/>
          <p:nvPr/>
        </p:nvSpPr>
        <p:spPr>
          <a:xfrm>
            <a:off x="822960" y="1554480"/>
            <a:ext cx="1051560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065A82"/>
              </a:buClr>
              <a:buSzPts val="1450"/>
              <a:buFont typeface="Calibri"/>
              <a:buNone/>
            </a:pPr>
            <a:r>
              <a:rPr lang="en-US" sz="1450" b="1" i="0" u="none" strike="noStrike" cap="none">
                <a:solidFill>
                  <a:srgbClr val="065A82"/>
                </a:solidFill>
                <a:latin typeface="Calibri"/>
                <a:ea typeface="Calibri"/>
                <a:cs typeface="Calibri"/>
                <a:sym typeface="Calibri"/>
              </a:rPr>
              <a:t>Cross-linguistic influence </a:t>
            </a:r>
            <a:r>
              <a:rPr lang="en-US" sz="1450" b="0" i="0" u="none" strike="noStrike" cap="none">
                <a:solidFill>
                  <a:srgbClr val="1B2430"/>
                </a:solidFill>
                <a:latin typeface="Calibri"/>
                <a:ea typeface="Calibri"/>
                <a:cs typeface="Calibri"/>
                <a:sym typeface="Calibri"/>
              </a:rPr>
              <a:t>(Odlin, 1989; Jarvis &amp; Pavlenko, 2008; Koda, 2005): learners approach English through processing routines already built in Vietnamese — they don't just fail, they </a:t>
            </a:r>
            <a:r>
              <a:rPr lang="en-US" sz="1450" b="1" i="0" u="none" strike="noStrike" cap="none">
                <a:solidFill>
                  <a:srgbClr val="1B2430"/>
                </a:solidFill>
                <a:latin typeface="Calibri"/>
                <a:ea typeface="Calibri"/>
                <a:cs typeface="Calibri"/>
                <a:sym typeface="Calibri"/>
              </a:rPr>
              <a:t>reconstruct English through an L1 template.</a:t>
            </a:r>
            <a:endParaRPr sz="14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4"/>
          <p:cNvSpPr/>
          <p:nvPr/>
        </p:nvSpPr>
        <p:spPr>
          <a:xfrm>
            <a:off x="822960" y="2514600"/>
            <a:ext cx="3410712" cy="2331720"/>
          </a:xfrm>
          <a:prstGeom prst="roundRect">
            <a:avLst>
              <a:gd name="adj" fmla="val 3922"/>
            </a:avLst>
          </a:prstGeom>
          <a:solidFill>
            <a:srgbClr val="212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4"/>
          <p:cNvSpPr/>
          <p:nvPr/>
        </p:nvSpPr>
        <p:spPr>
          <a:xfrm>
            <a:off x="1024128" y="2651760"/>
            <a:ext cx="54864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E0A458"/>
              </a:buClr>
              <a:buSzPts val="2400"/>
              <a:buFont typeface="Cambria"/>
              <a:buNone/>
            </a:pPr>
            <a:r>
              <a:rPr lang="en-US" sz="2400" b="1" i="0" u="none" strike="noStrike" cap="none">
                <a:solidFill>
                  <a:srgbClr val="E0A458"/>
                </a:solidFill>
                <a:latin typeface="Cambria"/>
                <a:ea typeface="Cambria"/>
                <a:cs typeface="Cambria"/>
                <a:sym typeface="Cambria"/>
              </a:rPr>
              <a:t>1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4"/>
          <p:cNvSpPr/>
          <p:nvPr/>
        </p:nvSpPr>
        <p:spPr>
          <a:xfrm>
            <a:off x="1508760" y="2724912"/>
            <a:ext cx="2542032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50"/>
              <a:buFont typeface="Cambria"/>
              <a:buNone/>
            </a:pPr>
            <a:r>
              <a:rPr lang="en-US" sz="1650" b="1" i="0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Coda deletion</a:t>
            </a:r>
            <a:endParaRPr sz="16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4"/>
          <p:cNvSpPr/>
          <p:nvPr/>
        </p:nvSpPr>
        <p:spPr>
          <a:xfrm>
            <a:off x="1051560" y="3429000"/>
            <a:ext cx="2953512" cy="96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E7EE"/>
              </a:buClr>
              <a:buSzPts val="1250"/>
              <a:buFont typeface="Calibri"/>
              <a:buNone/>
            </a:pPr>
            <a:r>
              <a:rPr lang="en-US" sz="1250" b="0" i="0" u="none" strike="noStrike" cap="none">
                <a:solidFill>
                  <a:srgbClr val="DCE7EE"/>
                </a:solidFill>
                <a:latin typeface="Calibri"/>
                <a:ea typeface="Calibri"/>
                <a:cs typeface="Calibri"/>
                <a:sym typeface="Calibri"/>
              </a:rPr>
              <a:t>Restricted Vietnamese coda system → English final consonants dropped, reduced, or given an intrusive vowel.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4"/>
          <p:cNvSpPr/>
          <p:nvPr/>
        </p:nvSpPr>
        <p:spPr>
          <a:xfrm>
            <a:off x="1051560" y="4407408"/>
            <a:ext cx="2953512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CE7EE"/>
              </a:buClr>
              <a:buSzPts val="1050"/>
              <a:buFont typeface="Calibri"/>
              <a:buNone/>
            </a:pPr>
            <a:r>
              <a:rPr lang="en-US" sz="1050" b="0" i="1" u="none" strike="noStrike" cap="none">
                <a:solidFill>
                  <a:srgbClr val="DCE7EE"/>
                </a:solidFill>
                <a:latin typeface="Calibri"/>
                <a:ea typeface="Calibri"/>
                <a:cs typeface="Calibri"/>
                <a:sym typeface="Calibri"/>
              </a:rPr>
              <a:t>Nguyen (2007); Disney &amp; Le (2024): final /s/, /z/ omitted 28.4%</a:t>
            </a:r>
            <a:endParaRPr sz="10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4"/>
          <p:cNvSpPr/>
          <p:nvPr/>
        </p:nvSpPr>
        <p:spPr>
          <a:xfrm>
            <a:off x="4416552" y="2514600"/>
            <a:ext cx="3410712" cy="2331720"/>
          </a:xfrm>
          <a:prstGeom prst="roundRect">
            <a:avLst>
              <a:gd name="adj" fmla="val 3922"/>
            </a:avLst>
          </a:prstGeom>
          <a:solidFill>
            <a:srgbClr val="DCE7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4"/>
          <p:cNvSpPr/>
          <p:nvPr/>
        </p:nvSpPr>
        <p:spPr>
          <a:xfrm>
            <a:off x="4617720" y="2651760"/>
            <a:ext cx="54864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C7293"/>
              </a:buClr>
              <a:buSzPts val="2400"/>
              <a:buFont typeface="Cambria"/>
              <a:buNone/>
            </a:pPr>
            <a:r>
              <a:rPr lang="en-US" sz="2400" b="1" i="0" u="none" strike="noStrike" cap="none">
                <a:solidFill>
                  <a:srgbClr val="1C7293"/>
                </a:solidFill>
                <a:latin typeface="Cambria"/>
                <a:ea typeface="Cambria"/>
                <a:cs typeface="Cambria"/>
                <a:sym typeface="Cambria"/>
              </a:rPr>
              <a:t>2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4"/>
          <p:cNvSpPr/>
          <p:nvPr/>
        </p:nvSpPr>
        <p:spPr>
          <a:xfrm>
            <a:off x="5102352" y="2724912"/>
            <a:ext cx="2542032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430"/>
              </a:buClr>
              <a:buSzPts val="1650"/>
              <a:buFont typeface="Cambria"/>
              <a:buNone/>
            </a:pPr>
            <a:r>
              <a:rPr lang="en-US" sz="1650" b="1" i="0" u="none" strike="noStrike" cap="none">
                <a:solidFill>
                  <a:srgbClr val="1B2430"/>
                </a:solidFill>
                <a:latin typeface="Cambria"/>
                <a:ea typeface="Cambria"/>
                <a:cs typeface="Cambria"/>
                <a:sym typeface="Cambria"/>
              </a:rPr>
              <a:t>Monosyllabic processing</a:t>
            </a:r>
            <a:endParaRPr sz="16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4"/>
          <p:cNvSpPr/>
          <p:nvPr/>
        </p:nvSpPr>
        <p:spPr>
          <a:xfrm>
            <a:off x="4645152" y="3429000"/>
            <a:ext cx="2953512" cy="96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430"/>
              </a:buClr>
              <a:buSzPts val="1250"/>
              <a:buFont typeface="Calibri"/>
              <a:buNone/>
            </a:pPr>
            <a:r>
              <a:rPr lang="en-US" sz="1250" b="0" i="0" u="none" strike="noStrike" cap="none">
                <a:solidFill>
                  <a:srgbClr val="1B2430"/>
                </a:solidFill>
                <a:latin typeface="Calibri"/>
                <a:ea typeface="Calibri"/>
                <a:cs typeface="Calibri"/>
                <a:sym typeface="Calibri"/>
              </a:rPr>
              <a:t>One-syllable words treated as an undivided block rather than a sequence of phonemes.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4"/>
          <p:cNvSpPr/>
          <p:nvPr/>
        </p:nvSpPr>
        <p:spPr>
          <a:xfrm>
            <a:off x="4645152" y="4407408"/>
            <a:ext cx="2953512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6B7A"/>
              </a:buClr>
              <a:buSzPts val="1050"/>
              <a:buFont typeface="Calibri"/>
              <a:buNone/>
            </a:pPr>
            <a:r>
              <a:rPr lang="en-US" sz="1050" b="0" i="1" u="none" strike="noStrike" cap="none">
                <a:solidFill>
                  <a:srgbClr val="5B6B7A"/>
                </a:solidFill>
                <a:latin typeface="Calibri"/>
                <a:ea typeface="Calibri"/>
                <a:cs typeface="Calibri"/>
                <a:sym typeface="Calibri"/>
              </a:rPr>
              <a:t>Koda (2005): prior literacy shapes new-language processing</a:t>
            </a:r>
            <a:endParaRPr sz="10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4"/>
          <p:cNvSpPr/>
          <p:nvPr/>
        </p:nvSpPr>
        <p:spPr>
          <a:xfrm>
            <a:off x="8010144" y="2514600"/>
            <a:ext cx="3410712" cy="2331720"/>
          </a:xfrm>
          <a:prstGeom prst="roundRect">
            <a:avLst>
              <a:gd name="adj" fmla="val 3922"/>
            </a:avLst>
          </a:prstGeom>
          <a:solidFill>
            <a:srgbClr val="DCE7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4"/>
          <p:cNvSpPr/>
          <p:nvPr/>
        </p:nvSpPr>
        <p:spPr>
          <a:xfrm>
            <a:off x="8211312" y="2651760"/>
            <a:ext cx="54864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C7293"/>
              </a:buClr>
              <a:buSzPts val="2400"/>
              <a:buFont typeface="Cambria"/>
              <a:buNone/>
            </a:pPr>
            <a:r>
              <a:rPr lang="en-US" sz="2400" b="1" i="0" u="none" strike="noStrike" cap="none">
                <a:solidFill>
                  <a:srgbClr val="1C7293"/>
                </a:solidFill>
                <a:latin typeface="Cambria"/>
                <a:ea typeface="Cambria"/>
                <a:cs typeface="Cambria"/>
                <a:sym typeface="Cambria"/>
              </a:rPr>
              <a:t>3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4"/>
          <p:cNvSpPr/>
          <p:nvPr/>
        </p:nvSpPr>
        <p:spPr>
          <a:xfrm>
            <a:off x="8695944" y="2724912"/>
            <a:ext cx="2542032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430"/>
              </a:buClr>
              <a:buSzPts val="1650"/>
              <a:buFont typeface="Cambria"/>
              <a:buNone/>
            </a:pPr>
            <a:r>
              <a:rPr lang="en-US" sz="1650" b="1" i="0" u="none" strike="noStrike" cap="none">
                <a:solidFill>
                  <a:srgbClr val="1B2430"/>
                </a:solidFill>
                <a:latin typeface="Cambria"/>
                <a:ea typeface="Cambria"/>
                <a:cs typeface="Cambria"/>
                <a:sym typeface="Cambria"/>
              </a:rPr>
              <a:t>Prosodic transfer</a:t>
            </a:r>
            <a:endParaRPr sz="16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4"/>
          <p:cNvSpPr/>
          <p:nvPr/>
        </p:nvSpPr>
        <p:spPr>
          <a:xfrm>
            <a:off x="8238744" y="3429000"/>
            <a:ext cx="2953512" cy="96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430"/>
              </a:buClr>
              <a:buSzPts val="1250"/>
              <a:buFont typeface="Calibri"/>
              <a:buNone/>
            </a:pPr>
            <a:r>
              <a:rPr lang="en-US" sz="1250" b="0" i="0" u="none" strike="noStrike" cap="none">
                <a:solidFill>
                  <a:srgbClr val="1B2430"/>
                </a:solidFill>
                <a:latin typeface="Calibri"/>
                <a:ea typeface="Calibri"/>
                <a:cs typeface="Calibri"/>
                <a:sym typeface="Calibri"/>
              </a:rPr>
              <a:t>Vietnamese pitch works at the syllable level; English stress &amp; rhythm at word / phrase level.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4"/>
          <p:cNvSpPr/>
          <p:nvPr/>
        </p:nvSpPr>
        <p:spPr>
          <a:xfrm>
            <a:off x="8238744" y="4407408"/>
            <a:ext cx="2953512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6B7A"/>
              </a:buClr>
              <a:buSzPts val="1050"/>
              <a:buFont typeface="Calibri"/>
              <a:buNone/>
            </a:pPr>
            <a:r>
              <a:rPr lang="en-US" sz="1050" b="0" i="1" u="none" strike="noStrike" cap="none">
                <a:solidFill>
                  <a:srgbClr val="5B6B7A"/>
                </a:solidFill>
                <a:latin typeface="Calibri"/>
                <a:ea typeface="Calibri"/>
                <a:cs typeface="Calibri"/>
                <a:sym typeface="Calibri"/>
              </a:rPr>
              <a:t>Le (2021); Nhat &amp; Hien (2025)</a:t>
            </a:r>
            <a:endParaRPr sz="10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4"/>
          <p:cNvSpPr/>
          <p:nvPr/>
        </p:nvSpPr>
        <p:spPr>
          <a:xfrm>
            <a:off x="822960" y="5074920"/>
            <a:ext cx="10515600" cy="1051560"/>
          </a:xfrm>
          <a:prstGeom prst="roundRect">
            <a:avLst>
              <a:gd name="adj" fmla="val 8696"/>
            </a:avLst>
          </a:prstGeom>
          <a:solidFill>
            <a:srgbClr val="065A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4"/>
          <p:cNvSpPr/>
          <p:nvPr/>
        </p:nvSpPr>
        <p:spPr>
          <a:xfrm>
            <a:off x="1097280" y="5074920"/>
            <a:ext cx="10058400" cy="1051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Calibri"/>
              <a:buNone/>
            </a:pPr>
            <a:r>
              <a:rPr lang="en-US" sz="15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Structured Literacy </a:t>
            </a:r>
            <a:r>
              <a:rPr lang="en-US" sz="1500" b="0" i="0" u="none" strike="noStrike" cap="none">
                <a:solidFill>
                  <a:srgbClr val="DCE7EE"/>
                </a:solidFill>
                <a:latin typeface="Calibri"/>
                <a:ea typeface="Calibri"/>
                <a:cs typeface="Calibri"/>
                <a:sym typeface="Calibri"/>
              </a:rPr>
              <a:t>(Fallon &amp; Katz, 2020):  </a:t>
            </a:r>
            <a:r>
              <a:rPr lang="en-US" sz="1500" b="1" i="0" u="none" strike="noStrike" cap="none">
                <a:solidFill>
                  <a:srgbClr val="E0A458"/>
                </a:solidFill>
                <a:latin typeface="Calibri"/>
                <a:ea typeface="Calibri"/>
                <a:cs typeface="Calibri"/>
                <a:sym typeface="Calibri"/>
              </a:rPr>
              <a:t>Explicit · Systematic · Cumulative</a:t>
            </a:r>
            <a:r>
              <a:rPr lang="en-US" sz="1500" b="0" i="0" u="none" strike="noStrike" cap="none">
                <a:solidFill>
                  <a:srgbClr val="DCE7EE"/>
                </a:solidFill>
                <a:latin typeface="Calibri"/>
                <a:ea typeface="Calibri"/>
                <a:cs typeface="Calibri"/>
                <a:sym typeface="Calibri"/>
              </a:rPr>
              <a:t>      →  delivered through  </a:t>
            </a:r>
            <a:r>
              <a:rPr lang="en-US" sz="15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 do – We do – You do</a:t>
            </a:r>
            <a:r>
              <a:rPr lang="en-US" sz="1200" b="0" i="0" u="none" strike="noStrike" cap="none">
                <a:solidFill>
                  <a:srgbClr val="DCE7EE"/>
                </a:solidFill>
                <a:latin typeface="Calibri"/>
                <a:ea typeface="Calibri"/>
                <a:cs typeface="Calibri"/>
                <a:sym typeface="Calibri"/>
              </a:rPr>
              <a:t>  (Pearson &amp; Gallagher, 1983)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4"/>
          <p:cNvSpPr/>
          <p:nvPr/>
        </p:nvSpPr>
        <p:spPr>
          <a:xfrm>
            <a:off x="822960" y="6263640"/>
            <a:ext cx="105156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5B6B7A"/>
              </a:buClr>
              <a:buSzPts val="1150"/>
              <a:buFont typeface="Calibri"/>
              <a:buNone/>
            </a:pPr>
            <a:r>
              <a:rPr lang="en-US" sz="1150" b="0" i="1" u="none" strike="noStrike" cap="none">
                <a:solidFill>
                  <a:srgbClr val="5B6B7A"/>
                </a:solidFill>
                <a:latin typeface="Calibri"/>
                <a:ea typeface="Calibri"/>
                <a:cs typeface="Calibri"/>
                <a:sym typeface="Calibri"/>
              </a:rPr>
              <a:t>The three barriers are a priori — fixed before analysis, from Vietnamese–English contrast, not derived from HMH.</a:t>
            </a:r>
            <a:endParaRPr sz="11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4"/>
          <p:cNvSpPr/>
          <p:nvPr/>
        </p:nvSpPr>
        <p:spPr>
          <a:xfrm>
            <a:off x="11521440" y="6400800"/>
            <a:ext cx="4572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5B6B7A"/>
              </a:buClr>
              <a:buSzPts val="1100"/>
              <a:buFont typeface="Calibri"/>
              <a:buNone/>
            </a:pPr>
            <a:r>
              <a:rPr lang="en-US" sz="1100" b="0" i="0" u="none" strike="noStrike" cap="none">
                <a:solidFill>
                  <a:srgbClr val="5B6B7A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5"/>
          <p:cNvSpPr/>
          <p:nvPr/>
        </p:nvSpPr>
        <p:spPr>
          <a:xfrm>
            <a:off x="822960" y="502920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C7293"/>
              </a:buClr>
              <a:buSzPts val="1200"/>
              <a:buFont typeface="Calibri"/>
              <a:buNone/>
            </a:pPr>
            <a:r>
              <a:rPr lang="en-US" sz="1200" b="1" i="0" u="none" strike="noStrike" cap="none">
                <a:solidFill>
                  <a:srgbClr val="1C7293"/>
                </a:solidFill>
                <a:latin typeface="Calibri"/>
                <a:ea typeface="Calibri"/>
                <a:cs typeface="Calibri"/>
                <a:sym typeface="Calibri"/>
              </a:rPr>
              <a:t>METHODOLOGY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5"/>
          <p:cNvSpPr/>
          <p:nvPr/>
        </p:nvSpPr>
        <p:spPr>
          <a:xfrm>
            <a:off x="822960" y="822960"/>
            <a:ext cx="106070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430"/>
              </a:buClr>
              <a:buSzPts val="2700"/>
              <a:buFont typeface="Cambria"/>
              <a:buNone/>
            </a:pPr>
            <a:r>
              <a:rPr lang="en-US" sz="2700" b="1" i="0" u="none" strike="noStrike" cap="none">
                <a:solidFill>
                  <a:srgbClr val="1B2430"/>
                </a:solidFill>
                <a:latin typeface="Cambria"/>
                <a:ea typeface="Cambria"/>
                <a:cs typeface="Cambria"/>
                <a:sym typeface="Cambria"/>
              </a:rPr>
              <a:t>Theory-informed qualitative document analysis</a:t>
            </a: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5"/>
          <p:cNvSpPr/>
          <p:nvPr/>
        </p:nvSpPr>
        <p:spPr>
          <a:xfrm>
            <a:off x="822960" y="1783080"/>
            <a:ext cx="155448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C7293"/>
              </a:buClr>
              <a:buSzPts val="1200"/>
              <a:buFont typeface="Calibri"/>
              <a:buNone/>
            </a:pPr>
            <a:r>
              <a:rPr lang="en-US" sz="1200" b="1" i="0" u="none" strike="noStrike" cap="none">
                <a:solidFill>
                  <a:srgbClr val="1C7293"/>
                </a:solidFill>
                <a:latin typeface="Calibri"/>
                <a:ea typeface="Calibri"/>
                <a:cs typeface="Calibri"/>
                <a:sym typeface="Calibri"/>
              </a:rPr>
              <a:t>CORPUS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5"/>
          <p:cNvSpPr/>
          <p:nvPr/>
        </p:nvSpPr>
        <p:spPr>
          <a:xfrm>
            <a:off x="2468880" y="1783080"/>
            <a:ext cx="461772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430"/>
              </a:buClr>
              <a:buSzPts val="1350"/>
              <a:buFont typeface="Calibri"/>
              <a:buNone/>
            </a:pPr>
            <a:r>
              <a:rPr lang="en-US" sz="1350" b="0" i="0" u="none" strike="noStrike" cap="none">
                <a:solidFill>
                  <a:srgbClr val="1B2430"/>
                </a:solidFill>
                <a:latin typeface="Calibri"/>
                <a:ea typeface="Calibri"/>
                <a:cs typeface="Calibri"/>
                <a:sym typeface="Calibri"/>
              </a:rPr>
              <a:t>HMH Into Reading Grade 1 — Instructional Routines (2017)</a:t>
            </a:r>
            <a:endParaRPr sz="13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5"/>
          <p:cNvSpPr/>
          <p:nvPr/>
        </p:nvSpPr>
        <p:spPr>
          <a:xfrm>
            <a:off x="822960" y="2560320"/>
            <a:ext cx="155448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C7293"/>
              </a:buClr>
              <a:buSzPts val="1200"/>
              <a:buFont typeface="Calibri"/>
              <a:buNone/>
            </a:pPr>
            <a:r>
              <a:rPr lang="en-US" sz="1200" b="1" i="0" u="none" strike="noStrike" cap="none">
                <a:solidFill>
                  <a:srgbClr val="1C7293"/>
                </a:solidFill>
                <a:latin typeface="Calibri"/>
                <a:ea typeface="Calibri"/>
                <a:cs typeface="Calibri"/>
                <a:sym typeface="Calibri"/>
              </a:rPr>
              <a:t>UNIT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5"/>
          <p:cNvSpPr/>
          <p:nvPr/>
        </p:nvSpPr>
        <p:spPr>
          <a:xfrm>
            <a:off x="2468880" y="2560320"/>
            <a:ext cx="461772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430"/>
              </a:buClr>
              <a:buSzPts val="1350"/>
              <a:buFont typeface="Calibri"/>
              <a:buNone/>
            </a:pPr>
            <a:r>
              <a:rPr lang="en-US" sz="1350" b="0" i="0" u="none" strike="noStrike" cap="none">
                <a:solidFill>
                  <a:srgbClr val="1B2430"/>
                </a:solidFill>
                <a:latin typeface="Calibri"/>
                <a:ea typeface="Calibri"/>
                <a:cs typeface="Calibri"/>
                <a:sym typeface="Calibri"/>
              </a:rPr>
              <a:t>Micro-instructional routine episode: teacher action + expected learner response + target feature</a:t>
            </a:r>
            <a:endParaRPr sz="13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5"/>
          <p:cNvSpPr/>
          <p:nvPr/>
        </p:nvSpPr>
        <p:spPr>
          <a:xfrm>
            <a:off x="822960" y="3520440"/>
            <a:ext cx="155448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C7293"/>
              </a:buClr>
              <a:buSzPts val="1200"/>
              <a:buFont typeface="Calibri"/>
              <a:buNone/>
            </a:pPr>
            <a:r>
              <a:rPr lang="en-US" sz="1200" b="1" i="0" u="none" strike="noStrike" cap="none">
                <a:solidFill>
                  <a:srgbClr val="1C7293"/>
                </a:solidFill>
                <a:latin typeface="Calibri"/>
                <a:ea typeface="Calibri"/>
                <a:cs typeface="Calibri"/>
                <a:sym typeface="Calibri"/>
              </a:rPr>
              <a:t>SCORING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5"/>
          <p:cNvSpPr/>
          <p:nvPr/>
        </p:nvSpPr>
        <p:spPr>
          <a:xfrm>
            <a:off x="2468880" y="3520440"/>
            <a:ext cx="461772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430"/>
              </a:buClr>
              <a:buSzPts val="1350"/>
              <a:buFont typeface="Calibri"/>
              <a:buNone/>
            </a:pPr>
            <a:r>
              <a:rPr lang="en-US" sz="1350" b="0" i="0" u="none" strike="noStrike" cap="none">
                <a:solidFill>
                  <a:srgbClr val="1B2430"/>
                </a:solidFill>
                <a:latin typeface="Calibri"/>
                <a:ea typeface="Calibri"/>
                <a:cs typeface="Calibri"/>
                <a:sym typeface="Calibri"/>
              </a:rPr>
              <a:t>4 criteria × 0–2 scale = 8 max</a:t>
            </a:r>
            <a:endParaRPr sz="13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5"/>
          <p:cNvSpPr/>
          <p:nvPr/>
        </p:nvSpPr>
        <p:spPr>
          <a:xfrm>
            <a:off x="822960" y="4297680"/>
            <a:ext cx="155448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C7293"/>
              </a:buClr>
              <a:buSzPts val="1200"/>
              <a:buFont typeface="Calibri"/>
              <a:buNone/>
            </a:pPr>
            <a:r>
              <a:rPr lang="en-US" sz="1200" b="1" i="0" u="none" strike="noStrike" cap="none">
                <a:solidFill>
                  <a:srgbClr val="1C7293"/>
                </a:solidFill>
                <a:latin typeface="Calibri"/>
                <a:ea typeface="Calibri"/>
                <a:cs typeface="Calibri"/>
                <a:sym typeface="Calibri"/>
              </a:rPr>
              <a:t>BANDS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5"/>
          <p:cNvSpPr/>
          <p:nvPr/>
        </p:nvSpPr>
        <p:spPr>
          <a:xfrm>
            <a:off x="2468880" y="4297680"/>
            <a:ext cx="461772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430"/>
              </a:buClr>
              <a:buSzPts val="1350"/>
              <a:buFont typeface="Calibri"/>
              <a:buNone/>
            </a:pPr>
            <a:r>
              <a:rPr lang="en-US" sz="1350" b="0" i="0" u="none" strike="noStrike" cap="none">
                <a:solidFill>
                  <a:srgbClr val="1B2430"/>
                </a:solidFill>
                <a:latin typeface="Calibri"/>
                <a:ea typeface="Calibri"/>
                <a:cs typeface="Calibri"/>
                <a:sym typeface="Calibri"/>
              </a:rPr>
              <a:t>7–8 High · 4–6 Conditional · 0–3 Limited</a:t>
            </a:r>
            <a:endParaRPr sz="13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7" name="Google Shape;97;p5"/>
          <p:cNvCxnSpPr/>
          <p:nvPr/>
        </p:nvCxnSpPr>
        <p:spPr>
          <a:xfrm>
            <a:off x="822960" y="1737360"/>
            <a:ext cx="0" cy="3566160"/>
          </a:xfrm>
          <a:prstGeom prst="straightConnector1">
            <a:avLst/>
          </a:prstGeom>
          <a:noFill/>
          <a:ln w="12700" cap="flat" cmpd="sng">
            <a:solidFill>
              <a:srgbClr val="DCE7EE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8" name="Google Shape;98;p5"/>
          <p:cNvSpPr/>
          <p:nvPr/>
        </p:nvSpPr>
        <p:spPr>
          <a:xfrm>
            <a:off x="7360920" y="1783080"/>
            <a:ext cx="3977640" cy="1783080"/>
          </a:xfrm>
          <a:prstGeom prst="roundRect">
            <a:avLst>
              <a:gd name="adj" fmla="val 5128"/>
            </a:avLst>
          </a:prstGeom>
          <a:solidFill>
            <a:srgbClr val="DCE7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5"/>
          <p:cNvSpPr/>
          <p:nvPr/>
        </p:nvSpPr>
        <p:spPr>
          <a:xfrm>
            <a:off x="7589520" y="1938528"/>
            <a:ext cx="35661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65A82"/>
              </a:buClr>
              <a:buSzPts val="1100"/>
              <a:buFont typeface="Calibri"/>
              <a:buNone/>
            </a:pPr>
            <a:r>
              <a:rPr lang="en-US" sz="1100" b="1" i="0" u="none" strike="noStrike" cap="none">
                <a:solidFill>
                  <a:srgbClr val="065A82"/>
                </a:solidFill>
                <a:latin typeface="Calibri"/>
                <a:ea typeface="Calibri"/>
                <a:cs typeface="Calibri"/>
                <a:sym typeface="Calibri"/>
              </a:rPr>
              <a:t>THEORETICAL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5"/>
          <p:cNvSpPr/>
          <p:nvPr/>
        </p:nvSpPr>
        <p:spPr>
          <a:xfrm>
            <a:off x="7589520" y="2240280"/>
            <a:ext cx="3566160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B2430"/>
              </a:buClr>
              <a:buSzPts val="1400"/>
              <a:buFont typeface="Calibri"/>
              <a:buNone/>
            </a:pPr>
            <a:r>
              <a:rPr lang="en-US" sz="1400" b="1" i="0" u="none" strike="noStrike" cap="none">
                <a:solidFill>
                  <a:srgbClr val="1B2430"/>
                </a:solidFill>
                <a:latin typeface="Calibri"/>
                <a:ea typeface="Calibri"/>
                <a:cs typeface="Calibri"/>
                <a:sym typeface="Calibri"/>
              </a:rPr>
              <a:t>Mechanistic alignment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5B6B7A"/>
              </a:buClr>
              <a:buSzPts val="1200"/>
              <a:buFont typeface="Calibri"/>
              <a:buNone/>
            </a:pPr>
            <a:r>
              <a:rPr lang="en-US" sz="1200" b="0" i="0" u="none" strike="noStrike" cap="none">
                <a:solidFill>
                  <a:srgbClr val="5B6B7A"/>
                </a:solidFill>
                <a:latin typeface="Calibri"/>
                <a:ea typeface="Calibri"/>
                <a:cs typeface="Calibri"/>
                <a:sym typeface="Calibri"/>
              </a:rPr>
              <a:t>Does the routine's action match what the barrier defines?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5"/>
          <p:cNvSpPr/>
          <p:nvPr/>
        </p:nvSpPr>
        <p:spPr>
          <a:xfrm>
            <a:off x="7360920" y="3703320"/>
            <a:ext cx="3977640" cy="1600200"/>
          </a:xfrm>
          <a:prstGeom prst="roundRect">
            <a:avLst>
              <a:gd name="adj" fmla="val 5714"/>
            </a:avLst>
          </a:prstGeom>
          <a:solidFill>
            <a:srgbClr val="212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5"/>
          <p:cNvSpPr/>
          <p:nvPr/>
        </p:nvSpPr>
        <p:spPr>
          <a:xfrm>
            <a:off x="7589520" y="3840480"/>
            <a:ext cx="35661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E0A458"/>
              </a:buClr>
              <a:buSzPts val="1100"/>
              <a:buFont typeface="Calibri"/>
              <a:buNone/>
            </a:pPr>
            <a:r>
              <a:rPr lang="en-US" sz="1100" b="1" i="0" u="none" strike="noStrike" cap="none">
                <a:solidFill>
                  <a:srgbClr val="E0A458"/>
                </a:solidFill>
                <a:latin typeface="Calibri"/>
                <a:ea typeface="Calibri"/>
                <a:cs typeface="Calibri"/>
                <a:sym typeface="Calibri"/>
              </a:rPr>
              <a:t>PRACTICAL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5"/>
          <p:cNvSpPr/>
          <p:nvPr/>
        </p:nvSpPr>
        <p:spPr>
          <a:xfrm>
            <a:off x="7589520" y="4114800"/>
            <a:ext cx="3566160" cy="1051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lang="en-US" sz="14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Teacher · Resource feasibility · Adaptation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DCE7EE"/>
              </a:buClr>
              <a:buSzPts val="1200"/>
              <a:buFont typeface="Calibri"/>
              <a:buNone/>
            </a:pPr>
            <a:r>
              <a:rPr lang="en-US" sz="1200" b="0" i="0" u="none" strike="noStrike" cap="none">
                <a:solidFill>
                  <a:srgbClr val="DCE7EE"/>
                </a:solidFill>
                <a:latin typeface="Calibri"/>
                <a:ea typeface="Calibri"/>
                <a:cs typeface="Calibri"/>
                <a:sym typeface="Calibri"/>
              </a:rPr>
              <a:t>How demanding is it to deliver and adapt?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5"/>
          <p:cNvSpPr/>
          <p:nvPr/>
        </p:nvSpPr>
        <p:spPr>
          <a:xfrm>
            <a:off x="822960" y="5623560"/>
            <a:ext cx="10515600" cy="868680"/>
          </a:xfrm>
          <a:prstGeom prst="roundRect">
            <a:avLst>
              <a:gd name="adj" fmla="val 10526"/>
            </a:avLst>
          </a:prstGeom>
          <a:solidFill>
            <a:srgbClr val="065A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5"/>
          <p:cNvSpPr/>
          <p:nvPr/>
        </p:nvSpPr>
        <p:spPr>
          <a:xfrm>
            <a:off x="1097280" y="5623560"/>
            <a:ext cx="10058400" cy="868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A458"/>
              </a:buClr>
              <a:buSzPts val="1300"/>
              <a:buFont typeface="Calibri"/>
              <a:buNone/>
            </a:pPr>
            <a:r>
              <a:rPr lang="en-US" sz="1300" b="1" i="0" u="none" strike="noStrike" cap="none">
                <a:solidFill>
                  <a:srgbClr val="E0A458"/>
                </a:solidFill>
                <a:latin typeface="Calibri"/>
                <a:ea typeface="Calibri"/>
                <a:cs typeface="Calibri"/>
                <a:sym typeface="Calibri"/>
              </a:rPr>
              <a:t>Two-stage coding.  </a:t>
            </a:r>
            <a:r>
              <a:rPr lang="en-US" sz="13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Author 1 codes; author 2 verifies each judgment against documented evidence. Because verification follows rather than runs in parallel, this is </a:t>
            </a:r>
            <a:r>
              <a:rPr lang="en-US" sz="13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verification coding, not independent double-coding</a:t>
            </a:r>
            <a:r>
              <a:rPr lang="en-US" sz="13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— no agreement statistic is reported.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5"/>
          <p:cNvSpPr/>
          <p:nvPr/>
        </p:nvSpPr>
        <p:spPr>
          <a:xfrm>
            <a:off x="11521440" y="6400800"/>
            <a:ext cx="4572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5B6B7A"/>
              </a:buClr>
              <a:buSzPts val="1100"/>
              <a:buFont typeface="Calibri"/>
              <a:buNone/>
            </a:pPr>
            <a:r>
              <a:rPr lang="en-US" sz="1100" b="0" i="0" u="none" strike="noStrike" cap="none">
                <a:solidFill>
                  <a:srgbClr val="5B6B7A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6"/>
          <p:cNvSpPr/>
          <p:nvPr/>
        </p:nvSpPr>
        <p:spPr>
          <a:xfrm>
            <a:off x="822960" y="457200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C7293"/>
              </a:buClr>
              <a:buSzPts val="1200"/>
              <a:buFont typeface="Calibri"/>
              <a:buNone/>
            </a:pPr>
            <a:r>
              <a:rPr lang="en-US" sz="1200" b="1" i="0" u="none" strike="noStrike" cap="none">
                <a:solidFill>
                  <a:srgbClr val="1C7293"/>
                </a:solidFill>
                <a:latin typeface="Calibri"/>
                <a:ea typeface="Calibri"/>
                <a:cs typeface="Calibri"/>
                <a:sym typeface="Calibri"/>
              </a:rPr>
              <a:t>FINDINGS — OVERVIEW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6"/>
          <p:cNvSpPr/>
          <p:nvPr/>
        </p:nvSpPr>
        <p:spPr>
          <a:xfrm>
            <a:off x="822960" y="777240"/>
            <a:ext cx="100584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430"/>
              </a:buClr>
              <a:buSzPts val="2800"/>
              <a:buFont typeface="Cambria"/>
              <a:buNone/>
            </a:pPr>
            <a:r>
              <a:rPr lang="en-US" sz="2800" b="1" i="0" u="none" strike="noStrike" cap="none">
                <a:solidFill>
                  <a:srgbClr val="1B2430"/>
                </a:solidFill>
                <a:latin typeface="Cambria"/>
                <a:ea typeface="Cambria"/>
                <a:cs typeface="Cambria"/>
                <a:sym typeface="Cambria"/>
              </a:rPr>
              <a:t>Four routines, four judgments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14" name="Google Shape;114;p6"/>
          <p:cNvGraphicFramePr/>
          <p:nvPr/>
        </p:nvGraphicFramePr>
        <p:xfrm>
          <a:off x="822960" y="1600200"/>
          <a:ext cx="11430000" cy="3090700"/>
        </p:xfrm>
        <a:graphic>
          <a:graphicData uri="http://schemas.openxmlformats.org/drawingml/2006/table">
            <a:tbl>
              <a:tblPr>
                <a:noFill/>
                <a:tableStyleId>{AA001909-7B60-4D09-8D91-D3DF92FA28CB}</a:tableStyleId>
              </a:tblPr>
              <a:tblGrid>
                <a:gridCol w="320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08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774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350"/>
                        <a:buFont typeface="Calibri"/>
                        <a:buNone/>
                      </a:pPr>
                      <a:r>
                        <a:rPr lang="en-US" sz="1350" b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HMH routine</a:t>
                      </a:r>
                      <a:endParaRPr sz="135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129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350"/>
                        <a:buFont typeface="Calibri"/>
                        <a:buNone/>
                      </a:pPr>
                      <a:r>
                        <a:rPr lang="en-US" sz="1350" b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Targeted L1 barrier</a:t>
                      </a:r>
                      <a:endParaRPr sz="135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129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350"/>
                        <a:buFont typeface="Calibri"/>
                        <a:buNone/>
                      </a:pPr>
                      <a:r>
                        <a:rPr lang="en-US" sz="1350" b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Mechanism</a:t>
                      </a:r>
                      <a:endParaRPr sz="135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129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350"/>
                        <a:buFont typeface="Calibri"/>
                        <a:buNone/>
                      </a:pPr>
                      <a:r>
                        <a:rPr lang="en-US" sz="1350" b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Judgment</a:t>
                      </a:r>
                      <a:endParaRPr sz="135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129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8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B2430"/>
                        </a:buClr>
                        <a:buSzPts val="1300"/>
                        <a:buFont typeface="Calibri"/>
                        <a:buNone/>
                      </a:pPr>
                      <a:r>
                        <a:rPr lang="en-US" sz="1300" b="1" u="none" strike="noStrike" cap="none">
                          <a:solidFill>
                            <a:srgbClr val="1B243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Tap and Count the Sounds</a:t>
                      </a:r>
                      <a:endParaRPr sz="13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B2430"/>
                        </a:buClr>
                        <a:buSzPts val="1300"/>
                        <a:buFont typeface="Calibri"/>
                        <a:buNone/>
                      </a:pPr>
                      <a:r>
                        <a:rPr lang="en-US" sz="1300" u="none" strike="noStrike" cap="none">
                          <a:solidFill>
                            <a:srgbClr val="1B243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Monosyllabic processing</a:t>
                      </a:r>
                      <a:endParaRPr sz="13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B2430"/>
                        </a:buClr>
                        <a:buSzPts val="1300"/>
                        <a:buFont typeface="Calibri"/>
                        <a:buNone/>
                      </a:pPr>
                      <a:r>
                        <a:rPr lang="en-US" sz="1300" u="none" strike="noStrike" cap="none">
                          <a:solidFill>
                            <a:srgbClr val="1B243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Auditory–tactile phonemic segmentation</a:t>
                      </a:r>
                      <a:endParaRPr sz="13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65A82"/>
                        </a:buClr>
                        <a:buSzPts val="1300"/>
                        <a:buFont typeface="Calibri"/>
                        <a:buNone/>
                      </a:pPr>
                      <a:r>
                        <a:rPr lang="en-US" sz="1300" b="1" u="none" strike="noStrike" cap="none">
                          <a:solidFill>
                            <a:srgbClr val="065A8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High · 8/8</a:t>
                      </a:r>
                      <a:endParaRPr sz="13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8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B2430"/>
                        </a:buClr>
                        <a:buSzPts val="1300"/>
                        <a:buFont typeface="Calibri"/>
                        <a:buNone/>
                      </a:pPr>
                      <a:r>
                        <a:rPr lang="en-US" sz="1300" b="1" u="none" strike="noStrike" cap="none">
                          <a:solidFill>
                            <a:srgbClr val="1B243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Blending: Sound-by-Sound</a:t>
                      </a:r>
                      <a:endParaRPr sz="13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E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B2430"/>
                        </a:buClr>
                        <a:buSzPts val="1300"/>
                        <a:buFont typeface="Calibri"/>
                        <a:buNone/>
                      </a:pPr>
                      <a:r>
                        <a:rPr lang="en-US" sz="1300" u="none" strike="noStrike" cap="none">
                          <a:solidFill>
                            <a:srgbClr val="1B243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Coda deletion / final stop</a:t>
                      </a:r>
                      <a:endParaRPr sz="13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E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B2430"/>
                        </a:buClr>
                        <a:buSzPts val="1300"/>
                        <a:buFont typeface="Calibri"/>
                        <a:buNone/>
                      </a:pPr>
                      <a:r>
                        <a:rPr lang="en-US" sz="1300" u="none" strike="noStrike" cap="none">
                          <a:solidFill>
                            <a:srgbClr val="1B243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Sequential phoneme accountability</a:t>
                      </a:r>
                      <a:endParaRPr sz="13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E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0A458"/>
                        </a:buClr>
                        <a:buSzPts val="1300"/>
                        <a:buFont typeface="Calibri"/>
                        <a:buNone/>
                      </a:pPr>
                      <a:r>
                        <a:rPr lang="en-US" sz="1300" b="1" u="none" strike="noStrike" cap="none">
                          <a:solidFill>
                            <a:srgbClr val="E0A45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Conditional · 6/8</a:t>
                      </a:r>
                      <a:endParaRPr sz="13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E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8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B2430"/>
                        </a:buClr>
                        <a:buSzPts val="1300"/>
                        <a:buFont typeface="Calibri"/>
                        <a:buNone/>
                      </a:pPr>
                      <a:r>
                        <a:rPr lang="en-US" sz="1300" b="1" u="none" strike="noStrike" cap="none">
                          <a:solidFill>
                            <a:srgbClr val="1B243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Blending: Continuous</a:t>
                      </a:r>
                      <a:endParaRPr sz="13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B2430"/>
                        </a:buClr>
                        <a:buSzPts val="1300"/>
                        <a:buFont typeface="Calibri"/>
                        <a:buNone/>
                      </a:pPr>
                      <a:r>
                        <a:rPr lang="en-US" sz="1300" u="none" strike="noStrike" cap="none">
                          <a:solidFill>
                            <a:srgbClr val="1B243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Word-level synthesis</a:t>
                      </a:r>
                      <a:endParaRPr sz="13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B2430"/>
                        </a:buClr>
                        <a:buSzPts val="1300"/>
                        <a:buFont typeface="Calibri"/>
                        <a:buNone/>
                      </a:pPr>
                      <a:r>
                        <a:rPr lang="en-US" sz="1300" u="none" strike="noStrike" cap="none">
                          <a:solidFill>
                            <a:srgbClr val="1B243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Continuous phonological synthesis</a:t>
                      </a:r>
                      <a:endParaRPr sz="13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65A82"/>
                        </a:buClr>
                        <a:buSzPts val="1300"/>
                        <a:buFont typeface="Calibri"/>
                        <a:buNone/>
                      </a:pPr>
                      <a:r>
                        <a:rPr lang="en-US" sz="1300" b="1" u="none" strike="noStrike" cap="none">
                          <a:solidFill>
                            <a:srgbClr val="065A8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High · 7/8</a:t>
                      </a:r>
                      <a:endParaRPr sz="13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8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B2430"/>
                        </a:buClr>
                        <a:buSzPts val="1300"/>
                        <a:buFont typeface="Calibri"/>
                        <a:buNone/>
                      </a:pPr>
                      <a:r>
                        <a:rPr lang="en-US" sz="1300" b="1" u="none" strike="noStrike" cap="none">
                          <a:solidFill>
                            <a:srgbClr val="1B243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Echo Reading</a:t>
                      </a:r>
                      <a:endParaRPr sz="13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E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B2430"/>
                        </a:buClr>
                        <a:buSzPts val="1300"/>
                        <a:buFont typeface="Calibri"/>
                        <a:buNone/>
                      </a:pPr>
                      <a:r>
                        <a:rPr lang="en-US" sz="1300" u="none" strike="noStrike" cap="none">
                          <a:solidFill>
                            <a:srgbClr val="1B243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Prosodic transfer</a:t>
                      </a:r>
                      <a:endParaRPr sz="13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E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B2430"/>
                        </a:buClr>
                        <a:buSzPts val="1300"/>
                        <a:buFont typeface="Calibri"/>
                        <a:buNone/>
                      </a:pPr>
                      <a:r>
                        <a:rPr lang="en-US" sz="1300" u="none" strike="noStrike" cap="none">
                          <a:solidFill>
                            <a:srgbClr val="1B243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Modeled prosodic imitation</a:t>
                      </a:r>
                      <a:endParaRPr sz="13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E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0A458"/>
                        </a:buClr>
                        <a:buSzPts val="1300"/>
                        <a:buFont typeface="Calibri"/>
                        <a:buNone/>
                      </a:pPr>
                      <a:r>
                        <a:rPr lang="en-US" sz="1300" b="1" u="none" strike="noStrike" cap="none">
                          <a:solidFill>
                            <a:srgbClr val="E0A45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Conditional · 5/8</a:t>
                      </a:r>
                      <a:endParaRPr sz="13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8E1E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E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5" name="Google Shape;115;p6"/>
          <p:cNvSpPr/>
          <p:nvPr/>
        </p:nvSpPr>
        <p:spPr>
          <a:xfrm>
            <a:off x="822960" y="4892040"/>
            <a:ext cx="11430000" cy="1417320"/>
          </a:xfrm>
          <a:prstGeom prst="roundRect">
            <a:avLst>
              <a:gd name="adj" fmla="val 6452"/>
            </a:avLst>
          </a:prstGeom>
          <a:solidFill>
            <a:srgbClr val="DCE7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6"/>
          <p:cNvSpPr/>
          <p:nvPr/>
        </p:nvSpPr>
        <p:spPr>
          <a:xfrm>
            <a:off x="1051560" y="5138928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E0A458"/>
              </a:buClr>
              <a:buSzPts val="2600"/>
              <a:buFont typeface="Cambria"/>
              <a:buNone/>
            </a:pPr>
            <a:r>
              <a:rPr lang="en-US" sz="2600" b="1" i="0" u="none" strike="noStrike" cap="none">
                <a:solidFill>
                  <a:srgbClr val="E0A458"/>
                </a:solidFill>
                <a:latin typeface="Cambria"/>
                <a:ea typeface="Cambria"/>
                <a:cs typeface="Cambria"/>
                <a:sym typeface="Cambria"/>
              </a:rPr>
              <a:t>!</a:t>
            </a: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6"/>
          <p:cNvSpPr/>
          <p:nvPr/>
        </p:nvSpPr>
        <p:spPr>
          <a:xfrm>
            <a:off x="1691640" y="5029200"/>
            <a:ext cx="1033272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65A82"/>
              </a:buClr>
              <a:buSzPts val="1500"/>
              <a:buFont typeface="Calibri"/>
              <a:buNone/>
            </a:pPr>
            <a:r>
              <a:rPr lang="en-US" sz="1500" b="1" i="0" u="none" strike="noStrike" cap="none">
                <a:solidFill>
                  <a:srgbClr val="065A82"/>
                </a:solidFill>
                <a:latin typeface="Calibri"/>
                <a:ea typeface="Calibri"/>
                <a:cs typeface="Calibri"/>
                <a:sym typeface="Calibri"/>
              </a:rPr>
              <a:t>“Conditional” ≠ weak mechanism.  </a:t>
            </a:r>
            <a:r>
              <a:rPr lang="en-US" sz="1500" b="0" i="0" u="none" strike="noStrike" cap="none">
                <a:solidFill>
                  <a:srgbClr val="1B2430"/>
                </a:solidFill>
                <a:latin typeface="Calibri"/>
                <a:ea typeface="Calibri"/>
                <a:cs typeface="Calibri"/>
                <a:sym typeface="Calibri"/>
              </a:rPr>
              <a:t>Both Sound-by-Sound and Echo Reading align strongly. The points are lost on </a:t>
            </a:r>
            <a:r>
              <a:rPr lang="en-US" sz="1500" b="1" i="0" u="none" strike="noStrike" cap="none">
                <a:solidFill>
                  <a:srgbClr val="1B2430"/>
                </a:solidFill>
                <a:latin typeface="Calibri"/>
                <a:ea typeface="Calibri"/>
                <a:cs typeface="Calibri"/>
                <a:sym typeface="Calibri"/>
              </a:rPr>
              <a:t>implementation</a:t>
            </a:r>
            <a:r>
              <a:rPr lang="en-US" sz="1500" b="0" i="0" u="none" strike="noStrike" cap="none">
                <a:solidFill>
                  <a:srgbClr val="1B2430"/>
                </a:solidFill>
                <a:latin typeface="Calibri"/>
                <a:ea typeface="Calibri"/>
                <a:cs typeface="Calibri"/>
                <a:sym typeface="Calibri"/>
              </a:rPr>
              <a:t> — they need teacher support the source (an English-only US handbook) cannot supply.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6"/>
          <p:cNvSpPr/>
          <p:nvPr/>
        </p:nvSpPr>
        <p:spPr>
          <a:xfrm>
            <a:off x="11521440" y="6400800"/>
            <a:ext cx="4572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5B6B7A"/>
              </a:buClr>
              <a:buSzPts val="1100"/>
              <a:buFont typeface="Calibri"/>
              <a:buNone/>
            </a:pPr>
            <a:r>
              <a:rPr lang="en-US" sz="1100" b="0" i="0" u="none" strike="noStrike" cap="none">
                <a:solidFill>
                  <a:srgbClr val="5B6B7A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7"/>
          <p:cNvSpPr/>
          <p:nvPr/>
        </p:nvSpPr>
        <p:spPr>
          <a:xfrm>
            <a:off x="822960" y="457200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C7293"/>
              </a:buClr>
              <a:buSzPts val="1200"/>
              <a:buFont typeface="Calibri"/>
              <a:buNone/>
            </a:pPr>
            <a:r>
              <a:rPr lang="en-US" sz="1200" b="1" i="0" u="none" strike="noStrike" cap="none">
                <a:solidFill>
                  <a:srgbClr val="1C7293"/>
                </a:solidFill>
                <a:latin typeface="Calibri"/>
                <a:ea typeface="Calibri"/>
                <a:cs typeface="Calibri"/>
                <a:sym typeface="Calibri"/>
              </a:rPr>
              <a:t>FINDINGS — TOUCHPOINTS 1 &amp; 2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7"/>
          <p:cNvSpPr/>
          <p:nvPr/>
        </p:nvSpPr>
        <p:spPr>
          <a:xfrm>
            <a:off x="822960" y="777240"/>
            <a:ext cx="1060704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430"/>
              </a:buClr>
              <a:buSzPts val="2600"/>
              <a:buFont typeface="Cambria"/>
              <a:buNone/>
            </a:pPr>
            <a:r>
              <a:rPr lang="en-US" sz="2600" b="1" i="0" u="none" strike="noStrike" cap="none">
                <a:solidFill>
                  <a:srgbClr val="1B2430"/>
                </a:solidFill>
                <a:latin typeface="Cambria"/>
                <a:ea typeface="Cambria"/>
                <a:cs typeface="Cambria"/>
                <a:sym typeface="Cambria"/>
              </a:rPr>
              <a:t>From invisible sounds to an accountable coda</a:t>
            </a: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7"/>
          <p:cNvSpPr/>
          <p:nvPr/>
        </p:nvSpPr>
        <p:spPr>
          <a:xfrm>
            <a:off x="822960" y="1645920"/>
            <a:ext cx="5257800" cy="4480560"/>
          </a:xfrm>
          <a:prstGeom prst="roundRect">
            <a:avLst>
              <a:gd name="adj" fmla="val 2449"/>
            </a:avLst>
          </a:prstGeom>
          <a:solidFill>
            <a:srgbClr val="212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7"/>
          <p:cNvSpPr/>
          <p:nvPr/>
        </p:nvSpPr>
        <p:spPr>
          <a:xfrm>
            <a:off x="1097280" y="1828800"/>
            <a:ext cx="475488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mbria"/>
              <a:buNone/>
            </a:pPr>
            <a:r>
              <a:rPr lang="en-US" sz="1700" b="1" i="0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1 · Tap and Count the Sounds</a:t>
            </a:r>
            <a:endParaRPr sz="1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Clr>
                <a:srgbClr val="E0A458"/>
              </a:buClr>
              <a:buSzPts val="1400"/>
              <a:buFont typeface="Cambria"/>
              <a:buNone/>
            </a:pPr>
            <a:r>
              <a:rPr lang="en-US" sz="1400" b="1" i="0" u="none" strike="noStrike" cap="none">
                <a:solidFill>
                  <a:srgbClr val="E0A458"/>
                </a:solidFill>
                <a:latin typeface="Cambria"/>
                <a:ea typeface="Cambria"/>
                <a:cs typeface="Cambria"/>
                <a:sym typeface="Cambria"/>
              </a:rPr>
              <a:t>High · 8/8</a:t>
            </a:r>
            <a:endParaRPr sz="1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7"/>
          <p:cNvSpPr/>
          <p:nvPr/>
        </p:nvSpPr>
        <p:spPr>
          <a:xfrm>
            <a:off x="1097280" y="2697480"/>
            <a:ext cx="475488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can → /k/ /ă/ /n/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2000"/>
              </a:lnSpc>
              <a:spcBef>
                <a:spcPts val="800"/>
              </a:spcBef>
              <a:spcAft>
                <a:spcPts val="0"/>
              </a:spcAft>
              <a:buClr>
                <a:srgbClr val="DCE7EE"/>
              </a:buClr>
              <a:buSzPts val="1200"/>
              <a:buFont typeface="Calibri"/>
              <a:buNone/>
            </a:pPr>
            <a:r>
              <a:rPr lang="en-US" sz="1200" b="0" i="0" u="none" strike="noStrike" cap="none">
                <a:solidFill>
                  <a:srgbClr val="DCE7EE"/>
                </a:solidFill>
                <a:latin typeface="Calibri"/>
                <a:ea typeface="Calibri"/>
                <a:cs typeface="Calibri"/>
                <a:sym typeface="Calibri"/>
              </a:rPr>
              <a:t>one finger-tap per sound (p. R13)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2000"/>
              </a:lnSpc>
              <a:spcBef>
                <a:spcPts val="1200"/>
              </a:spcBef>
              <a:spcAft>
                <a:spcPts val="0"/>
              </a:spcAft>
              <a:buClr>
                <a:srgbClr val="E0A458"/>
              </a:buClr>
              <a:buSzPts val="1300"/>
              <a:buFont typeface="Calibri"/>
              <a:buNone/>
            </a:pPr>
            <a:r>
              <a:rPr lang="en-US" sz="1300" b="1" i="0" u="none" strike="noStrike" cap="none">
                <a:solidFill>
                  <a:srgbClr val="E0A458"/>
                </a:solidFill>
                <a:latin typeface="Calibri"/>
                <a:ea typeface="Calibri"/>
                <a:cs typeface="Calibri"/>
                <a:sym typeface="Calibri"/>
              </a:rPr>
              <a:t>Mechanism  </a:t>
            </a:r>
            <a:r>
              <a:rPr lang="en-US" sz="13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turns internal phonemic structure into a visible, countable action.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2000"/>
              </a:lnSpc>
              <a:spcBef>
                <a:spcPts val="1000"/>
              </a:spcBef>
              <a:spcAft>
                <a:spcPts val="0"/>
              </a:spcAft>
              <a:buClr>
                <a:srgbClr val="E0A458"/>
              </a:buClr>
              <a:buSzPts val="1300"/>
              <a:buFont typeface="Calibri"/>
              <a:buNone/>
            </a:pPr>
            <a:r>
              <a:rPr lang="en-US" sz="1300" b="1" i="0" u="none" strike="noStrike" cap="none">
                <a:solidFill>
                  <a:srgbClr val="E0A458"/>
                </a:solidFill>
                <a:latin typeface="Calibri"/>
                <a:ea typeface="Calibri"/>
                <a:cs typeface="Calibri"/>
                <a:sym typeface="Calibri"/>
              </a:rPr>
              <a:t>L1 contrast  </a:t>
            </a:r>
            <a:r>
              <a:rPr lang="en-US" sz="13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Vietnamese doesn't require phoneme analysis within a syllable — tapping supplies the missing step.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7"/>
          <p:cNvSpPr/>
          <p:nvPr/>
        </p:nvSpPr>
        <p:spPr>
          <a:xfrm>
            <a:off x="6263640" y="1645920"/>
            <a:ext cx="5120640" cy="4480560"/>
          </a:xfrm>
          <a:prstGeom prst="roundRect">
            <a:avLst>
              <a:gd name="adj" fmla="val 2449"/>
            </a:avLst>
          </a:prstGeom>
          <a:solidFill>
            <a:srgbClr val="DCE7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7"/>
          <p:cNvSpPr/>
          <p:nvPr/>
        </p:nvSpPr>
        <p:spPr>
          <a:xfrm>
            <a:off x="6537960" y="1828800"/>
            <a:ext cx="466344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430"/>
              </a:buClr>
              <a:buSzPts val="1700"/>
              <a:buFont typeface="Cambria"/>
              <a:buNone/>
            </a:pPr>
            <a:r>
              <a:rPr lang="en-US" sz="1700" b="1" i="0" u="none" strike="noStrike" cap="none">
                <a:solidFill>
                  <a:srgbClr val="1B2430"/>
                </a:solidFill>
                <a:latin typeface="Cambria"/>
                <a:ea typeface="Cambria"/>
                <a:cs typeface="Cambria"/>
                <a:sym typeface="Cambria"/>
              </a:rPr>
              <a:t>2 · Blending: Sound-by-Sound</a:t>
            </a:r>
            <a:endParaRPr sz="1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Clr>
                <a:srgbClr val="E0A458"/>
              </a:buClr>
              <a:buSzPts val="1400"/>
              <a:buFont typeface="Cambria"/>
              <a:buNone/>
            </a:pPr>
            <a:r>
              <a:rPr lang="en-US" sz="1400" b="1" i="0" u="none" strike="noStrike" cap="none">
                <a:solidFill>
                  <a:srgbClr val="E0A458"/>
                </a:solidFill>
                <a:latin typeface="Cambria"/>
                <a:ea typeface="Cambria"/>
                <a:cs typeface="Cambria"/>
                <a:sym typeface="Cambria"/>
              </a:rPr>
              <a:t>Conditional · 6/8</a:t>
            </a:r>
            <a:endParaRPr sz="1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7"/>
          <p:cNvSpPr/>
          <p:nvPr/>
        </p:nvSpPr>
        <p:spPr>
          <a:xfrm>
            <a:off x="6537960" y="2697480"/>
            <a:ext cx="466344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065A82"/>
              </a:buClr>
              <a:buSzPts val="1600"/>
              <a:buFont typeface="Calibri"/>
              <a:buNone/>
            </a:pPr>
            <a:r>
              <a:rPr lang="en-US" sz="1600" b="1" i="0" u="none" strike="noStrike" cap="none">
                <a:solidFill>
                  <a:srgbClr val="065A82"/>
                </a:solidFill>
                <a:latin typeface="Calibri"/>
                <a:ea typeface="Calibri"/>
                <a:cs typeface="Calibri"/>
                <a:sym typeface="Calibri"/>
              </a:rPr>
              <a:t>s … i … t → sit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2000"/>
              </a:lnSpc>
              <a:spcBef>
                <a:spcPts val="800"/>
              </a:spcBef>
              <a:spcAft>
                <a:spcPts val="0"/>
              </a:spcAft>
              <a:buClr>
                <a:srgbClr val="5B6B7A"/>
              </a:buClr>
              <a:buSzPts val="1200"/>
              <a:buFont typeface="Calibri"/>
              <a:buNone/>
            </a:pPr>
            <a:r>
              <a:rPr lang="en-US" sz="1200" b="0" i="0" u="none" strike="noStrike" cap="none">
                <a:solidFill>
                  <a:srgbClr val="5B6B7A"/>
                </a:solidFill>
                <a:latin typeface="Calibri"/>
                <a:ea typeface="Calibri"/>
                <a:cs typeface="Calibri"/>
                <a:sym typeface="Calibri"/>
              </a:rPr>
              <a:t>final /t/ built into the blend (p. R15)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2000"/>
              </a:lnSpc>
              <a:spcBef>
                <a:spcPts val="1200"/>
              </a:spcBef>
              <a:spcAft>
                <a:spcPts val="0"/>
              </a:spcAft>
              <a:buClr>
                <a:srgbClr val="1C7293"/>
              </a:buClr>
              <a:buSzPts val="1300"/>
              <a:buFont typeface="Calibri"/>
              <a:buNone/>
            </a:pPr>
            <a:r>
              <a:rPr lang="en-US" sz="1300" b="1" i="0" u="none" strike="noStrike" cap="none">
                <a:solidFill>
                  <a:srgbClr val="1C7293"/>
                </a:solidFill>
                <a:latin typeface="Calibri"/>
                <a:ea typeface="Calibri"/>
                <a:cs typeface="Calibri"/>
                <a:sym typeface="Calibri"/>
              </a:rPr>
              <a:t>Mechanism  </a:t>
            </a:r>
            <a:r>
              <a:rPr lang="en-US" sz="1350" b="0" i="0" u="none" strike="noStrike" cap="none">
                <a:solidFill>
                  <a:srgbClr val="1B2430"/>
                </a:solidFill>
                <a:latin typeface="Calibri"/>
                <a:ea typeface="Calibri"/>
                <a:cs typeface="Calibri"/>
                <a:sym typeface="Calibri"/>
              </a:rPr>
              <a:t>the coda is separately elicited and required — drop it and the response is visibly incomplete.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2000"/>
              </a:lnSpc>
              <a:spcBef>
                <a:spcPts val="1000"/>
              </a:spcBef>
              <a:spcAft>
                <a:spcPts val="0"/>
              </a:spcAft>
              <a:buClr>
                <a:srgbClr val="1C7293"/>
              </a:buClr>
              <a:buSzPts val="1300"/>
              <a:buFont typeface="Calibri"/>
              <a:buNone/>
            </a:pPr>
            <a:r>
              <a:rPr lang="en-US" sz="1300" b="1" i="0" u="none" strike="noStrike" cap="none">
                <a:solidFill>
                  <a:srgbClr val="1C7293"/>
                </a:solidFill>
                <a:latin typeface="Calibri"/>
                <a:ea typeface="Calibri"/>
                <a:cs typeface="Calibri"/>
                <a:sym typeface="Calibri"/>
              </a:rPr>
              <a:t>Why only 6/8  </a:t>
            </a:r>
            <a:r>
              <a:rPr lang="en-US" sz="1350" b="0" i="0" u="none" strike="noStrike" cap="none">
                <a:solidFill>
                  <a:srgbClr val="1B2430"/>
                </a:solidFill>
                <a:latin typeface="Calibri"/>
                <a:ea typeface="Calibri"/>
                <a:cs typeface="Calibri"/>
                <a:sym typeface="Calibri"/>
              </a:rPr>
              <a:t>needs a guide that models final consonants and flags the intrusive-vowel error.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7"/>
          <p:cNvSpPr/>
          <p:nvPr/>
        </p:nvSpPr>
        <p:spPr>
          <a:xfrm>
            <a:off x="11521440" y="6400800"/>
            <a:ext cx="4572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5B6B7A"/>
              </a:buClr>
              <a:buSzPts val="1100"/>
              <a:buFont typeface="Calibri"/>
              <a:buNone/>
            </a:pPr>
            <a:r>
              <a:rPr lang="en-US" sz="1100" b="0" i="0" u="none" strike="noStrike" cap="none">
                <a:solidFill>
                  <a:srgbClr val="5B6B7A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8"/>
          <p:cNvSpPr/>
          <p:nvPr/>
        </p:nvSpPr>
        <p:spPr>
          <a:xfrm>
            <a:off x="822960" y="457200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C7293"/>
              </a:buClr>
              <a:buSzPts val="1200"/>
              <a:buFont typeface="Calibri"/>
              <a:buNone/>
            </a:pPr>
            <a:r>
              <a:rPr lang="en-US" sz="1200" b="1" i="0" u="none" strike="noStrike" cap="none">
                <a:solidFill>
                  <a:srgbClr val="1C7293"/>
                </a:solidFill>
                <a:latin typeface="Calibri"/>
                <a:ea typeface="Calibri"/>
                <a:cs typeface="Calibri"/>
                <a:sym typeface="Calibri"/>
              </a:rPr>
              <a:t>FINDINGS — TOUCHPOINTS 3 &amp; 4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8"/>
          <p:cNvSpPr/>
          <p:nvPr/>
        </p:nvSpPr>
        <p:spPr>
          <a:xfrm>
            <a:off x="822960" y="777240"/>
            <a:ext cx="1060704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430"/>
              </a:buClr>
              <a:buSzPts val="2600"/>
              <a:buFont typeface="Cambria"/>
              <a:buNone/>
            </a:pPr>
            <a:r>
              <a:rPr lang="en-US" sz="2600" b="1" i="0" u="none" strike="noStrike" cap="none">
                <a:solidFill>
                  <a:srgbClr val="1B2430"/>
                </a:solidFill>
                <a:latin typeface="Cambria"/>
                <a:ea typeface="Cambria"/>
                <a:cs typeface="Cambria"/>
                <a:sym typeface="Cambria"/>
              </a:rPr>
              <a:t>From whole words to sentence prosody</a:t>
            </a: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8"/>
          <p:cNvSpPr/>
          <p:nvPr/>
        </p:nvSpPr>
        <p:spPr>
          <a:xfrm>
            <a:off x="822960" y="1645920"/>
            <a:ext cx="5257800" cy="4480560"/>
          </a:xfrm>
          <a:prstGeom prst="roundRect">
            <a:avLst>
              <a:gd name="adj" fmla="val 2449"/>
            </a:avLst>
          </a:prstGeom>
          <a:solidFill>
            <a:srgbClr val="DCE7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8"/>
          <p:cNvSpPr/>
          <p:nvPr/>
        </p:nvSpPr>
        <p:spPr>
          <a:xfrm>
            <a:off x="1097280" y="1828800"/>
            <a:ext cx="475488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430"/>
              </a:buClr>
              <a:buSzPts val="1700"/>
              <a:buFont typeface="Cambria"/>
              <a:buNone/>
            </a:pPr>
            <a:r>
              <a:rPr lang="en-US" sz="1700" b="1" i="0" u="none" strike="noStrike" cap="none">
                <a:solidFill>
                  <a:srgbClr val="1B2430"/>
                </a:solidFill>
                <a:latin typeface="Cambria"/>
                <a:ea typeface="Cambria"/>
                <a:cs typeface="Cambria"/>
                <a:sym typeface="Cambria"/>
              </a:rPr>
              <a:t>3 · Blending: Continuous</a:t>
            </a:r>
            <a:endParaRPr sz="1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Clr>
                <a:srgbClr val="065A82"/>
              </a:buClr>
              <a:buSzPts val="1400"/>
              <a:buFont typeface="Cambria"/>
              <a:buNone/>
            </a:pPr>
            <a:r>
              <a:rPr lang="en-US" sz="1400" b="1" i="0" u="none" strike="noStrike" cap="none">
                <a:solidFill>
                  <a:srgbClr val="065A82"/>
                </a:solidFill>
                <a:latin typeface="Cambria"/>
                <a:ea typeface="Cambria"/>
                <a:cs typeface="Cambria"/>
                <a:sym typeface="Cambria"/>
              </a:rPr>
              <a:t>High · 7/8</a:t>
            </a:r>
            <a:endParaRPr sz="1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8"/>
          <p:cNvSpPr/>
          <p:nvPr/>
        </p:nvSpPr>
        <p:spPr>
          <a:xfrm>
            <a:off x="1097280" y="2697480"/>
            <a:ext cx="475488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065A82"/>
              </a:buClr>
              <a:buSzPts val="1600"/>
              <a:buFont typeface="Calibri"/>
              <a:buNone/>
            </a:pPr>
            <a:r>
              <a:rPr lang="en-US" sz="1600" b="1" i="0" u="none" strike="noStrike" cap="none">
                <a:solidFill>
                  <a:srgbClr val="065A82"/>
                </a:solidFill>
                <a:latin typeface="Calibri"/>
                <a:ea typeface="Calibri"/>
                <a:cs typeface="Calibri"/>
                <a:sym typeface="Calibri"/>
              </a:rPr>
              <a:t>mmmaaat → mat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2000"/>
              </a:lnSpc>
              <a:spcBef>
                <a:spcPts val="800"/>
              </a:spcBef>
              <a:spcAft>
                <a:spcPts val="0"/>
              </a:spcAft>
              <a:buClr>
                <a:srgbClr val="5B6B7A"/>
              </a:buClr>
              <a:buSzPts val="1200"/>
              <a:buFont typeface="Calibri"/>
              <a:buNone/>
            </a:pPr>
            <a:r>
              <a:rPr lang="en-US" sz="1200" b="0" i="0" u="none" strike="noStrike" cap="none">
                <a:solidFill>
                  <a:srgbClr val="5B6B7A"/>
                </a:solidFill>
                <a:latin typeface="Calibri"/>
                <a:ea typeface="Calibri"/>
                <a:cs typeface="Calibri"/>
                <a:sym typeface="Calibri"/>
              </a:rPr>
              <a:t>blended without breaks (p. R16)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2000"/>
              </a:lnSpc>
              <a:spcBef>
                <a:spcPts val="1200"/>
              </a:spcBef>
              <a:spcAft>
                <a:spcPts val="0"/>
              </a:spcAft>
              <a:buClr>
                <a:srgbClr val="1C7293"/>
              </a:buClr>
              <a:buSzPts val="1300"/>
              <a:buFont typeface="Calibri"/>
              <a:buNone/>
            </a:pPr>
            <a:r>
              <a:rPr lang="en-US" sz="1300" b="1" i="0" u="none" strike="noStrike" cap="none">
                <a:solidFill>
                  <a:srgbClr val="1C7293"/>
                </a:solidFill>
                <a:latin typeface="Calibri"/>
                <a:ea typeface="Calibri"/>
                <a:cs typeface="Calibri"/>
                <a:sym typeface="Calibri"/>
              </a:rPr>
              <a:t>Mechanism  </a:t>
            </a:r>
            <a:r>
              <a:rPr lang="en-US" sz="1350" b="0" i="0" u="none" strike="noStrike" cap="none">
                <a:solidFill>
                  <a:srgbClr val="1B2430"/>
                </a:solidFill>
                <a:latin typeface="Calibri"/>
                <a:ea typeface="Calibri"/>
                <a:cs typeface="Calibri"/>
                <a:sym typeface="Calibri"/>
              </a:rPr>
              <a:t>sustains the full sequence in one continuous production — the bridge from segmented sounds to a whole word.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2000"/>
              </a:lnSpc>
              <a:spcBef>
                <a:spcPts val="1000"/>
              </a:spcBef>
              <a:spcAft>
                <a:spcPts val="0"/>
              </a:spcAft>
              <a:buClr>
                <a:srgbClr val="1C7293"/>
              </a:buClr>
              <a:buSzPts val="1300"/>
              <a:buFont typeface="Calibri"/>
              <a:buNone/>
            </a:pPr>
            <a:r>
              <a:rPr lang="en-US" sz="1300" b="1" i="0" u="none" strike="noStrike" cap="none">
                <a:solidFill>
                  <a:srgbClr val="1C7293"/>
                </a:solidFill>
                <a:latin typeface="Calibri"/>
                <a:ea typeface="Calibri"/>
                <a:cs typeface="Calibri"/>
                <a:sym typeface="Calibri"/>
              </a:rPr>
              <a:t>Adaptation  </a:t>
            </a:r>
            <a:r>
              <a:rPr lang="en-US" sz="1350" b="0" i="0" u="none" strike="noStrike" cap="none">
                <a:solidFill>
                  <a:srgbClr val="1B2430"/>
                </a:solidFill>
                <a:latin typeface="Calibri"/>
                <a:ea typeface="Calibri"/>
                <a:cs typeface="Calibri"/>
                <a:sym typeface="Calibri"/>
              </a:rPr>
              <a:t>choose target words with vulnerable final consonants, so fluency doesn't cost the coda.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8"/>
          <p:cNvSpPr/>
          <p:nvPr/>
        </p:nvSpPr>
        <p:spPr>
          <a:xfrm>
            <a:off x="6263640" y="1645920"/>
            <a:ext cx="5120640" cy="4480560"/>
          </a:xfrm>
          <a:prstGeom prst="roundRect">
            <a:avLst>
              <a:gd name="adj" fmla="val 2449"/>
            </a:avLst>
          </a:prstGeom>
          <a:solidFill>
            <a:srgbClr val="212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8"/>
          <p:cNvSpPr/>
          <p:nvPr/>
        </p:nvSpPr>
        <p:spPr>
          <a:xfrm>
            <a:off x="6537960" y="1828800"/>
            <a:ext cx="466344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mbria"/>
              <a:buNone/>
            </a:pPr>
            <a:r>
              <a:rPr lang="en-US" sz="1700" b="1" i="0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4 · Echo Reading</a:t>
            </a:r>
            <a:endParaRPr sz="1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Clr>
                <a:srgbClr val="E0A458"/>
              </a:buClr>
              <a:buSzPts val="1400"/>
              <a:buFont typeface="Cambria"/>
              <a:buNone/>
            </a:pPr>
            <a:r>
              <a:rPr lang="en-US" sz="1400" b="1" i="0" u="none" strike="noStrike" cap="none">
                <a:solidFill>
                  <a:srgbClr val="E0A458"/>
                </a:solidFill>
                <a:latin typeface="Cambria"/>
                <a:ea typeface="Cambria"/>
                <a:cs typeface="Cambria"/>
                <a:sym typeface="Cambria"/>
              </a:rPr>
              <a:t>Conditional · 5/8</a:t>
            </a:r>
            <a:endParaRPr sz="1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8"/>
          <p:cNvSpPr/>
          <p:nvPr/>
        </p:nvSpPr>
        <p:spPr>
          <a:xfrm>
            <a:off x="6537960" y="2697480"/>
            <a:ext cx="466344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lang="en-US" sz="14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teacher models → learners echo (p. R24)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2000"/>
              </a:lnSpc>
              <a:spcBef>
                <a:spcPts val="1200"/>
              </a:spcBef>
              <a:spcAft>
                <a:spcPts val="0"/>
              </a:spcAft>
              <a:buClr>
                <a:srgbClr val="E0A458"/>
              </a:buClr>
              <a:buSzPts val="1300"/>
              <a:buFont typeface="Calibri"/>
              <a:buNone/>
            </a:pPr>
            <a:r>
              <a:rPr lang="en-US" sz="1300" b="1" i="0" u="none" strike="noStrike" cap="none">
                <a:solidFill>
                  <a:srgbClr val="E0A458"/>
                </a:solidFill>
                <a:latin typeface="Calibri"/>
                <a:ea typeface="Calibri"/>
                <a:cs typeface="Calibri"/>
                <a:sym typeface="Calibri"/>
              </a:rPr>
              <a:t>Mechanism  </a:t>
            </a:r>
            <a:r>
              <a:rPr lang="en-US" sz="13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supplies an external English model to shape connected reading — beyond isolated words.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2000"/>
              </a:lnSpc>
              <a:spcBef>
                <a:spcPts val="1000"/>
              </a:spcBef>
              <a:spcAft>
                <a:spcPts val="0"/>
              </a:spcAft>
              <a:buClr>
                <a:srgbClr val="E0A458"/>
              </a:buClr>
              <a:buSzPts val="1300"/>
              <a:buFont typeface="Calibri"/>
              <a:buNone/>
            </a:pPr>
            <a:r>
              <a:rPr lang="en-US" sz="1300" b="1" i="0" u="none" strike="noStrike" cap="none">
                <a:solidFill>
                  <a:srgbClr val="E0A458"/>
                </a:solidFill>
                <a:latin typeface="Calibri"/>
                <a:ea typeface="Calibri"/>
                <a:cs typeface="Calibri"/>
                <a:sym typeface="Calibri"/>
              </a:rPr>
              <a:t>Strongest condition  </a:t>
            </a:r>
            <a:r>
              <a:rPr lang="en-US" sz="13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value depends on model quality — needs recordings, phrase-marked scripts, teacher prep.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8"/>
          <p:cNvSpPr/>
          <p:nvPr/>
        </p:nvSpPr>
        <p:spPr>
          <a:xfrm>
            <a:off x="11521440" y="6400800"/>
            <a:ext cx="4572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5B6B7A"/>
              </a:buClr>
              <a:buSzPts val="1100"/>
              <a:buFont typeface="Calibri"/>
              <a:buNone/>
            </a:pPr>
            <a:r>
              <a:rPr lang="en-US" sz="1100" b="0" i="0" u="none" strike="noStrike" cap="none">
                <a:solidFill>
                  <a:srgbClr val="5B6B7A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295C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9"/>
          <p:cNvSpPr/>
          <p:nvPr/>
        </p:nvSpPr>
        <p:spPr>
          <a:xfrm>
            <a:off x="822960" y="457200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E0A458"/>
              </a:buClr>
              <a:buSzPts val="1200"/>
              <a:buFont typeface="Calibri"/>
              <a:buNone/>
            </a:pPr>
            <a:r>
              <a:rPr lang="en-US" sz="1200" b="1" i="0" u="none" strike="noStrike" cap="none">
                <a:solidFill>
                  <a:srgbClr val="E0A458"/>
                </a:solidFill>
                <a:latin typeface="Calibri"/>
                <a:ea typeface="Calibri"/>
                <a:cs typeface="Calibri"/>
                <a:sym typeface="Calibri"/>
              </a:rPr>
              <a:t>INTEGRATED FINDING &amp; OUTPUT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9"/>
          <p:cNvSpPr/>
          <p:nvPr/>
        </p:nvSpPr>
        <p:spPr>
          <a:xfrm>
            <a:off x="822960" y="777240"/>
            <a:ext cx="1060704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ambria"/>
              <a:buNone/>
            </a:pPr>
            <a:r>
              <a:rPr lang="en-US" sz="2800" b="1" i="0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A phoneme-to-prosody progression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9"/>
          <p:cNvSpPr/>
          <p:nvPr/>
        </p:nvSpPr>
        <p:spPr>
          <a:xfrm>
            <a:off x="822960" y="1691640"/>
            <a:ext cx="3410712" cy="1965960"/>
          </a:xfrm>
          <a:prstGeom prst="roundRect">
            <a:avLst>
              <a:gd name="adj" fmla="val 4651"/>
            </a:avLst>
          </a:prstGeom>
          <a:solidFill>
            <a:srgbClr val="1C72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9"/>
          <p:cNvSpPr/>
          <p:nvPr/>
        </p:nvSpPr>
        <p:spPr>
          <a:xfrm>
            <a:off x="1051560" y="1874520"/>
            <a:ext cx="2953512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E0A458"/>
              </a:buClr>
              <a:buSzPts val="1200"/>
              <a:buFont typeface="Calibri"/>
              <a:buNone/>
            </a:pPr>
            <a:r>
              <a:rPr lang="en-US" sz="1200" b="1" i="0" u="none" strike="noStrike" cap="none">
                <a:solidFill>
                  <a:srgbClr val="E0A458"/>
                </a:solidFill>
                <a:latin typeface="Calibri"/>
                <a:ea typeface="Calibri"/>
                <a:cs typeface="Calibri"/>
                <a:sym typeface="Calibri"/>
              </a:rPr>
              <a:t>PHONEME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9"/>
          <p:cNvSpPr/>
          <p:nvPr/>
        </p:nvSpPr>
        <p:spPr>
          <a:xfrm>
            <a:off x="1051560" y="2212848"/>
            <a:ext cx="2953512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50"/>
              <a:buFont typeface="Cambria"/>
              <a:buNone/>
            </a:pPr>
            <a:r>
              <a:rPr lang="en-US" sz="1650" b="1" i="0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Phonemic Segmentation Scaffold</a:t>
            </a:r>
            <a:endParaRPr sz="16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9"/>
          <p:cNvSpPr/>
          <p:nvPr/>
        </p:nvSpPr>
        <p:spPr>
          <a:xfrm>
            <a:off x="1051560" y="3154680"/>
            <a:ext cx="2953512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CE7EE"/>
              </a:buClr>
              <a:buSzPts val="1200"/>
              <a:buFont typeface="Calibri"/>
              <a:buNone/>
            </a:pPr>
            <a:r>
              <a:rPr lang="en-US" sz="1200" b="0" i="1" u="none" strike="noStrike" cap="none">
                <a:solidFill>
                  <a:srgbClr val="DCE7EE"/>
                </a:solidFill>
                <a:latin typeface="Calibri"/>
                <a:ea typeface="Calibri"/>
                <a:cs typeface="Calibri"/>
                <a:sym typeface="Calibri"/>
              </a:rPr>
              <a:t>Tap and Count the Sounds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9"/>
          <p:cNvSpPr/>
          <p:nvPr/>
        </p:nvSpPr>
        <p:spPr>
          <a:xfrm>
            <a:off x="4215384" y="1691640"/>
            <a:ext cx="219456" cy="1965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E0A458"/>
              </a:buClr>
              <a:buSzPts val="2400"/>
              <a:buFont typeface="Calibri"/>
              <a:buNone/>
            </a:pPr>
            <a:r>
              <a:rPr lang="en-US" sz="2400" b="1" i="0" u="none" strike="noStrike" cap="none">
                <a:solidFill>
                  <a:srgbClr val="E0A458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9"/>
          <p:cNvSpPr/>
          <p:nvPr/>
        </p:nvSpPr>
        <p:spPr>
          <a:xfrm>
            <a:off x="4416552" y="1691640"/>
            <a:ext cx="3410712" cy="1965960"/>
          </a:xfrm>
          <a:prstGeom prst="roundRect">
            <a:avLst>
              <a:gd name="adj" fmla="val 4651"/>
            </a:avLst>
          </a:prstGeom>
          <a:solidFill>
            <a:srgbClr val="065A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9"/>
          <p:cNvSpPr/>
          <p:nvPr/>
        </p:nvSpPr>
        <p:spPr>
          <a:xfrm>
            <a:off x="4645152" y="1874520"/>
            <a:ext cx="2953512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E0A458"/>
              </a:buClr>
              <a:buSzPts val="1200"/>
              <a:buFont typeface="Calibri"/>
              <a:buNone/>
            </a:pPr>
            <a:r>
              <a:rPr lang="en-US" sz="1200" b="1" i="0" u="none" strike="noStrike" cap="none">
                <a:solidFill>
                  <a:srgbClr val="E0A458"/>
                </a:solidFill>
                <a:latin typeface="Calibri"/>
                <a:ea typeface="Calibri"/>
                <a:cs typeface="Calibri"/>
                <a:sym typeface="Calibri"/>
              </a:rPr>
              <a:t>WORD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9"/>
          <p:cNvSpPr/>
          <p:nvPr/>
        </p:nvSpPr>
        <p:spPr>
          <a:xfrm>
            <a:off x="4645152" y="2212848"/>
            <a:ext cx="2953512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50"/>
              <a:buFont typeface="Cambria"/>
              <a:buNone/>
            </a:pPr>
            <a:r>
              <a:rPr lang="en-US" sz="1650" b="1" i="0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Coda-to-Word Blending Scaffold</a:t>
            </a:r>
            <a:endParaRPr sz="16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9"/>
          <p:cNvSpPr/>
          <p:nvPr/>
        </p:nvSpPr>
        <p:spPr>
          <a:xfrm>
            <a:off x="4645152" y="3154680"/>
            <a:ext cx="2953512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CE7EE"/>
              </a:buClr>
              <a:buSzPts val="1200"/>
              <a:buFont typeface="Calibri"/>
              <a:buNone/>
            </a:pPr>
            <a:r>
              <a:rPr lang="en-US" sz="1200" b="0" i="1" u="none" strike="noStrike" cap="none">
                <a:solidFill>
                  <a:srgbClr val="DCE7EE"/>
                </a:solidFill>
                <a:latin typeface="Calibri"/>
                <a:ea typeface="Calibri"/>
                <a:cs typeface="Calibri"/>
                <a:sym typeface="Calibri"/>
              </a:rPr>
              <a:t>Sound-by-Sound + Continuous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9"/>
          <p:cNvSpPr/>
          <p:nvPr/>
        </p:nvSpPr>
        <p:spPr>
          <a:xfrm>
            <a:off x="7808976" y="1691640"/>
            <a:ext cx="219456" cy="1965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E0A458"/>
              </a:buClr>
              <a:buSzPts val="2400"/>
              <a:buFont typeface="Calibri"/>
              <a:buNone/>
            </a:pPr>
            <a:r>
              <a:rPr lang="en-US" sz="2400" b="1" i="0" u="none" strike="noStrike" cap="none">
                <a:solidFill>
                  <a:srgbClr val="E0A458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9"/>
          <p:cNvSpPr/>
          <p:nvPr/>
        </p:nvSpPr>
        <p:spPr>
          <a:xfrm>
            <a:off x="8010144" y="1691640"/>
            <a:ext cx="3410712" cy="1965960"/>
          </a:xfrm>
          <a:prstGeom prst="roundRect">
            <a:avLst>
              <a:gd name="adj" fmla="val 4651"/>
            </a:avLst>
          </a:prstGeom>
          <a:solidFill>
            <a:srgbClr val="1C72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9"/>
          <p:cNvSpPr/>
          <p:nvPr/>
        </p:nvSpPr>
        <p:spPr>
          <a:xfrm>
            <a:off x="8238744" y="1874520"/>
            <a:ext cx="2953512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E0A458"/>
              </a:buClr>
              <a:buSzPts val="1200"/>
              <a:buFont typeface="Calibri"/>
              <a:buNone/>
            </a:pPr>
            <a:r>
              <a:rPr lang="en-US" sz="1200" b="1" i="0" u="none" strike="noStrike" cap="none">
                <a:solidFill>
                  <a:srgbClr val="E0A458"/>
                </a:solidFill>
                <a:latin typeface="Calibri"/>
                <a:ea typeface="Calibri"/>
                <a:cs typeface="Calibri"/>
                <a:sym typeface="Calibri"/>
              </a:rPr>
              <a:t>SENTENCE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9"/>
          <p:cNvSpPr/>
          <p:nvPr/>
        </p:nvSpPr>
        <p:spPr>
          <a:xfrm>
            <a:off x="8238744" y="2212848"/>
            <a:ext cx="2953512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50"/>
              <a:buFont typeface="Cambria"/>
              <a:buNone/>
            </a:pPr>
            <a:r>
              <a:rPr lang="en-US" sz="1650" b="1" i="0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Prosodic Oral-Fluency Scaffold</a:t>
            </a:r>
            <a:endParaRPr sz="16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9"/>
          <p:cNvSpPr/>
          <p:nvPr/>
        </p:nvSpPr>
        <p:spPr>
          <a:xfrm>
            <a:off x="8238744" y="3154680"/>
            <a:ext cx="2953512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CE7EE"/>
              </a:buClr>
              <a:buSzPts val="1200"/>
              <a:buFont typeface="Calibri"/>
              <a:buNone/>
            </a:pPr>
            <a:r>
              <a:rPr lang="en-US" sz="1200" b="0" i="1" u="none" strike="noStrike" cap="none">
                <a:solidFill>
                  <a:srgbClr val="DCE7EE"/>
                </a:solidFill>
                <a:latin typeface="Calibri"/>
                <a:ea typeface="Calibri"/>
                <a:cs typeface="Calibri"/>
                <a:sym typeface="Calibri"/>
              </a:rPr>
              <a:t>Echo Reading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9"/>
          <p:cNvSpPr/>
          <p:nvPr/>
        </p:nvSpPr>
        <p:spPr>
          <a:xfrm>
            <a:off x="822960" y="3794760"/>
            <a:ext cx="105156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DCE7EE"/>
              </a:buClr>
              <a:buSzPts val="1300"/>
              <a:buFont typeface="Calibri"/>
              <a:buNone/>
            </a:pPr>
            <a:r>
              <a:rPr lang="en-US" sz="1300" b="0" i="1" u="none" strike="noStrike" cap="none">
                <a:solidFill>
                  <a:srgbClr val="DCE7EE"/>
                </a:solidFill>
                <a:latin typeface="Calibri"/>
                <a:ea typeface="Calibri"/>
                <a:cs typeface="Calibri"/>
                <a:sym typeface="Calibri"/>
              </a:rPr>
              <a:t>Tripartite Adaptation Framework for Scripted Instruction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9"/>
          <p:cNvSpPr/>
          <p:nvPr/>
        </p:nvSpPr>
        <p:spPr>
          <a:xfrm>
            <a:off x="822960" y="4297680"/>
            <a:ext cx="10515600" cy="18288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9"/>
          <p:cNvSpPr/>
          <p:nvPr/>
        </p:nvSpPr>
        <p:spPr>
          <a:xfrm>
            <a:off x="1097280" y="440740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65A82"/>
              </a:buClr>
              <a:buSzPts val="1100"/>
              <a:buFont typeface="Calibri"/>
              <a:buNone/>
            </a:pPr>
            <a:r>
              <a:rPr lang="en-US" sz="1100" b="1" i="0" u="none" strike="noStrike" cap="none">
                <a:solidFill>
                  <a:srgbClr val="065A82"/>
                </a:solidFill>
                <a:latin typeface="Calibri"/>
                <a:ea typeface="Calibri"/>
                <a:cs typeface="Calibri"/>
                <a:sym typeface="Calibri"/>
              </a:rPr>
              <a:t>SAMPLE SCRIPT — Coda-to-Word Blending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9"/>
          <p:cNvSpPr/>
          <p:nvPr/>
        </p:nvSpPr>
        <p:spPr>
          <a:xfrm>
            <a:off x="1097280" y="4709160"/>
            <a:ext cx="10058400" cy="1051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5A82"/>
              </a:buClr>
              <a:buSzPts val="1350"/>
              <a:buFont typeface="Calibri"/>
              <a:buNone/>
            </a:pPr>
            <a:r>
              <a:rPr lang="en-US" sz="1350" b="1" i="0" u="none" strike="noStrike" cap="none">
                <a:solidFill>
                  <a:srgbClr val="065A82"/>
                </a:solidFill>
                <a:latin typeface="Calibri"/>
                <a:ea typeface="Calibri"/>
                <a:cs typeface="Calibri"/>
                <a:sym typeface="Calibri"/>
              </a:rPr>
              <a:t>I do   </a:t>
            </a:r>
            <a:r>
              <a:rPr lang="en-US" sz="1350" b="0" i="0" u="none" strike="noStrike" cap="none">
                <a:solidFill>
                  <a:srgbClr val="1B2430"/>
                </a:solidFill>
                <a:latin typeface="Calibri"/>
                <a:ea typeface="Calibri"/>
                <a:cs typeface="Calibri"/>
                <a:sym typeface="Calibri"/>
              </a:rPr>
              <a:t>“Listen: /s/ … /ĭ/ … /t/ → sit. Watch my mouth on the last sound.”</a:t>
            </a:r>
            <a:endParaRPr sz="13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65A82"/>
              </a:buClr>
              <a:buSzPts val="1350"/>
              <a:buFont typeface="Calibri"/>
              <a:buNone/>
            </a:pPr>
            <a:r>
              <a:rPr lang="en-US" sz="1350" b="1" i="0" u="none" strike="noStrike" cap="none">
                <a:solidFill>
                  <a:srgbClr val="065A82"/>
                </a:solidFill>
                <a:latin typeface="Calibri"/>
                <a:ea typeface="Calibri"/>
                <a:cs typeface="Calibri"/>
                <a:sym typeface="Calibri"/>
              </a:rPr>
              <a:t>We do  </a:t>
            </a:r>
            <a:r>
              <a:rPr lang="en-US" sz="1350" b="0" i="0" u="none" strike="noStrike" cap="none">
                <a:solidFill>
                  <a:srgbClr val="1B2430"/>
                </a:solidFill>
                <a:latin typeface="Calibri"/>
                <a:ea typeface="Calibri"/>
                <a:cs typeface="Calibri"/>
                <a:sym typeface="Calibri"/>
              </a:rPr>
              <a:t>“Blend with me — don't drop the last sound.”  (đừng bỏ âm cuối)</a:t>
            </a:r>
            <a:endParaRPr sz="13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65A82"/>
              </a:buClr>
              <a:buSzPts val="1350"/>
              <a:buFont typeface="Calibri"/>
              <a:buNone/>
            </a:pPr>
            <a:r>
              <a:rPr lang="en-US" sz="1350" b="1" i="0" u="none" strike="noStrike" cap="none">
                <a:solidFill>
                  <a:srgbClr val="065A82"/>
                </a:solidFill>
                <a:latin typeface="Calibri"/>
                <a:ea typeface="Calibri"/>
                <a:cs typeface="Calibri"/>
                <a:sym typeface="Calibri"/>
              </a:rPr>
              <a:t>You do </a:t>
            </a:r>
            <a:r>
              <a:rPr lang="en-US" sz="1350" b="0" i="0" u="none" strike="noStrike" cap="none">
                <a:solidFill>
                  <a:srgbClr val="1B2430"/>
                </a:solidFill>
                <a:latin typeface="Calibri"/>
                <a:ea typeface="Calibri"/>
                <a:cs typeface="Calibri"/>
                <a:sym typeface="Calibri"/>
              </a:rPr>
              <a:t>“Your turn. Say the whole word. Is the last sound there?”</a:t>
            </a:r>
            <a:endParaRPr sz="13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9"/>
          <p:cNvSpPr/>
          <p:nvPr/>
        </p:nvSpPr>
        <p:spPr>
          <a:xfrm>
            <a:off x="1097280" y="5779008"/>
            <a:ext cx="1005840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6B7A"/>
              </a:buClr>
              <a:buSzPts val="1150"/>
              <a:buFont typeface="Calibri"/>
              <a:buNone/>
            </a:pPr>
            <a:r>
              <a:rPr lang="en-US" sz="1150" b="0" i="1" u="none" strike="noStrike" cap="none">
                <a:solidFill>
                  <a:srgbClr val="5B6B7A"/>
                </a:solidFill>
                <a:latin typeface="Calibri"/>
                <a:ea typeface="Calibri"/>
                <a:cs typeface="Calibri"/>
                <a:sym typeface="Calibri"/>
              </a:rPr>
              <a:t>Vietnamese = temporary scaffold: procedural cues &amp; error-monitoring only, never the modeled language — and progressively faded.</a:t>
            </a:r>
            <a:endParaRPr sz="11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9"/>
          <p:cNvSpPr/>
          <p:nvPr/>
        </p:nvSpPr>
        <p:spPr>
          <a:xfrm>
            <a:off x="11521440" y="6400800"/>
            <a:ext cx="4572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5B6B7A"/>
              </a:buClr>
              <a:buSzPts val="1100"/>
              <a:buFont typeface="Calibri"/>
              <a:buNone/>
            </a:pPr>
            <a:r>
              <a:rPr lang="en-US" sz="1100" b="0" i="0" u="none" strike="noStrike" cap="none">
                <a:solidFill>
                  <a:srgbClr val="5B6B7A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1155</Words>
  <Application>Microsoft Office PowerPoint</Application>
  <PresentationFormat>Widescreen</PresentationFormat>
  <Paragraphs>164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PptxGenJS</dc:creator>
  <cp:lastModifiedBy>Phan Hoàng Thùy Linh</cp:lastModifiedBy>
  <cp:revision>1</cp:revision>
  <dcterms:created xsi:type="dcterms:W3CDTF">2026-07-28T23:28:08Z</dcterms:created>
  <dcterms:modified xsi:type="dcterms:W3CDTF">2026-07-31T10:36:24Z</dcterms:modified>
</cp:coreProperties>
</file>