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4" r:id="rId4"/>
    <p:sldId id="265" r:id="rId5"/>
    <p:sldId id="266" r:id="rId6"/>
    <p:sldId id="267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8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34">
          <p15:clr>
            <a:srgbClr val="A4A3A4"/>
          </p15:clr>
        </p15:guide>
        <p15:guide id="4" pos="7440" userDrawn="1">
          <p15:clr>
            <a:srgbClr val="A4A3A4"/>
          </p15:clr>
        </p15:guide>
        <p15:guide id="5" orient="horz" pos="192" userDrawn="1">
          <p15:clr>
            <a:srgbClr val="A4A3A4"/>
          </p15:clr>
        </p15:guide>
        <p15:guide id="6" orient="horz" pos="4104" userDrawn="1">
          <p15:clr>
            <a:srgbClr val="A4A3A4"/>
          </p15:clr>
        </p15:guide>
        <p15:guide id="7" pos="16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3AED"/>
    <a:srgbClr val="ED7D31"/>
    <a:srgbClr val="10B981"/>
    <a:srgbClr val="2563EB"/>
    <a:srgbClr val="FFFFFF"/>
    <a:srgbClr val="2F6AEC"/>
    <a:srgbClr val="DBE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15"/>
    <p:restoredTop sz="95012"/>
  </p:normalViewPr>
  <p:slideViewPr>
    <p:cSldViewPr snapToGrid="0" snapToObjects="1" showGuides="1">
      <p:cViewPr varScale="1">
        <p:scale>
          <a:sx n="101" d="100"/>
          <a:sy n="101" d="100"/>
        </p:scale>
        <p:origin x="1482" y="114"/>
      </p:cViewPr>
      <p:guideLst>
        <p:guide orient="horz" pos="2160"/>
        <p:guide pos="3840"/>
        <p:guide pos="234"/>
        <p:guide pos="7440"/>
        <p:guide orient="horz" pos="192"/>
        <p:guide orient="horz" pos="4104"/>
        <p:guide pos="1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20T09:06:38.12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0 21202 180000 90000,'0'0'0'0'0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019FE36-06C8-DA59-8BA0-8278C75988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985B86-2229-997C-469E-502ED1D041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11BE8C-E06C-4D94-8436-A936C4D798D6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CEA7B34-5DD4-5ABD-D1D4-1CA3E4C340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VN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3EC0341-DF5A-AE9D-2062-2143548C3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VN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63AC77-91F6-CCA9-DA7B-BC8E41B2AC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7B40C-1276-A9D4-B9EA-D945302F89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1B9ADCD-FC43-440A-BE93-3F20A47AC538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D1E1C044-24FF-A96D-8376-166221E624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C177A151-3E55-A65B-4F93-AA2AE73ED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1889308-E279-77E8-7FA0-90F549807D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852FD7-792F-4085-BF37-0F786A22A93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8D88-5C21-0C17-E50C-134D2C15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D5D78EDA-A5CE-C038-C954-D70BF2FDBC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49115185-69DC-7409-A9FC-9E1EE9173B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C2226D51-9565-D845-26AA-EDDD6E9169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098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F3396-F100-4196-8DD9-480FFA8F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C14D4A1E-1C5F-CC61-A853-7C5D500409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A0B034EC-0C29-18DB-F917-11B106158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63265BA2-9147-C0FD-5237-2853343E8E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8B01E-AC1C-E8AE-3B5B-6CCC6B74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E48E7C1E-FD67-FD0C-C3B5-8F647987AF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EC99E56C-5EB3-504B-09AE-ED0B46AA7C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BF14ECBC-95AD-2390-8AEF-CD6A4BD9EA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0423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27F60-66FF-013F-C088-3DB5A8B95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7F5A13B1-FED0-8C38-0AF8-1AFFE3081B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F01D54D0-7C86-15F0-DD73-158BDE6CF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6D13EB74-1281-1597-A7D0-12ECB469BA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13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E127-101A-21B5-6EB9-F7396DF3F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B165C7B-DACC-CA55-EB30-78FBF0CAE2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FB63DD08-9EB8-26A7-3D9D-835E820456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2CD30E58-E2DE-89BD-C7EA-8E0E448A0A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20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A627B812-B5C8-970C-5BF0-DD097B688C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C33D6CAA-1A17-D3A6-9FD1-DF08DEEF19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1AF9AC2F-3C8F-F157-79EA-5B1A6CE217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55328-A998-160B-2796-868C4ED13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92A31AD0-68DA-2B0C-B644-E83535529C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FB71F8E9-3998-ECF9-D9E4-ABDCCEBD2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5D69B775-B487-D314-F48D-72F532B0D4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46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91AFD-5D62-67F9-3D02-5151A7710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ED210772-DAB7-D7EA-C022-6EAD53364F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EBA4614A-43B8-C034-CBC7-BEBCF62DBB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A638E1EA-FAA4-7432-3FB8-9AFB484BB1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8645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5F227-7FCB-457D-D48D-AA95D559E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1FC66AA0-4C55-9604-82D9-BF5BC7B28B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71B0A14E-EDDD-ED03-2589-B8C85DEF3C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D33552BB-5F61-ED70-FBEA-A7B8DD2912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21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E6C1B-0589-D824-8BEF-B986F28B0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55F31BF6-698F-C195-3DA3-ACB176C3B1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1313AA03-51CA-0B0A-E572-7CBCD79894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77D9B5AC-0487-44ED-EFE8-4EF50178CE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468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4DC9A-4992-6962-97B2-C27026523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19C5C011-8353-CC56-B355-6B079A00B8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D64D1767-15FF-15E5-722C-8E2BF61BB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5D0D9DCA-9B54-7322-F71D-843F1DEA55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16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1F1E7-AD51-B88C-B245-86E6C11D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6B00F4AE-6B4B-AE75-41B8-F3FF3182B3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EAE8F918-E5F0-FAA3-48FC-53F79BAA7E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79B08CC3-C61B-DF6E-E5ED-304AB8B391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0621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8E835-A8B5-1D68-F443-6C953D15F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418A071A-2B03-746A-6AEF-2B83F999C8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706A3D0A-4239-2917-BFE6-CA7EC5383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5C797025-E97B-EC91-8158-41FA7484A4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03F03-89B5-4BCA-9784-E181280705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097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A85F-A3CC-DC2A-AF7E-F3DC67177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9A49B-CFAA-49D6-AF09-3B4DCA0C1B95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23BD7-1AD8-A495-8CDD-FF312497F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C5B31-3B35-E461-FA33-753693513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92A64-5040-4356-BC4E-4BC7D53AAB73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4519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A6B67-720E-4480-FF7F-63A0EE2ED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BF9A-5F53-4572-BACE-DF6D400BA31D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B6EB4-7E54-104A-F199-BDA03CCF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F3AD7-1057-12CD-0257-25837DF2F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2F39B-BDC6-4559-81EE-DC7B3064AB53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78843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E1824-2737-64C9-91A8-1CBCD43C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AD402-B5A9-4F0B-A64D-DA933B735625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DA902-7FF0-4772-EB6E-F08A908A8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7339E-BD21-F41D-E1B4-3CF259962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DCCDB-A983-4A25-92EC-D733D2620D12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45177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0D0E3-1C47-9741-1D3E-781B43081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D5D0C-735E-4100-809D-476A09EB9D00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F9995-CA3A-67E8-1E0C-F4F539EA0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DC80C-54E9-E1C1-D79A-D74998E98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54EB7-AD52-4151-BFDC-C09D8FF73BF0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3975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CFE8D-A0B6-21B9-AA2A-761D226F9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F3488-5CD2-4F63-9011-ADF4DB8837CC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DB8D5-9A4E-6E38-C03B-B3B4E0A3B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BA27E-3CE9-B710-C9DE-5132E799B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E804A-F03D-450B-A6D1-5677331E26F7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08613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3719A7C-F87E-A5BA-771A-4A299A74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7B6B7-A054-409E-B39E-B7329FFF9BA3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214A9C3-79F3-71ED-ACA0-BA268A30A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51F9D65-4CE0-10F5-8CC8-7D720B3D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5ADF6-DED1-4016-9798-AF2B362282D8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1953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590089C-DEDA-DE5F-5A57-8827B1183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380FA-83DB-4751-BDAB-E6E6B160008D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4C2E08C-67A7-B5C2-6280-0FF5DE8C6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8EC8408-A0E3-E040-DD83-640FDB825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B0E0E-78AB-4F2F-BC8F-54F7DBE5EA09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51033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4568342-E664-AFF8-7C9F-58E2270A8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DF684-426E-478F-B216-FFBCF0F5B18F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0D93F4A-B125-0A03-3E8C-4B17E5653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2A3D6BB-8A1B-A1E2-B67A-82945E5C9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B774C-E8D7-4910-ABCC-F700C42CBEC5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82059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32579B9-1505-AF4E-04E1-7E441EEF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F192F-2F2C-462D-BE1B-4E9EEC2B1209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33BC3A6-BB1B-B361-EB0B-5DB0C4BC3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28D481E-C491-E7F1-7ED5-0E6F1CD25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A729E-E2D7-4B40-9B88-FAE357D1F3BC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2799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7A2F1D-6D0C-0F99-3680-4A9BA217C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BCEE6-CCDE-4374-99B1-848E49156A57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57FDEA-F65F-E525-88A8-7CC2961D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860EB2-7F7C-B845-ED86-32C368FAE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3C99E-0070-4BA2-9B9A-68D94FC61132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62705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01B093-A9A1-D942-B36A-9B9C44D94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D704C-CDC8-4C31-89BC-7E141C7F1627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EEEB9CA-F15B-5AD5-21F1-08FE3D88C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34D563-F4C9-5CBD-FF17-06330CE3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C5CB0-F5CB-4A1A-B032-84B2877C0335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456527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78859AB-2DC4-E1FF-4511-31AC76AFFC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4E1BE7E-EE64-978D-81AF-CBEF61A914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457AD-CF60-46D6-A982-B454450C2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1B45F5-6014-4B90-AA64-8E7BDDF42E02}" type="datetimeFigureOut">
              <a:rPr lang="LID4096"/>
              <a:pPr>
                <a:defRPr/>
              </a:pPr>
              <a:t>08/01/2026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8BC21-1712-23F7-DE18-DD6BB243A1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6032C-0A7C-34BE-ED09-866CDF5DB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C8220F-C5FA-43A9-87EF-9E9251B32EE6}" type="slidenum">
              <a:rPr lang="en-VN"/>
              <a:pPr>
                <a:defRPr/>
              </a:pPr>
              <a:t>‹#›</a:t>
            </a:fld>
            <a:endParaRPr lang="en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D57099A-3762-F6FF-35D2-7C9BE70CCDB5}"/>
              </a:ext>
            </a:extLst>
          </p:cNvPr>
          <p:cNvSpPr txBox="1"/>
          <p:nvPr/>
        </p:nvSpPr>
        <p:spPr>
          <a:xfrm>
            <a:off x="2211388" y="554038"/>
            <a:ext cx="795813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1990" b="1" dirty="0">
                <a:solidFill>
                  <a:srgbClr val="18459E"/>
                </a:solidFill>
                <a:latin typeface="+mn-lt"/>
                <a:ea typeface="Inter" panose="020B0502030000000004" pitchFamily="34" charset="0"/>
                <a:cs typeface="Arial" panose="020B0604020202020204" pitchFamily="34" charset="0"/>
              </a:rPr>
              <a:t>TRƯỜNG ĐẠI HỌC NGOẠI NGỮ - TIN HỌC TP. HỒ CHÍ MINH</a:t>
            </a:r>
            <a:endParaRPr lang="en-VN" sz="1990" b="1" dirty="0">
              <a:solidFill>
                <a:srgbClr val="18459E"/>
              </a:solidFill>
              <a:latin typeface="+mn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3075" name="TextBox 11">
            <a:extLst>
              <a:ext uri="{FF2B5EF4-FFF2-40B4-BE49-F238E27FC236}">
                <a16:creationId xmlns:a16="http://schemas.microsoft.com/office/drawing/2014/main" id="{8D7AB5A2-720B-C3A3-E3BF-9CB00F666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7" y="1906866"/>
            <a:ext cx="11139487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>
                <a:solidFill>
                  <a:srgbClr val="18459E"/>
                </a:solidFill>
                <a:latin typeface="Arial (body)"/>
                <a:cs typeface="Arial" panose="020B0604020202020204" pitchFamily="34" charset="0"/>
              </a:rPr>
              <a:t>Exploring AI Self-Efficacy in EFL Students: Implications for Learning Performance</a:t>
            </a:r>
          </a:p>
        </p:txBody>
      </p:sp>
      <p:sp>
        <p:nvSpPr>
          <p:cNvPr id="3076" name="TextBox 12">
            <a:extLst>
              <a:ext uri="{FF2B5EF4-FFF2-40B4-BE49-F238E27FC236}">
                <a16:creationId xmlns:a16="http://schemas.microsoft.com/office/drawing/2014/main" id="{46521395-8A9A-9D01-34D4-909A7A654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908908"/>
            <a:ext cx="93980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Helvetica" panose="020B0604020202020204" pitchFamily="34" charset="0"/>
                <a:cs typeface="Arial" panose="020B0604020202020204" pitchFamily="34" charset="0"/>
              </a:rPr>
              <a:t>Presenter</a:t>
            </a:r>
            <a:r>
              <a:rPr lang="en-US" altLang="en-US" sz="2000">
                <a:latin typeface="Helvetica" panose="020B0604020202020204" pitchFamily="34" charset="0"/>
                <a:cs typeface="Arial" panose="020B0604020202020204" pitchFamily="34" charset="0"/>
              </a:rPr>
              <a:t>: Vo Thi Bich Phuong – HUFLIT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i="1">
                <a:solidFill>
                  <a:srgbClr val="0A5C8D"/>
                </a:solidFill>
                <a:latin typeface="Helvetica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Email</a:t>
            </a:r>
            <a:r>
              <a:rPr lang="en-US" altLang="en-US" sz="2000">
                <a:solidFill>
                  <a:srgbClr val="0A5C8D"/>
                </a:solidFill>
                <a:latin typeface="Helvetica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: phuongvtb@huflit.edu.vn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ECA694-35AB-DBC0-EAAF-308093DF9B91}"/>
              </a:ext>
            </a:extLst>
          </p:cNvPr>
          <p:cNvSpPr txBox="1"/>
          <p:nvPr/>
        </p:nvSpPr>
        <p:spPr>
          <a:xfrm>
            <a:off x="2211388" y="911225"/>
            <a:ext cx="7958137" cy="295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1320" dirty="0">
                <a:solidFill>
                  <a:srgbClr val="18459E"/>
                </a:solidFill>
                <a:latin typeface="+mn-lt"/>
                <a:ea typeface="Inter" panose="020B0502030000000004" pitchFamily="34" charset="0"/>
                <a:cs typeface="Arial" panose="020B0604020202020204" pitchFamily="34" charset="0"/>
              </a:rPr>
              <a:t>HO CHI MINH CITY UNIVERSITY OF FOREIGN LANGUAGES - INFORMATION TECHNOLOGY</a:t>
            </a:r>
            <a:endParaRPr lang="en-VN" sz="1320" dirty="0">
              <a:solidFill>
                <a:srgbClr val="18459E"/>
              </a:solidFill>
              <a:latin typeface="+mn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48824368-A3F3-CF3F-145D-DEB9B3598564}"/>
                  </a:ext>
                </a:extLst>
              </p14:cNvPr>
              <p14:cNvContentPartPr/>
              <p14:nvPr/>
            </p14:nvContentPartPr>
            <p14:xfrm>
              <a:off x="11206173" y="3567844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48824368-A3F3-CF3F-145D-DEB9B35985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97173" y="3558844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53C75139-3BE2-ECB6-1BFB-5B2B20514EED}"/>
              </a:ext>
            </a:extLst>
          </p:cNvPr>
          <p:cNvSpPr/>
          <p:nvPr/>
        </p:nvSpPr>
        <p:spPr>
          <a:xfrm>
            <a:off x="-3175" y="6635750"/>
            <a:ext cx="9493250" cy="227013"/>
          </a:xfrm>
          <a:custGeom>
            <a:avLst/>
            <a:gdLst>
              <a:gd name="connsiteX0" fmla="*/ 0 w 9290688"/>
              <a:gd name="connsiteY0" fmla="*/ 0 h 226424"/>
              <a:gd name="connsiteX1" fmla="*/ 9290688 w 9290688"/>
              <a:gd name="connsiteY1" fmla="*/ 0 h 226424"/>
              <a:gd name="connsiteX2" fmla="*/ 9290688 w 9290688"/>
              <a:gd name="connsiteY2" fmla="*/ 226424 h 226424"/>
              <a:gd name="connsiteX3" fmla="*/ 0 w 9290688"/>
              <a:gd name="connsiteY3" fmla="*/ 226424 h 226424"/>
              <a:gd name="connsiteX4" fmla="*/ 0 w 9290688"/>
              <a:gd name="connsiteY4" fmla="*/ 0 h 226424"/>
              <a:gd name="connsiteX0" fmla="*/ 0 w 9493888"/>
              <a:gd name="connsiteY0" fmla="*/ 0 h 226424"/>
              <a:gd name="connsiteX1" fmla="*/ 9493888 w 9493888"/>
              <a:gd name="connsiteY1" fmla="*/ 0 h 226424"/>
              <a:gd name="connsiteX2" fmla="*/ 9290688 w 9493888"/>
              <a:gd name="connsiteY2" fmla="*/ 226424 h 226424"/>
              <a:gd name="connsiteX3" fmla="*/ 0 w 9493888"/>
              <a:gd name="connsiteY3" fmla="*/ 226424 h 226424"/>
              <a:gd name="connsiteX4" fmla="*/ 0 w 9493888"/>
              <a:gd name="connsiteY4" fmla="*/ 0 h 226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93888" h="226424">
                <a:moveTo>
                  <a:pt x="0" y="0"/>
                </a:moveTo>
                <a:lnTo>
                  <a:pt x="9493888" y="0"/>
                </a:lnTo>
                <a:lnTo>
                  <a:pt x="9290688" y="226424"/>
                </a:lnTo>
                <a:lnTo>
                  <a:pt x="0" y="226424"/>
                </a:lnTo>
                <a:lnTo>
                  <a:pt x="0" y="0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 dirty="0">
              <a:latin typeface="Helvetica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E7A630-EDBB-6BF9-50F9-442357F03526}"/>
              </a:ext>
            </a:extLst>
          </p:cNvPr>
          <p:cNvSpPr/>
          <p:nvPr/>
        </p:nvSpPr>
        <p:spPr>
          <a:xfrm>
            <a:off x="9540875" y="6351588"/>
            <a:ext cx="2665413" cy="398462"/>
          </a:xfrm>
          <a:custGeom>
            <a:avLst/>
            <a:gdLst>
              <a:gd name="connsiteX0" fmla="*/ 0 w 2240017"/>
              <a:gd name="connsiteY0" fmla="*/ 0 h 396261"/>
              <a:gd name="connsiteX1" fmla="*/ 2240017 w 2240017"/>
              <a:gd name="connsiteY1" fmla="*/ 0 h 396261"/>
              <a:gd name="connsiteX2" fmla="*/ 2240017 w 2240017"/>
              <a:gd name="connsiteY2" fmla="*/ 396261 h 396261"/>
              <a:gd name="connsiteX3" fmla="*/ 0 w 2240017"/>
              <a:gd name="connsiteY3" fmla="*/ 396261 h 396261"/>
              <a:gd name="connsiteX4" fmla="*/ 0 w 2240017"/>
              <a:gd name="connsiteY4" fmla="*/ 0 h 396261"/>
              <a:gd name="connsiteX0" fmla="*/ 350467 w 2590484"/>
              <a:gd name="connsiteY0" fmla="*/ 0 h 396261"/>
              <a:gd name="connsiteX1" fmla="*/ 2590484 w 2590484"/>
              <a:gd name="connsiteY1" fmla="*/ 0 h 396261"/>
              <a:gd name="connsiteX2" fmla="*/ 2590484 w 2590484"/>
              <a:gd name="connsiteY2" fmla="*/ 396261 h 396261"/>
              <a:gd name="connsiteX3" fmla="*/ 0 w 2590484"/>
              <a:gd name="connsiteY3" fmla="*/ 393075 h 396261"/>
              <a:gd name="connsiteX4" fmla="*/ 350467 w 2590484"/>
              <a:gd name="connsiteY4" fmla="*/ 0 h 396261"/>
              <a:gd name="connsiteX0" fmla="*/ 295006 w 2590484"/>
              <a:gd name="connsiteY0" fmla="*/ 5610 h 396261"/>
              <a:gd name="connsiteX1" fmla="*/ 2590484 w 2590484"/>
              <a:gd name="connsiteY1" fmla="*/ 0 h 396261"/>
              <a:gd name="connsiteX2" fmla="*/ 2590484 w 2590484"/>
              <a:gd name="connsiteY2" fmla="*/ 396261 h 396261"/>
              <a:gd name="connsiteX3" fmla="*/ 0 w 2590484"/>
              <a:gd name="connsiteY3" fmla="*/ 393075 h 396261"/>
              <a:gd name="connsiteX4" fmla="*/ 295006 w 2590484"/>
              <a:gd name="connsiteY4" fmla="*/ 5610 h 396261"/>
              <a:gd name="connsiteX0" fmla="*/ 322736 w 2590484"/>
              <a:gd name="connsiteY0" fmla="*/ 5610 h 396261"/>
              <a:gd name="connsiteX1" fmla="*/ 2590484 w 2590484"/>
              <a:gd name="connsiteY1" fmla="*/ 0 h 396261"/>
              <a:gd name="connsiteX2" fmla="*/ 2590484 w 2590484"/>
              <a:gd name="connsiteY2" fmla="*/ 396261 h 396261"/>
              <a:gd name="connsiteX3" fmla="*/ 0 w 2590484"/>
              <a:gd name="connsiteY3" fmla="*/ 393075 h 396261"/>
              <a:gd name="connsiteX4" fmla="*/ 322736 w 2590484"/>
              <a:gd name="connsiteY4" fmla="*/ 5610 h 396261"/>
              <a:gd name="connsiteX0" fmla="*/ 316458 w 2590484"/>
              <a:gd name="connsiteY0" fmla="*/ 0 h 397001"/>
              <a:gd name="connsiteX1" fmla="*/ 2590484 w 2590484"/>
              <a:gd name="connsiteY1" fmla="*/ 740 h 397001"/>
              <a:gd name="connsiteX2" fmla="*/ 2590484 w 2590484"/>
              <a:gd name="connsiteY2" fmla="*/ 397001 h 397001"/>
              <a:gd name="connsiteX3" fmla="*/ 0 w 2590484"/>
              <a:gd name="connsiteY3" fmla="*/ 393815 h 397001"/>
              <a:gd name="connsiteX4" fmla="*/ 316458 w 2590484"/>
              <a:gd name="connsiteY4" fmla="*/ 0 h 397001"/>
              <a:gd name="connsiteX0" fmla="*/ 329014 w 2590484"/>
              <a:gd name="connsiteY0" fmla="*/ 0 h 397001"/>
              <a:gd name="connsiteX1" fmla="*/ 2590484 w 2590484"/>
              <a:gd name="connsiteY1" fmla="*/ 740 h 397001"/>
              <a:gd name="connsiteX2" fmla="*/ 2590484 w 2590484"/>
              <a:gd name="connsiteY2" fmla="*/ 397001 h 397001"/>
              <a:gd name="connsiteX3" fmla="*/ 0 w 2590484"/>
              <a:gd name="connsiteY3" fmla="*/ 393815 h 397001"/>
              <a:gd name="connsiteX4" fmla="*/ 329014 w 2590484"/>
              <a:gd name="connsiteY4" fmla="*/ 0 h 397001"/>
              <a:gd name="connsiteX0" fmla="*/ 372960 w 2634430"/>
              <a:gd name="connsiteY0" fmla="*/ 0 h 397001"/>
              <a:gd name="connsiteX1" fmla="*/ 2634430 w 2634430"/>
              <a:gd name="connsiteY1" fmla="*/ 740 h 397001"/>
              <a:gd name="connsiteX2" fmla="*/ 2634430 w 2634430"/>
              <a:gd name="connsiteY2" fmla="*/ 397001 h 397001"/>
              <a:gd name="connsiteX3" fmla="*/ 0 w 2634430"/>
              <a:gd name="connsiteY3" fmla="*/ 393815 h 397001"/>
              <a:gd name="connsiteX4" fmla="*/ 372960 w 2634430"/>
              <a:gd name="connsiteY4" fmla="*/ 0 h 397001"/>
              <a:gd name="connsiteX0" fmla="*/ 325875 w 2634430"/>
              <a:gd name="connsiteY0" fmla="*/ 0 h 397001"/>
              <a:gd name="connsiteX1" fmla="*/ 2634430 w 2634430"/>
              <a:gd name="connsiteY1" fmla="*/ 740 h 397001"/>
              <a:gd name="connsiteX2" fmla="*/ 2634430 w 2634430"/>
              <a:gd name="connsiteY2" fmla="*/ 397001 h 397001"/>
              <a:gd name="connsiteX3" fmla="*/ 0 w 2634430"/>
              <a:gd name="connsiteY3" fmla="*/ 393815 h 397001"/>
              <a:gd name="connsiteX4" fmla="*/ 325875 w 2634430"/>
              <a:gd name="connsiteY4" fmla="*/ 0 h 39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34430" h="397001">
                <a:moveTo>
                  <a:pt x="325875" y="0"/>
                </a:moveTo>
                <a:lnTo>
                  <a:pt x="2634430" y="740"/>
                </a:lnTo>
                <a:lnTo>
                  <a:pt x="2634430" y="397001"/>
                </a:lnTo>
                <a:lnTo>
                  <a:pt x="0" y="393815"/>
                </a:lnTo>
                <a:lnTo>
                  <a:pt x="325875" y="0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vi-VN" dirty="0"/>
          </a:p>
        </p:txBody>
      </p:sp>
      <p:sp>
        <p:nvSpPr>
          <p:cNvPr id="3081" name="TextBox 27">
            <a:extLst>
              <a:ext uri="{FF2B5EF4-FFF2-40B4-BE49-F238E27FC236}">
                <a16:creationId xmlns:a16="http://schemas.microsoft.com/office/drawing/2014/main" id="{DC9FB1F1-98D1-C35A-BAFD-1BB4387D3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4888" y="6376988"/>
            <a:ext cx="22717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Helvetica" panose="020B0604020202020204" pitchFamily="34" charset="0"/>
                <a:cs typeface="Arial" panose="020B0604020202020204" pitchFamily="34" charset="0"/>
              </a:rPr>
              <a:t>www.huflit.edu.vn</a:t>
            </a:r>
            <a:endParaRPr lang="en-US" altLang="en-US" sz="1600">
              <a:solidFill>
                <a:schemeClr val="bg1"/>
              </a:solidFill>
              <a:latin typeface="Helvetica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5710C1-E5B0-C7BC-2D9D-20B6768F5A5E}"/>
              </a:ext>
            </a:extLst>
          </p:cNvPr>
          <p:cNvCxnSpPr>
            <a:cxnSpLocks/>
          </p:cNvCxnSpPr>
          <p:nvPr/>
        </p:nvCxnSpPr>
        <p:spPr>
          <a:xfrm>
            <a:off x="-3175" y="6496050"/>
            <a:ext cx="9578975" cy="0"/>
          </a:xfrm>
          <a:prstGeom prst="line">
            <a:avLst/>
          </a:prstGeom>
          <a:ln>
            <a:solidFill>
              <a:srgbClr val="EF68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0662CF1-88C2-7065-0F3F-327E5840B484}"/>
              </a:ext>
            </a:extLst>
          </p:cNvPr>
          <p:cNvCxnSpPr>
            <a:cxnSpLocks/>
          </p:cNvCxnSpPr>
          <p:nvPr/>
        </p:nvCxnSpPr>
        <p:spPr>
          <a:xfrm flipH="1">
            <a:off x="9575800" y="6251575"/>
            <a:ext cx="217488" cy="244475"/>
          </a:xfrm>
          <a:prstGeom prst="line">
            <a:avLst/>
          </a:prstGeom>
          <a:ln>
            <a:solidFill>
              <a:srgbClr val="EF68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E048B38-417F-5671-A8DF-2BDAE849026F}"/>
              </a:ext>
            </a:extLst>
          </p:cNvPr>
          <p:cNvCxnSpPr/>
          <p:nvPr/>
        </p:nvCxnSpPr>
        <p:spPr>
          <a:xfrm>
            <a:off x="9793288" y="6251575"/>
            <a:ext cx="2398712" cy="0"/>
          </a:xfrm>
          <a:prstGeom prst="line">
            <a:avLst/>
          </a:prstGeom>
          <a:ln>
            <a:solidFill>
              <a:srgbClr val="EF68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5" name="Picture 6">
            <a:extLst>
              <a:ext uri="{FF2B5EF4-FFF2-40B4-BE49-F238E27FC236}">
                <a16:creationId xmlns:a16="http://schemas.microsoft.com/office/drawing/2014/main" id="{AA572F17-84B2-9D4A-0590-52A7E7039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301625"/>
            <a:ext cx="191135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52CE6-A2F9-C0DD-6A8B-E392CDAB6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3DCD38B-9620-041E-119C-53089C9D550B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8B2019DA-17CB-0BA0-F515-497F599333E6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F7F6A3D-F46E-8250-188A-ED5BDA4E966C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06357E-201A-7998-F132-16D058EAE7C8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EE3185-ED6F-2DD1-29E9-6D315F06836D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51A281D2-F142-DD1D-6C21-094B34633CFD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80090D3A-FFC6-AB43-77FA-6089E297DF75}"/>
              </a:ext>
            </a:extLst>
          </p:cNvPr>
          <p:cNvSpPr/>
          <p:nvPr/>
        </p:nvSpPr>
        <p:spPr>
          <a:xfrm>
            <a:off x="594360" y="50800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3200" b="1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Finding 1: Students</a:t>
            </a:r>
            <a:r>
              <a:rPr lang="en-US" sz="32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’ AI Usage Patterns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11384A7-EBFC-0270-DF6C-9996FCDFE59A}"/>
              </a:ext>
            </a:extLst>
          </p:cNvPr>
          <p:cNvSpPr/>
          <p:nvPr/>
        </p:nvSpPr>
        <p:spPr>
          <a:xfrm>
            <a:off x="594360" y="1194310"/>
            <a:ext cx="49651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Purposes of AI use (%)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33383BD1-4041-4816-AE3F-88BBC1C813F5}"/>
              </a:ext>
            </a:extLst>
          </p:cNvPr>
          <p:cNvSpPr/>
          <p:nvPr/>
        </p:nvSpPr>
        <p:spPr>
          <a:xfrm>
            <a:off x="581660" y="1752600"/>
            <a:ext cx="2847340" cy="2217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 / grammar / editing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5">
            <a:extLst>
              <a:ext uri="{FF2B5EF4-FFF2-40B4-BE49-F238E27FC236}">
                <a16:creationId xmlns:a16="http://schemas.microsoft.com/office/drawing/2014/main" id="{67FDC633-0AE6-F525-9E0C-2EC160A2F24A}"/>
              </a:ext>
            </a:extLst>
          </p:cNvPr>
          <p:cNvSpPr/>
          <p:nvPr/>
        </p:nvSpPr>
        <p:spPr>
          <a:xfrm>
            <a:off x="3520440" y="1798320"/>
            <a:ext cx="301752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44F37AB7-ADC5-7D3E-B1B1-3E5BF725F18E}"/>
              </a:ext>
            </a:extLst>
          </p:cNvPr>
          <p:cNvSpPr/>
          <p:nvPr/>
        </p:nvSpPr>
        <p:spPr>
          <a:xfrm>
            <a:off x="3520440" y="1798320"/>
            <a:ext cx="2595067" cy="146304"/>
          </a:xfrm>
          <a:prstGeom prst="rect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3546E7F1-7738-58D8-294D-C2329E6F241B}"/>
              </a:ext>
            </a:extLst>
          </p:cNvPr>
          <p:cNvSpPr/>
          <p:nvPr/>
        </p:nvSpPr>
        <p:spPr>
          <a:xfrm>
            <a:off x="6629400" y="1734312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CC9B5885-B825-FD8C-974B-CFDF29AE278B}"/>
              </a:ext>
            </a:extLst>
          </p:cNvPr>
          <p:cNvSpPr/>
          <p:nvPr/>
        </p:nvSpPr>
        <p:spPr>
          <a:xfrm>
            <a:off x="594360" y="2282952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Ideas / outlines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229C0510-B117-B8B3-2730-DFE25E7082DC}"/>
              </a:ext>
            </a:extLst>
          </p:cNvPr>
          <p:cNvSpPr/>
          <p:nvPr/>
        </p:nvSpPr>
        <p:spPr>
          <a:xfrm>
            <a:off x="3520440" y="2328672"/>
            <a:ext cx="301752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DB858209-52B3-0D28-D161-8CA1C0B23A55}"/>
              </a:ext>
            </a:extLst>
          </p:cNvPr>
          <p:cNvSpPr/>
          <p:nvPr/>
        </p:nvSpPr>
        <p:spPr>
          <a:xfrm>
            <a:off x="3520440" y="2328672"/>
            <a:ext cx="2474366" cy="146304"/>
          </a:xfrm>
          <a:prstGeom prst="rect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5D9D8A08-82AD-56A9-E20A-0511AB2BFFF3}"/>
              </a:ext>
            </a:extLst>
          </p:cNvPr>
          <p:cNvSpPr/>
          <p:nvPr/>
        </p:nvSpPr>
        <p:spPr>
          <a:xfrm>
            <a:off x="6629400" y="2264664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DFACCDF7-CCE9-9B79-18E9-C425EF13B0F8}"/>
              </a:ext>
            </a:extLst>
          </p:cNvPr>
          <p:cNvSpPr/>
          <p:nvPr/>
        </p:nvSpPr>
        <p:spPr>
          <a:xfrm>
            <a:off x="594360" y="2813304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Summarizing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13">
            <a:extLst>
              <a:ext uri="{FF2B5EF4-FFF2-40B4-BE49-F238E27FC236}">
                <a16:creationId xmlns:a16="http://schemas.microsoft.com/office/drawing/2014/main" id="{FF3AEBC6-053D-113F-E85D-435264ADC4B8}"/>
              </a:ext>
            </a:extLst>
          </p:cNvPr>
          <p:cNvSpPr/>
          <p:nvPr/>
        </p:nvSpPr>
        <p:spPr>
          <a:xfrm>
            <a:off x="3520440" y="2859024"/>
            <a:ext cx="301752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14">
            <a:extLst>
              <a:ext uri="{FF2B5EF4-FFF2-40B4-BE49-F238E27FC236}">
                <a16:creationId xmlns:a16="http://schemas.microsoft.com/office/drawing/2014/main" id="{176744C4-3F73-5935-A45D-5249B7CF7644}"/>
              </a:ext>
            </a:extLst>
          </p:cNvPr>
          <p:cNvSpPr/>
          <p:nvPr/>
        </p:nvSpPr>
        <p:spPr>
          <a:xfrm>
            <a:off x="3520440" y="2859024"/>
            <a:ext cx="2211842" cy="146304"/>
          </a:xfrm>
          <a:prstGeom prst="rect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D876795B-505A-4677-F893-0DEFEDF3B5DE}"/>
              </a:ext>
            </a:extLst>
          </p:cNvPr>
          <p:cNvSpPr/>
          <p:nvPr/>
        </p:nvSpPr>
        <p:spPr>
          <a:xfrm>
            <a:off x="6629400" y="2795016"/>
            <a:ext cx="723900" cy="135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73.3%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16">
            <a:extLst>
              <a:ext uri="{FF2B5EF4-FFF2-40B4-BE49-F238E27FC236}">
                <a16:creationId xmlns:a16="http://schemas.microsoft.com/office/drawing/2014/main" id="{61B9CBBC-15AE-2A52-96AD-86A87153CC39}"/>
              </a:ext>
            </a:extLst>
          </p:cNvPr>
          <p:cNvSpPr/>
          <p:nvPr/>
        </p:nvSpPr>
        <p:spPr>
          <a:xfrm>
            <a:off x="594360" y="3343656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Translating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9FA88034-560D-DBE2-2CD8-309E74CB76F5}"/>
              </a:ext>
            </a:extLst>
          </p:cNvPr>
          <p:cNvSpPr/>
          <p:nvPr/>
        </p:nvSpPr>
        <p:spPr>
          <a:xfrm>
            <a:off x="3520440" y="3389376"/>
            <a:ext cx="301752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FE1F861E-F9A8-3148-04A5-7FB55944DF3D}"/>
              </a:ext>
            </a:extLst>
          </p:cNvPr>
          <p:cNvSpPr/>
          <p:nvPr/>
        </p:nvSpPr>
        <p:spPr>
          <a:xfrm>
            <a:off x="3520440" y="3389376"/>
            <a:ext cx="1710934" cy="146304"/>
          </a:xfrm>
          <a:prstGeom prst="rect">
            <a:avLst/>
          </a:prstGeom>
          <a:solidFill>
            <a:srgbClr val="2563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9428DEA6-32C1-EAD3-F42E-11F755C49E0F}"/>
              </a:ext>
            </a:extLst>
          </p:cNvPr>
          <p:cNvSpPr/>
          <p:nvPr/>
        </p:nvSpPr>
        <p:spPr>
          <a:xfrm>
            <a:off x="6629400" y="3325368"/>
            <a:ext cx="723900" cy="1645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56.7%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B8623063-07CF-EB0E-5C23-D74870B7E3CF}"/>
              </a:ext>
            </a:extLst>
          </p:cNvPr>
          <p:cNvSpPr/>
          <p:nvPr/>
        </p:nvSpPr>
        <p:spPr>
          <a:xfrm>
            <a:off x="594360" y="3874008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Speaking / pronunciation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hape 21">
            <a:extLst>
              <a:ext uri="{FF2B5EF4-FFF2-40B4-BE49-F238E27FC236}">
                <a16:creationId xmlns:a16="http://schemas.microsoft.com/office/drawing/2014/main" id="{6AAA9E19-7D73-C49D-17BE-0E11BB9F7340}"/>
              </a:ext>
            </a:extLst>
          </p:cNvPr>
          <p:cNvSpPr/>
          <p:nvPr/>
        </p:nvSpPr>
        <p:spPr>
          <a:xfrm>
            <a:off x="3520440" y="3919728"/>
            <a:ext cx="301752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Shape 22">
            <a:extLst>
              <a:ext uri="{FF2B5EF4-FFF2-40B4-BE49-F238E27FC236}">
                <a16:creationId xmlns:a16="http://schemas.microsoft.com/office/drawing/2014/main" id="{68FAEDB9-C14E-39DE-7740-8573DFF780FA}"/>
              </a:ext>
            </a:extLst>
          </p:cNvPr>
          <p:cNvSpPr/>
          <p:nvPr/>
        </p:nvSpPr>
        <p:spPr>
          <a:xfrm>
            <a:off x="3520440" y="3919728"/>
            <a:ext cx="1025957" cy="146304"/>
          </a:xfrm>
          <a:prstGeom prst="rect">
            <a:avLst/>
          </a:prstGeom>
          <a:solidFill>
            <a:srgbClr val="2563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41034D12-9D94-7470-90F0-8F4218E16B9D}"/>
              </a:ext>
            </a:extLst>
          </p:cNvPr>
          <p:cNvSpPr/>
          <p:nvPr/>
        </p:nvSpPr>
        <p:spPr>
          <a:xfrm>
            <a:off x="6629400" y="38557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E3AF386F-E3D5-D99F-1A52-8E8F71517E4D}"/>
              </a:ext>
            </a:extLst>
          </p:cNvPr>
          <p:cNvSpPr/>
          <p:nvPr/>
        </p:nvSpPr>
        <p:spPr>
          <a:xfrm>
            <a:off x="594360" y="4404360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Quizzes / exam prep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Shape 25">
            <a:extLst>
              <a:ext uri="{FF2B5EF4-FFF2-40B4-BE49-F238E27FC236}">
                <a16:creationId xmlns:a16="http://schemas.microsoft.com/office/drawing/2014/main" id="{39879F73-0CF3-3646-9A86-BBC567C6BA80}"/>
              </a:ext>
            </a:extLst>
          </p:cNvPr>
          <p:cNvSpPr/>
          <p:nvPr/>
        </p:nvSpPr>
        <p:spPr>
          <a:xfrm>
            <a:off x="3520440" y="4450080"/>
            <a:ext cx="301752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Shape 26">
            <a:extLst>
              <a:ext uri="{FF2B5EF4-FFF2-40B4-BE49-F238E27FC236}">
                <a16:creationId xmlns:a16="http://schemas.microsoft.com/office/drawing/2014/main" id="{E2E85520-FFB3-B671-9437-ADDF0EC9386A}"/>
              </a:ext>
            </a:extLst>
          </p:cNvPr>
          <p:cNvSpPr/>
          <p:nvPr/>
        </p:nvSpPr>
        <p:spPr>
          <a:xfrm>
            <a:off x="3520440" y="4450080"/>
            <a:ext cx="663854" cy="146304"/>
          </a:xfrm>
          <a:prstGeom prst="rect">
            <a:avLst/>
          </a:prstGeom>
          <a:solidFill>
            <a:srgbClr val="2563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 27">
            <a:extLst>
              <a:ext uri="{FF2B5EF4-FFF2-40B4-BE49-F238E27FC236}">
                <a16:creationId xmlns:a16="http://schemas.microsoft.com/office/drawing/2014/main" id="{1CB9878E-8DB3-7549-08A6-A9DA03BF0B92}"/>
              </a:ext>
            </a:extLst>
          </p:cNvPr>
          <p:cNvSpPr/>
          <p:nvPr/>
        </p:nvSpPr>
        <p:spPr>
          <a:xfrm>
            <a:off x="6629400" y="4386072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Shape 28">
            <a:extLst>
              <a:ext uri="{FF2B5EF4-FFF2-40B4-BE49-F238E27FC236}">
                <a16:creationId xmlns:a16="http://schemas.microsoft.com/office/drawing/2014/main" id="{D6BA3651-223F-E038-16CE-6DA1CDF7F2D3}"/>
              </a:ext>
            </a:extLst>
          </p:cNvPr>
          <p:cNvSpPr/>
          <p:nvPr/>
        </p:nvSpPr>
        <p:spPr>
          <a:xfrm>
            <a:off x="7635240" y="1542289"/>
            <a:ext cx="3154680" cy="987552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 29">
            <a:extLst>
              <a:ext uri="{FF2B5EF4-FFF2-40B4-BE49-F238E27FC236}">
                <a16:creationId xmlns:a16="http://schemas.microsoft.com/office/drawing/2014/main" id="{4CB990F2-132E-E8EF-348F-2EB479BD290D}"/>
              </a:ext>
            </a:extLst>
          </p:cNvPr>
          <p:cNvSpPr/>
          <p:nvPr/>
        </p:nvSpPr>
        <p:spPr>
          <a:xfrm>
            <a:off x="7799832" y="1647061"/>
            <a:ext cx="28254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98.6%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 30">
            <a:extLst>
              <a:ext uri="{FF2B5EF4-FFF2-40B4-BE49-F238E27FC236}">
                <a16:creationId xmlns:a16="http://schemas.microsoft.com/office/drawing/2014/main" id="{C1179C86-FB86-7D5D-4E51-D85375FDCD44}"/>
              </a:ext>
            </a:extLst>
          </p:cNvPr>
          <p:cNvSpPr/>
          <p:nvPr/>
        </p:nvSpPr>
        <p:spPr>
          <a:xfrm>
            <a:off x="7799832" y="2095882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AI often/very often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Shape 31">
            <a:extLst>
              <a:ext uri="{FF2B5EF4-FFF2-40B4-BE49-F238E27FC236}">
                <a16:creationId xmlns:a16="http://schemas.microsoft.com/office/drawing/2014/main" id="{01D67658-979B-63FB-D48C-9BEE808357DA}"/>
              </a:ext>
            </a:extLst>
          </p:cNvPr>
          <p:cNvSpPr/>
          <p:nvPr/>
        </p:nvSpPr>
        <p:spPr>
          <a:xfrm>
            <a:off x="7635240" y="2804160"/>
            <a:ext cx="3154680" cy="987552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 32">
            <a:extLst>
              <a:ext uri="{FF2B5EF4-FFF2-40B4-BE49-F238E27FC236}">
                <a16:creationId xmlns:a16="http://schemas.microsoft.com/office/drawing/2014/main" id="{D2301135-40E9-443F-F38A-DE535A37EF9D}"/>
              </a:ext>
            </a:extLst>
          </p:cNvPr>
          <p:cNvSpPr/>
          <p:nvPr/>
        </p:nvSpPr>
        <p:spPr>
          <a:xfrm>
            <a:off x="7799832" y="2882266"/>
            <a:ext cx="28254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81.3%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 33">
            <a:extLst>
              <a:ext uri="{FF2B5EF4-FFF2-40B4-BE49-F238E27FC236}">
                <a16:creationId xmlns:a16="http://schemas.microsoft.com/office/drawing/2014/main" id="{CD944673-9EE7-390F-8CE8-4230DA769D79}"/>
              </a:ext>
            </a:extLst>
          </p:cNvPr>
          <p:cNvSpPr/>
          <p:nvPr/>
        </p:nvSpPr>
        <p:spPr>
          <a:xfrm>
            <a:off x="7799832" y="3332987"/>
            <a:ext cx="2944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rated AI effective/very effective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Shape 34">
            <a:extLst>
              <a:ext uri="{FF2B5EF4-FFF2-40B4-BE49-F238E27FC236}">
                <a16:creationId xmlns:a16="http://schemas.microsoft.com/office/drawing/2014/main" id="{0C58D2BF-951B-783A-8132-E5243D940D44}"/>
              </a:ext>
            </a:extLst>
          </p:cNvPr>
          <p:cNvSpPr/>
          <p:nvPr/>
        </p:nvSpPr>
        <p:spPr>
          <a:xfrm>
            <a:off x="7635240" y="3992880"/>
            <a:ext cx="3154680" cy="987552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 35">
            <a:extLst>
              <a:ext uri="{FF2B5EF4-FFF2-40B4-BE49-F238E27FC236}">
                <a16:creationId xmlns:a16="http://schemas.microsoft.com/office/drawing/2014/main" id="{85211AFD-1830-814E-4C2A-235B36915DAD}"/>
              </a:ext>
            </a:extLst>
          </p:cNvPr>
          <p:cNvSpPr/>
          <p:nvPr/>
        </p:nvSpPr>
        <p:spPr>
          <a:xfrm>
            <a:off x="7799832" y="4078986"/>
            <a:ext cx="28254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44.7%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 36">
            <a:extLst>
              <a:ext uri="{FF2B5EF4-FFF2-40B4-BE49-F238E27FC236}">
                <a16:creationId xmlns:a16="http://schemas.microsoft.com/office/drawing/2014/main" id="{981AF043-1C9A-F421-EA27-9795944D7945}"/>
              </a:ext>
            </a:extLst>
          </p:cNvPr>
          <p:cNvSpPr/>
          <p:nvPr/>
        </p:nvSpPr>
        <p:spPr>
          <a:xfrm>
            <a:off x="7799832" y="4512564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reported dependent/highly dependent use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Shape 37">
            <a:extLst>
              <a:ext uri="{FF2B5EF4-FFF2-40B4-BE49-F238E27FC236}">
                <a16:creationId xmlns:a16="http://schemas.microsoft.com/office/drawing/2014/main" id="{60BFC279-52BC-2CAA-FB4D-EA90A25C095F}"/>
              </a:ext>
            </a:extLst>
          </p:cNvPr>
          <p:cNvSpPr/>
          <p:nvPr/>
        </p:nvSpPr>
        <p:spPr>
          <a:xfrm>
            <a:off x="1097280" y="5501639"/>
            <a:ext cx="9875520" cy="667511"/>
          </a:xfrm>
          <a:prstGeom prst="roundRect">
            <a:avLst>
              <a:gd name="adj" fmla="val 24138"/>
            </a:avLst>
          </a:prstGeom>
          <a:solidFill>
            <a:srgbClr val="0B1020"/>
          </a:solidFill>
          <a:ln w="10160">
            <a:solidFill>
              <a:srgbClr val="0B102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 38">
            <a:extLst>
              <a:ext uri="{FF2B5EF4-FFF2-40B4-BE49-F238E27FC236}">
                <a16:creationId xmlns:a16="http://schemas.microsoft.com/office/drawing/2014/main" id="{54AE122B-A687-E0BD-4692-81A7711129B7}"/>
              </a:ext>
            </a:extLst>
          </p:cNvPr>
          <p:cNvSpPr/>
          <p:nvPr/>
        </p:nvSpPr>
        <p:spPr>
          <a:xfrm>
            <a:off x="1325880" y="5767196"/>
            <a:ext cx="9418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was used mainly for text-based and academic support tasks, and less for speaking practice and exam preparation.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398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8CE62-87A2-CF2C-56BE-AC20ED569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D5EBF20-4A60-273A-AE0F-C5DBFDA4D491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355CD27A-8CB0-A0FA-9492-D22AC69FED52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7DD641E-06D2-6839-5090-2F10CB27DA14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E3D7E2-8150-0C21-A536-7D1B64051D07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47C62B-1686-CE88-482B-3166D7457B09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59F3D2EE-23F8-2706-07C6-A7EA2D5BBFD0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630D40A8-B809-453B-FF78-4E4B4F14C072}"/>
              </a:ext>
            </a:extLst>
          </p:cNvPr>
          <p:cNvSpPr/>
          <p:nvPr/>
        </p:nvSpPr>
        <p:spPr>
          <a:xfrm>
            <a:off x="594360" y="536067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3200" b="1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Finding 2: AI </a:t>
            </a:r>
            <a:r>
              <a:rPr lang="en-US" sz="32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Self-Efficacy Levels Across Five Dimensions</a:t>
            </a: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ABBE7E9C-F9A8-D8C6-6AA1-8FAAF3B16659}"/>
              </a:ext>
            </a:extLst>
          </p:cNvPr>
          <p:cNvSpPr/>
          <p:nvPr/>
        </p:nvSpPr>
        <p:spPr>
          <a:xfrm>
            <a:off x="1133856" y="1498473"/>
            <a:ext cx="676656" cy="3154680"/>
          </a:xfrm>
          <a:prstGeom prst="rect">
            <a:avLst/>
          </a:prstGeom>
          <a:solidFill>
            <a:srgbClr val="DDE3F0">
              <a:alpha val="7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2BEDFADF-AC5E-44BF-54E2-09E4BF9FAB93}"/>
              </a:ext>
            </a:extLst>
          </p:cNvPr>
          <p:cNvSpPr/>
          <p:nvPr/>
        </p:nvSpPr>
        <p:spPr>
          <a:xfrm>
            <a:off x="1133856" y="2003222"/>
            <a:ext cx="676656" cy="2649931"/>
          </a:xfrm>
          <a:prstGeom prst="rect">
            <a:avLst/>
          </a:prstGeom>
          <a:solidFill>
            <a:srgbClr val="2563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42F090A2-966D-ADB1-0084-5B6730FA5699}"/>
              </a:ext>
            </a:extLst>
          </p:cNvPr>
          <p:cNvSpPr/>
          <p:nvPr/>
        </p:nvSpPr>
        <p:spPr>
          <a:xfrm>
            <a:off x="914400" y="1224153"/>
            <a:ext cx="11155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9099FB66-9E32-B2BE-B3A8-5B783F26F6AA}"/>
              </a:ext>
            </a:extLst>
          </p:cNvPr>
          <p:cNvSpPr/>
          <p:nvPr/>
        </p:nvSpPr>
        <p:spPr>
          <a:xfrm>
            <a:off x="658368" y="4836033"/>
            <a:ext cx="171678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&amp;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67CB2278-17F3-937B-4D43-464DFF7CEAE1}"/>
              </a:ext>
            </a:extLst>
          </p:cNvPr>
          <p:cNvSpPr/>
          <p:nvPr/>
        </p:nvSpPr>
        <p:spPr>
          <a:xfrm>
            <a:off x="3346704" y="1498473"/>
            <a:ext cx="676656" cy="3154680"/>
          </a:xfrm>
          <a:prstGeom prst="rect">
            <a:avLst/>
          </a:prstGeom>
          <a:solidFill>
            <a:srgbClr val="DDE3F0">
              <a:alpha val="7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411EE26C-DCF1-E9EB-391D-3F25C4CA8797}"/>
              </a:ext>
            </a:extLst>
          </p:cNvPr>
          <p:cNvSpPr/>
          <p:nvPr/>
        </p:nvSpPr>
        <p:spPr>
          <a:xfrm>
            <a:off x="3346704" y="2060006"/>
            <a:ext cx="676656" cy="2593147"/>
          </a:xfrm>
          <a:prstGeom prst="rect">
            <a:avLst/>
          </a:prstGeom>
          <a:solidFill>
            <a:srgbClr val="10B98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69542066-7267-5AF6-2C85-636EE1C48935}"/>
              </a:ext>
            </a:extLst>
          </p:cNvPr>
          <p:cNvSpPr/>
          <p:nvPr/>
        </p:nvSpPr>
        <p:spPr>
          <a:xfrm>
            <a:off x="3127248" y="1224153"/>
            <a:ext cx="11155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6627068B-C46F-878F-EB95-99D5AD213664}"/>
              </a:ext>
            </a:extLst>
          </p:cNvPr>
          <p:cNvSpPr/>
          <p:nvPr/>
        </p:nvSpPr>
        <p:spPr>
          <a:xfrm>
            <a:off x="2871216" y="4836033"/>
            <a:ext cx="171678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Comfort &amp;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readiness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11">
            <a:extLst>
              <a:ext uri="{FF2B5EF4-FFF2-40B4-BE49-F238E27FC236}">
                <a16:creationId xmlns:a16="http://schemas.microsoft.com/office/drawing/2014/main" id="{5BB2466E-F1AC-4A87-60AA-0BD9A323A5B3}"/>
              </a:ext>
            </a:extLst>
          </p:cNvPr>
          <p:cNvSpPr/>
          <p:nvPr/>
        </p:nvSpPr>
        <p:spPr>
          <a:xfrm>
            <a:off x="5559552" y="1498473"/>
            <a:ext cx="676656" cy="3154680"/>
          </a:xfrm>
          <a:prstGeom prst="rect">
            <a:avLst/>
          </a:prstGeom>
          <a:solidFill>
            <a:srgbClr val="DDE3F0">
              <a:alpha val="7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12">
            <a:extLst>
              <a:ext uri="{FF2B5EF4-FFF2-40B4-BE49-F238E27FC236}">
                <a16:creationId xmlns:a16="http://schemas.microsoft.com/office/drawing/2014/main" id="{2FA0BE58-D29F-7476-D8DC-5DC2013EAC80}"/>
              </a:ext>
            </a:extLst>
          </p:cNvPr>
          <p:cNvSpPr/>
          <p:nvPr/>
        </p:nvSpPr>
        <p:spPr>
          <a:xfrm>
            <a:off x="5559552" y="2224049"/>
            <a:ext cx="676656" cy="2429104"/>
          </a:xfrm>
          <a:prstGeom prst="rect">
            <a:avLst/>
          </a:prstGeom>
          <a:solidFill>
            <a:srgbClr val="22D3E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5A655EC2-A595-6D23-238F-B6E04BD391FA}"/>
              </a:ext>
            </a:extLst>
          </p:cNvPr>
          <p:cNvSpPr/>
          <p:nvPr/>
        </p:nvSpPr>
        <p:spPr>
          <a:xfrm>
            <a:off x="5340096" y="1224153"/>
            <a:ext cx="11155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2D3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48FF8A7B-A047-4EE6-2E75-DC2232DDEBE6}"/>
              </a:ext>
            </a:extLst>
          </p:cNvPr>
          <p:cNvSpPr/>
          <p:nvPr/>
        </p:nvSpPr>
        <p:spPr>
          <a:xfrm>
            <a:off x="5084064" y="4836033"/>
            <a:ext cx="171678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Anthropomorphic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15">
            <a:extLst>
              <a:ext uri="{FF2B5EF4-FFF2-40B4-BE49-F238E27FC236}">
                <a16:creationId xmlns:a16="http://schemas.microsoft.com/office/drawing/2014/main" id="{7C6B1CB5-56D4-B649-9CA1-381AF86A3D43}"/>
              </a:ext>
            </a:extLst>
          </p:cNvPr>
          <p:cNvSpPr/>
          <p:nvPr/>
        </p:nvSpPr>
        <p:spPr>
          <a:xfrm>
            <a:off x="7772400" y="1498473"/>
            <a:ext cx="676656" cy="3154680"/>
          </a:xfrm>
          <a:prstGeom prst="rect">
            <a:avLst/>
          </a:prstGeom>
          <a:solidFill>
            <a:srgbClr val="DDE3F0">
              <a:alpha val="7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hape 16">
            <a:extLst>
              <a:ext uri="{FF2B5EF4-FFF2-40B4-BE49-F238E27FC236}">
                <a16:creationId xmlns:a16="http://schemas.microsoft.com/office/drawing/2014/main" id="{B08031FA-E904-CA4F-33C4-F3DFCE2BEF4F}"/>
              </a:ext>
            </a:extLst>
          </p:cNvPr>
          <p:cNvSpPr/>
          <p:nvPr/>
        </p:nvSpPr>
        <p:spPr>
          <a:xfrm>
            <a:off x="7772400" y="2728798"/>
            <a:ext cx="676656" cy="1924355"/>
          </a:xfrm>
          <a:prstGeom prst="rect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50B4437A-0D0B-D21B-553D-B2EF796C9484}"/>
              </a:ext>
            </a:extLst>
          </p:cNvPr>
          <p:cNvSpPr/>
          <p:nvPr/>
        </p:nvSpPr>
        <p:spPr>
          <a:xfrm>
            <a:off x="7552944" y="1224153"/>
            <a:ext cx="11155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9878AE47-E0E6-8DE3-A480-49362C275A41}"/>
              </a:ext>
            </a:extLst>
          </p:cNvPr>
          <p:cNvSpPr/>
          <p:nvPr/>
        </p:nvSpPr>
        <p:spPr>
          <a:xfrm>
            <a:off x="7296912" y="4836033"/>
            <a:ext cx="171678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&amp;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prompting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hape 19">
            <a:extLst>
              <a:ext uri="{FF2B5EF4-FFF2-40B4-BE49-F238E27FC236}">
                <a16:creationId xmlns:a16="http://schemas.microsoft.com/office/drawing/2014/main" id="{1C4062DE-F78E-C0D6-570C-F3D349D62EEC}"/>
              </a:ext>
            </a:extLst>
          </p:cNvPr>
          <p:cNvSpPr/>
          <p:nvPr/>
        </p:nvSpPr>
        <p:spPr>
          <a:xfrm>
            <a:off x="9985248" y="1498473"/>
            <a:ext cx="676656" cy="3154680"/>
          </a:xfrm>
          <a:prstGeom prst="rect">
            <a:avLst/>
          </a:prstGeom>
          <a:solidFill>
            <a:srgbClr val="DDE3F0">
              <a:alpha val="7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20">
            <a:extLst>
              <a:ext uri="{FF2B5EF4-FFF2-40B4-BE49-F238E27FC236}">
                <a16:creationId xmlns:a16="http://schemas.microsoft.com/office/drawing/2014/main" id="{1A651B11-3153-40FE-2C90-AB9BB474A93D}"/>
              </a:ext>
            </a:extLst>
          </p:cNvPr>
          <p:cNvSpPr/>
          <p:nvPr/>
        </p:nvSpPr>
        <p:spPr>
          <a:xfrm>
            <a:off x="9985248" y="2823439"/>
            <a:ext cx="676656" cy="1829714"/>
          </a:xfrm>
          <a:prstGeom prst="rect">
            <a:avLst/>
          </a:prstGeom>
          <a:solidFill>
            <a:srgbClr val="F59E0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21">
            <a:extLst>
              <a:ext uri="{FF2B5EF4-FFF2-40B4-BE49-F238E27FC236}">
                <a16:creationId xmlns:a16="http://schemas.microsoft.com/office/drawing/2014/main" id="{10EFC37B-7A97-143D-DE1F-ED7C4F67AED8}"/>
              </a:ext>
            </a:extLst>
          </p:cNvPr>
          <p:cNvSpPr/>
          <p:nvPr/>
        </p:nvSpPr>
        <p:spPr>
          <a:xfrm>
            <a:off x="9765792" y="1224153"/>
            <a:ext cx="11155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2.90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1D209A27-5C26-9E6E-297D-022760298DA3}"/>
              </a:ext>
            </a:extLst>
          </p:cNvPr>
          <p:cNvSpPr/>
          <p:nvPr/>
        </p:nvSpPr>
        <p:spPr>
          <a:xfrm>
            <a:off x="9352026" y="4836033"/>
            <a:ext cx="203225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evaluation </a:t>
            </a: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use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Shape 23">
            <a:extLst>
              <a:ext uri="{FF2B5EF4-FFF2-40B4-BE49-F238E27FC236}">
                <a16:creationId xmlns:a16="http://schemas.microsoft.com/office/drawing/2014/main" id="{3FBC812F-90F7-218A-FAE5-8BBAD391175E}"/>
              </a:ext>
            </a:extLst>
          </p:cNvPr>
          <p:cNvSpPr/>
          <p:nvPr/>
        </p:nvSpPr>
        <p:spPr>
          <a:xfrm>
            <a:off x="1409700" y="5527202"/>
            <a:ext cx="9372600" cy="687703"/>
          </a:xfrm>
          <a:prstGeom prst="roundRect">
            <a:avLst>
              <a:gd name="adj" fmla="val 29167"/>
            </a:avLst>
          </a:prstGeom>
          <a:solidFill>
            <a:srgbClr val="FEE2E2"/>
          </a:solidFill>
          <a:ln w="1016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7001E798-4B2E-7FF1-E509-84E92CB99CB4}"/>
              </a:ext>
            </a:extLst>
          </p:cNvPr>
          <p:cNvSpPr/>
          <p:nvPr/>
        </p:nvSpPr>
        <p:spPr>
          <a:xfrm>
            <a:off x="1645920" y="5802884"/>
            <a:ext cx="8915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EF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Confidence gap: students were confident in learning and emotional support, but only moderate in prompting and critical evaluation.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951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0DA70-402E-A270-13A7-D70050A38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2F71B32-2F1F-00C6-8A13-8BC26E1F94A8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6836B0AC-0205-39A9-3400-07CAC377CDFD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DD09A60-2B00-BDF7-8DE9-4BD109549154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9A2FA63-AFEE-4C0C-FC16-6E2B9BDF5BC0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CA4B427-12ED-A35B-987D-22DFEA1A3044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FF7679A6-0D50-C889-3DF6-BAC20E877B6B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DA17D840-E6B4-C146-C25D-718177FA2DA2}"/>
              </a:ext>
            </a:extLst>
          </p:cNvPr>
          <p:cNvSpPr/>
          <p:nvPr/>
        </p:nvSpPr>
        <p:spPr>
          <a:xfrm>
            <a:off x="594360" y="525781"/>
            <a:ext cx="1121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eaLnBrk="1" hangingPunct="1"/>
            <a:r>
              <a:rPr lang="en-US" sz="2400" b="1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Finding 3: Relationship </a:t>
            </a:r>
            <a:r>
              <a:rPr lang="en-US" sz="24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Between AI Self-Efficacy and Learning Performance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5C06F4E-0C65-ACA4-B70D-891D477AB29F}"/>
              </a:ext>
            </a:extLst>
          </p:cNvPr>
          <p:cNvSpPr/>
          <p:nvPr/>
        </p:nvSpPr>
        <p:spPr>
          <a:xfrm>
            <a:off x="822960" y="1266445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Pearson correlation with academic scores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9DA57CE1-4E2D-CA89-E169-6DA630A2F56C}"/>
              </a:ext>
            </a:extLst>
          </p:cNvPr>
          <p:cNvSpPr/>
          <p:nvPr/>
        </p:nvSpPr>
        <p:spPr>
          <a:xfrm>
            <a:off x="804672" y="1783080"/>
            <a:ext cx="5760720" cy="338328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5">
            <a:extLst>
              <a:ext uri="{FF2B5EF4-FFF2-40B4-BE49-F238E27FC236}">
                <a16:creationId xmlns:a16="http://schemas.microsoft.com/office/drawing/2014/main" id="{AE7A3B98-EB5C-664B-461B-D72C636CD530}"/>
              </a:ext>
            </a:extLst>
          </p:cNvPr>
          <p:cNvSpPr/>
          <p:nvPr/>
        </p:nvSpPr>
        <p:spPr>
          <a:xfrm>
            <a:off x="804672" y="1783080"/>
            <a:ext cx="5760720" cy="411480"/>
          </a:xfrm>
          <a:prstGeom prst="rect">
            <a:avLst/>
          </a:prstGeom>
          <a:solidFill>
            <a:srgbClr val="0B102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805B1D45-A890-AD12-5E11-086D68AA50F9}"/>
              </a:ext>
            </a:extLst>
          </p:cNvPr>
          <p:cNvSpPr/>
          <p:nvPr/>
        </p:nvSpPr>
        <p:spPr>
          <a:xfrm>
            <a:off x="960120" y="190195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D16EA6F0-52F8-FDAF-E898-B1B028FF6E64}"/>
              </a:ext>
            </a:extLst>
          </p:cNvPr>
          <p:cNvSpPr/>
          <p:nvPr/>
        </p:nvSpPr>
        <p:spPr>
          <a:xfrm>
            <a:off x="4434840" y="190195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CCF24F3E-738C-CFDF-FC40-C2A3FC1E068C}"/>
              </a:ext>
            </a:extLst>
          </p:cNvPr>
          <p:cNvSpPr/>
          <p:nvPr/>
        </p:nvSpPr>
        <p:spPr>
          <a:xfrm>
            <a:off x="5257800" y="190195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EFCFCCC5-85B7-05CC-A2F9-9F768D3F349D}"/>
              </a:ext>
            </a:extLst>
          </p:cNvPr>
          <p:cNvSpPr/>
          <p:nvPr/>
        </p:nvSpPr>
        <p:spPr>
          <a:xfrm>
            <a:off x="960120" y="2304288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&amp; research assistance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1DA61180-FC73-7190-2A81-8C9B8703E871}"/>
              </a:ext>
            </a:extLst>
          </p:cNvPr>
          <p:cNvSpPr/>
          <p:nvPr/>
        </p:nvSpPr>
        <p:spPr>
          <a:xfrm>
            <a:off x="4270248" y="2304288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-.152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7F5B468B-86B9-1863-C772-C11BEE21BBE4}"/>
              </a:ext>
            </a:extLst>
          </p:cNvPr>
          <p:cNvSpPr/>
          <p:nvPr/>
        </p:nvSpPr>
        <p:spPr>
          <a:xfrm>
            <a:off x="5102352" y="2304288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.064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12">
            <a:extLst>
              <a:ext uri="{FF2B5EF4-FFF2-40B4-BE49-F238E27FC236}">
                <a16:creationId xmlns:a16="http://schemas.microsoft.com/office/drawing/2014/main" id="{F1FEFDE3-34D7-B7A8-182A-E8C02883425A}"/>
              </a:ext>
            </a:extLst>
          </p:cNvPr>
          <p:cNvSpPr/>
          <p:nvPr/>
        </p:nvSpPr>
        <p:spPr>
          <a:xfrm>
            <a:off x="914400" y="2651760"/>
            <a:ext cx="5440680" cy="0"/>
          </a:xfrm>
          <a:prstGeom prst="line">
            <a:avLst/>
          </a:prstGeom>
          <a:noFill/>
          <a:ln w="635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3CA7D396-4AE0-35C7-6DF2-3232FBF89D10}"/>
              </a:ext>
            </a:extLst>
          </p:cNvPr>
          <p:cNvSpPr/>
          <p:nvPr/>
        </p:nvSpPr>
        <p:spPr>
          <a:xfrm>
            <a:off x="960120" y="283464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Anthropomorphic interaction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DDE04DD5-0700-3865-9664-1DAD26A8D1C0}"/>
              </a:ext>
            </a:extLst>
          </p:cNvPr>
          <p:cNvSpPr/>
          <p:nvPr/>
        </p:nvSpPr>
        <p:spPr>
          <a:xfrm>
            <a:off x="4270248" y="2834640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.013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05098CE9-33C6-0BA1-1E6B-E4D4DB455FBF}"/>
              </a:ext>
            </a:extLst>
          </p:cNvPr>
          <p:cNvSpPr/>
          <p:nvPr/>
        </p:nvSpPr>
        <p:spPr>
          <a:xfrm>
            <a:off x="5102352" y="2834640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.878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hape 16">
            <a:extLst>
              <a:ext uri="{FF2B5EF4-FFF2-40B4-BE49-F238E27FC236}">
                <a16:creationId xmlns:a16="http://schemas.microsoft.com/office/drawing/2014/main" id="{48CC55F5-24DB-7F5A-A15E-0D7042814EB9}"/>
              </a:ext>
            </a:extLst>
          </p:cNvPr>
          <p:cNvSpPr/>
          <p:nvPr/>
        </p:nvSpPr>
        <p:spPr>
          <a:xfrm>
            <a:off x="914400" y="3182112"/>
            <a:ext cx="5440680" cy="0"/>
          </a:xfrm>
          <a:prstGeom prst="line">
            <a:avLst/>
          </a:prstGeom>
          <a:noFill/>
          <a:ln w="635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C15FA30F-93AD-5278-E369-F15CD9BC4F78}"/>
              </a:ext>
            </a:extLst>
          </p:cNvPr>
          <p:cNvSpPr/>
          <p:nvPr/>
        </p:nvSpPr>
        <p:spPr>
          <a:xfrm>
            <a:off x="960120" y="336499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Comfort &amp; emotional readiness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75024404-0A03-ADCD-7A2E-C4F22784FC9B}"/>
              </a:ext>
            </a:extLst>
          </p:cNvPr>
          <p:cNvSpPr/>
          <p:nvPr/>
        </p:nvSpPr>
        <p:spPr>
          <a:xfrm>
            <a:off x="4270248" y="3364992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-.040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CCAE8B46-C3A1-CF1A-B50B-E5ED2B9D76EB}"/>
              </a:ext>
            </a:extLst>
          </p:cNvPr>
          <p:cNvSpPr/>
          <p:nvPr/>
        </p:nvSpPr>
        <p:spPr>
          <a:xfrm>
            <a:off x="5102352" y="3364992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.624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20">
            <a:extLst>
              <a:ext uri="{FF2B5EF4-FFF2-40B4-BE49-F238E27FC236}">
                <a16:creationId xmlns:a16="http://schemas.microsoft.com/office/drawing/2014/main" id="{8AF2A783-52CD-D23A-321C-DED719B652B8}"/>
              </a:ext>
            </a:extLst>
          </p:cNvPr>
          <p:cNvSpPr/>
          <p:nvPr/>
        </p:nvSpPr>
        <p:spPr>
          <a:xfrm>
            <a:off x="914400" y="3712464"/>
            <a:ext cx="5440680" cy="0"/>
          </a:xfrm>
          <a:prstGeom prst="line">
            <a:avLst/>
          </a:prstGeom>
          <a:noFill/>
          <a:ln w="635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21">
            <a:extLst>
              <a:ext uri="{FF2B5EF4-FFF2-40B4-BE49-F238E27FC236}">
                <a16:creationId xmlns:a16="http://schemas.microsoft.com/office/drawing/2014/main" id="{67A17D71-941C-4A47-D802-85B0D58A345E}"/>
              </a:ext>
            </a:extLst>
          </p:cNvPr>
          <p:cNvSpPr/>
          <p:nvPr/>
        </p:nvSpPr>
        <p:spPr>
          <a:xfrm>
            <a:off x="960120" y="389534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&amp; prompting skills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E419408E-6281-859C-F71B-93567CE5685B}"/>
              </a:ext>
            </a:extLst>
          </p:cNvPr>
          <p:cNvSpPr/>
          <p:nvPr/>
        </p:nvSpPr>
        <p:spPr>
          <a:xfrm>
            <a:off x="4315968" y="3895344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.285**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1F015385-8415-DE40-A5F6-0F4CB54F487B}"/>
              </a:ext>
            </a:extLst>
          </p:cNvPr>
          <p:cNvSpPr/>
          <p:nvPr/>
        </p:nvSpPr>
        <p:spPr>
          <a:xfrm>
            <a:off x="5104257" y="3895344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Shape 24">
            <a:extLst>
              <a:ext uri="{FF2B5EF4-FFF2-40B4-BE49-F238E27FC236}">
                <a16:creationId xmlns:a16="http://schemas.microsoft.com/office/drawing/2014/main" id="{C17D1224-5331-0D99-BCB9-B03BCE4302AA}"/>
              </a:ext>
            </a:extLst>
          </p:cNvPr>
          <p:cNvSpPr/>
          <p:nvPr/>
        </p:nvSpPr>
        <p:spPr>
          <a:xfrm>
            <a:off x="914400" y="4242816"/>
            <a:ext cx="5440680" cy="0"/>
          </a:xfrm>
          <a:prstGeom prst="line">
            <a:avLst/>
          </a:prstGeom>
          <a:noFill/>
          <a:ln w="635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B1F97ECC-C386-2267-EB05-06723EC99072}"/>
              </a:ext>
            </a:extLst>
          </p:cNvPr>
          <p:cNvSpPr/>
          <p:nvPr/>
        </p:nvSpPr>
        <p:spPr>
          <a:xfrm>
            <a:off x="960120" y="4425696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evaluation &amp; responsible use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26">
            <a:extLst>
              <a:ext uri="{FF2B5EF4-FFF2-40B4-BE49-F238E27FC236}">
                <a16:creationId xmlns:a16="http://schemas.microsoft.com/office/drawing/2014/main" id="{D7FD8800-A850-E434-F09D-3CC423574D89}"/>
              </a:ext>
            </a:extLst>
          </p:cNvPr>
          <p:cNvSpPr/>
          <p:nvPr/>
        </p:nvSpPr>
        <p:spPr>
          <a:xfrm>
            <a:off x="4327017" y="4425696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.340**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 27">
            <a:extLst>
              <a:ext uri="{FF2B5EF4-FFF2-40B4-BE49-F238E27FC236}">
                <a16:creationId xmlns:a16="http://schemas.microsoft.com/office/drawing/2014/main" id="{A99065D4-1443-C8BE-BFF1-FBE6C1F5F9A8}"/>
              </a:ext>
            </a:extLst>
          </p:cNvPr>
          <p:cNvSpPr/>
          <p:nvPr/>
        </p:nvSpPr>
        <p:spPr>
          <a:xfrm>
            <a:off x="5097780" y="4413885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Shape 28">
            <a:extLst>
              <a:ext uri="{FF2B5EF4-FFF2-40B4-BE49-F238E27FC236}">
                <a16:creationId xmlns:a16="http://schemas.microsoft.com/office/drawing/2014/main" id="{05B511CB-CA63-B8B0-88BE-4B8B4CF69DF3}"/>
              </a:ext>
            </a:extLst>
          </p:cNvPr>
          <p:cNvSpPr/>
          <p:nvPr/>
        </p:nvSpPr>
        <p:spPr>
          <a:xfrm>
            <a:off x="7132320" y="1874520"/>
            <a:ext cx="4069080" cy="1417320"/>
          </a:xfrm>
          <a:prstGeom prst="roundRect">
            <a:avLst>
              <a:gd name="adj" fmla="val 9032"/>
            </a:avLst>
          </a:prstGeom>
          <a:solidFill>
            <a:srgbClr val="EDE9FE"/>
          </a:solidFill>
          <a:ln w="10160">
            <a:solidFill>
              <a:srgbClr val="EDE9FE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 29">
            <a:extLst>
              <a:ext uri="{FF2B5EF4-FFF2-40B4-BE49-F238E27FC236}">
                <a16:creationId xmlns:a16="http://schemas.microsoft.com/office/drawing/2014/main" id="{7893AB15-66C0-DE5B-4694-F8CBE30D07A3}"/>
              </a:ext>
            </a:extLst>
          </p:cNvPr>
          <p:cNvSpPr/>
          <p:nvPr/>
        </p:nvSpPr>
        <p:spPr>
          <a:xfrm>
            <a:off x="7452360" y="205282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Statistically significant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 30">
            <a:extLst>
              <a:ext uri="{FF2B5EF4-FFF2-40B4-BE49-F238E27FC236}">
                <a16:creationId xmlns:a16="http://schemas.microsoft.com/office/drawing/2014/main" id="{AE0602A9-DFAB-E68E-4274-E70382DBBDFC}"/>
              </a:ext>
            </a:extLst>
          </p:cNvPr>
          <p:cNvSpPr/>
          <p:nvPr/>
        </p:nvSpPr>
        <p:spPr>
          <a:xfrm>
            <a:off x="7452360" y="2633472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Prompting skills + Critical evaluation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Shape 31">
            <a:extLst>
              <a:ext uri="{FF2B5EF4-FFF2-40B4-BE49-F238E27FC236}">
                <a16:creationId xmlns:a16="http://schemas.microsoft.com/office/drawing/2014/main" id="{068AD4F7-437D-50D6-7F36-B0DB0D705DB7}"/>
              </a:ext>
            </a:extLst>
          </p:cNvPr>
          <p:cNvSpPr/>
          <p:nvPr/>
        </p:nvSpPr>
        <p:spPr>
          <a:xfrm>
            <a:off x="7132320" y="3840480"/>
            <a:ext cx="4069080" cy="1261872"/>
          </a:xfrm>
          <a:prstGeom prst="roundRect">
            <a:avLst>
              <a:gd name="adj" fmla="val 10145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 32">
            <a:extLst>
              <a:ext uri="{FF2B5EF4-FFF2-40B4-BE49-F238E27FC236}">
                <a16:creationId xmlns:a16="http://schemas.microsoft.com/office/drawing/2014/main" id="{0E3379E1-F536-E3F3-403E-2D3364157689}"/>
              </a:ext>
            </a:extLst>
          </p:cNvPr>
          <p:cNvSpPr/>
          <p:nvPr/>
        </p:nvSpPr>
        <p:spPr>
          <a:xfrm>
            <a:off x="7452360" y="4015359"/>
            <a:ext cx="3429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statistically significant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 33">
            <a:extLst>
              <a:ext uri="{FF2B5EF4-FFF2-40B4-BE49-F238E27FC236}">
                <a16:creationId xmlns:a16="http://schemas.microsoft.com/office/drawing/2014/main" id="{10887A16-4CA4-E603-ACFA-A74720DCCCE7}"/>
              </a:ext>
            </a:extLst>
          </p:cNvPr>
          <p:cNvSpPr/>
          <p:nvPr/>
        </p:nvSpPr>
        <p:spPr>
          <a:xfrm>
            <a:off x="7336155" y="4526280"/>
            <a:ext cx="3722369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support, anthropomorphic interaction, emotional readiness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 34">
            <a:extLst>
              <a:ext uri="{FF2B5EF4-FFF2-40B4-BE49-F238E27FC236}">
                <a16:creationId xmlns:a16="http://schemas.microsoft.com/office/drawing/2014/main" id="{EE3E1781-F3CF-BDDB-2BC5-6E189FE082C9}"/>
              </a:ext>
            </a:extLst>
          </p:cNvPr>
          <p:cNvSpPr/>
          <p:nvPr/>
        </p:nvSpPr>
        <p:spPr>
          <a:xfrm>
            <a:off x="1280160" y="5815584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Implication: comfort with AI is not enough; controlling and verifying AI outputs are more closely linked to scores.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Shape 35">
            <a:extLst>
              <a:ext uri="{FF2B5EF4-FFF2-40B4-BE49-F238E27FC236}">
                <a16:creationId xmlns:a16="http://schemas.microsoft.com/office/drawing/2014/main" id="{8685029A-5784-B544-7C07-7EBC073030B5}"/>
              </a:ext>
            </a:extLst>
          </p:cNvPr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6350">
            <a:solidFill>
              <a:srgbClr val="DDE3F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99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B42E9-2DC5-B446-A96C-5F2B57EE4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20F52F-9174-6F8B-D389-B70D4B1A3A92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ED2CA6F4-A5D6-637E-D305-44CC74A7619D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51D224C-9C16-5696-9C5B-C2BE27C6CEE9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F7B2B6A-6A31-C832-9662-DD47EED6ACF6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1FBC11-C1D2-8AF6-2B2C-60F7B0632906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610567C1-D4C7-5F3E-64F2-9888A699E2C7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C5DFBA99-F999-B6F1-5377-9B38D483A3BB}"/>
              </a:ext>
            </a:extLst>
          </p:cNvPr>
          <p:cNvSpPr/>
          <p:nvPr/>
        </p:nvSpPr>
        <p:spPr>
          <a:xfrm>
            <a:off x="594360" y="621792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Finding 4: Which </a:t>
            </a:r>
            <a:r>
              <a:rPr lang="en-US" sz="28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Dimensions Predict Learning Performance?</a:t>
            </a: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37C19561-AE80-346A-0D84-0A0BBC26DA06}"/>
              </a:ext>
            </a:extLst>
          </p:cNvPr>
          <p:cNvSpPr/>
          <p:nvPr/>
        </p:nvSpPr>
        <p:spPr>
          <a:xfrm>
            <a:off x="868680" y="1508760"/>
            <a:ext cx="1828800" cy="987552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79AD162A-D9FA-10BA-59AF-3497388A4BC3}"/>
              </a:ext>
            </a:extLst>
          </p:cNvPr>
          <p:cNvSpPr/>
          <p:nvPr/>
        </p:nvSpPr>
        <p:spPr>
          <a:xfrm>
            <a:off x="1033272" y="1568577"/>
            <a:ext cx="1499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0.497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87772A1F-7234-B8AB-A593-426ED8AF833A}"/>
              </a:ext>
            </a:extLst>
          </p:cNvPr>
          <p:cNvSpPr/>
          <p:nvPr/>
        </p:nvSpPr>
        <p:spPr>
          <a:xfrm>
            <a:off x="1033272" y="2093976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9F34D9FE-BA77-3D49-09BC-05F63E679E81}"/>
              </a:ext>
            </a:extLst>
          </p:cNvPr>
          <p:cNvSpPr/>
          <p:nvPr/>
        </p:nvSpPr>
        <p:spPr>
          <a:xfrm>
            <a:off x="2971800" y="1508760"/>
            <a:ext cx="2194560" cy="987552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6867FC05-4F07-E970-4529-AB7B17F84731}"/>
              </a:ext>
            </a:extLst>
          </p:cNvPr>
          <p:cNvSpPr/>
          <p:nvPr/>
        </p:nvSpPr>
        <p:spPr>
          <a:xfrm>
            <a:off x="3136392" y="1568577"/>
            <a:ext cx="18653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24.7%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F010C31F-DE1E-F305-B1CC-3BFA52A5C200}"/>
              </a:ext>
            </a:extLst>
          </p:cNvPr>
          <p:cNvSpPr/>
          <p:nvPr/>
        </p:nvSpPr>
        <p:spPr>
          <a:xfrm>
            <a:off x="3069717" y="2093976"/>
            <a:ext cx="2039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R² explained variance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F2C52946-B385-3285-94A5-59F885FCCEDD}"/>
              </a:ext>
            </a:extLst>
          </p:cNvPr>
          <p:cNvSpPr/>
          <p:nvPr/>
        </p:nvSpPr>
        <p:spPr>
          <a:xfrm>
            <a:off x="5468112" y="1508760"/>
            <a:ext cx="2057400" cy="987552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109481DD-E243-FDD8-F576-D466B9D68799}"/>
              </a:ext>
            </a:extLst>
          </p:cNvPr>
          <p:cNvSpPr/>
          <p:nvPr/>
        </p:nvSpPr>
        <p:spPr>
          <a:xfrm>
            <a:off x="5632704" y="1568577"/>
            <a:ext cx="17282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9.451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3C2F1AB1-B318-2B17-FE04-68099E7F99A3}"/>
              </a:ext>
            </a:extLst>
          </p:cNvPr>
          <p:cNvSpPr/>
          <p:nvPr/>
        </p:nvSpPr>
        <p:spPr>
          <a:xfrm>
            <a:off x="5632704" y="2093976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F, p &lt; .001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12">
            <a:extLst>
              <a:ext uri="{FF2B5EF4-FFF2-40B4-BE49-F238E27FC236}">
                <a16:creationId xmlns:a16="http://schemas.microsoft.com/office/drawing/2014/main" id="{8EFC6D84-E7C3-8C39-48C3-FB919C415B9F}"/>
              </a:ext>
            </a:extLst>
          </p:cNvPr>
          <p:cNvSpPr/>
          <p:nvPr/>
        </p:nvSpPr>
        <p:spPr>
          <a:xfrm>
            <a:off x="7818120" y="1508760"/>
            <a:ext cx="1828800" cy="987552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D3D63132-7343-FB76-E16B-82CE78D71046}"/>
              </a:ext>
            </a:extLst>
          </p:cNvPr>
          <p:cNvSpPr/>
          <p:nvPr/>
        </p:nvSpPr>
        <p:spPr>
          <a:xfrm>
            <a:off x="7982712" y="1568577"/>
            <a:ext cx="1499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11EF087F-8059-78C1-3D1A-DB39174E5312}"/>
              </a:ext>
            </a:extLst>
          </p:cNvPr>
          <p:cNvSpPr/>
          <p:nvPr/>
        </p:nvSpPr>
        <p:spPr>
          <a:xfrm>
            <a:off x="7982712" y="2093976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BA75C55E-4995-B6C1-9582-516C8794FFD7}"/>
              </a:ext>
            </a:extLst>
          </p:cNvPr>
          <p:cNvSpPr/>
          <p:nvPr/>
        </p:nvSpPr>
        <p:spPr>
          <a:xfrm>
            <a:off x="914400" y="2810510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Standardized β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16">
            <a:extLst>
              <a:ext uri="{FF2B5EF4-FFF2-40B4-BE49-F238E27FC236}">
                <a16:creationId xmlns:a16="http://schemas.microsoft.com/office/drawing/2014/main" id="{DE7D467F-2BC2-FE3C-FA6E-2C7D2925871E}"/>
              </a:ext>
            </a:extLst>
          </p:cNvPr>
          <p:cNvSpPr/>
          <p:nvPr/>
        </p:nvSpPr>
        <p:spPr>
          <a:xfrm>
            <a:off x="914399" y="3401568"/>
            <a:ext cx="3764544" cy="1630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evaluation &amp; responsible use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F552918C-9FC9-5E80-806E-9F6FC3EE1748}"/>
              </a:ext>
            </a:extLst>
          </p:cNvPr>
          <p:cNvSpPr/>
          <p:nvPr/>
        </p:nvSpPr>
        <p:spPr>
          <a:xfrm>
            <a:off x="5669280" y="3520440"/>
            <a:ext cx="0" cy="201168"/>
          </a:xfrm>
          <a:prstGeom prst="line">
            <a:avLst/>
          </a:prstGeom>
          <a:noFill/>
          <a:ln w="1270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D56BDEC7-7A9D-0971-494A-0BBA128BDD83}"/>
              </a:ext>
            </a:extLst>
          </p:cNvPr>
          <p:cNvSpPr/>
          <p:nvPr/>
        </p:nvSpPr>
        <p:spPr>
          <a:xfrm>
            <a:off x="5669280" y="3456432"/>
            <a:ext cx="1734045" cy="164592"/>
          </a:xfrm>
          <a:prstGeom prst="rect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75464231-F84D-653B-2FBB-7E255F171FF4}"/>
              </a:ext>
            </a:extLst>
          </p:cNvPr>
          <p:cNvSpPr/>
          <p:nvPr/>
        </p:nvSpPr>
        <p:spPr>
          <a:xfrm>
            <a:off x="7513053" y="3401568"/>
            <a:ext cx="772782" cy="2011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0.389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D37A3C31-FC24-7D36-72AB-163EAC0FDF38}"/>
              </a:ext>
            </a:extLst>
          </p:cNvPr>
          <p:cNvSpPr/>
          <p:nvPr/>
        </p:nvSpPr>
        <p:spPr>
          <a:xfrm>
            <a:off x="914400" y="3877056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&amp; prompting skills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hape 21">
            <a:extLst>
              <a:ext uri="{FF2B5EF4-FFF2-40B4-BE49-F238E27FC236}">
                <a16:creationId xmlns:a16="http://schemas.microsoft.com/office/drawing/2014/main" id="{EEE9EF0F-4115-0CAE-D3F0-EBF2DE3011E0}"/>
              </a:ext>
            </a:extLst>
          </p:cNvPr>
          <p:cNvSpPr/>
          <p:nvPr/>
        </p:nvSpPr>
        <p:spPr>
          <a:xfrm>
            <a:off x="5669280" y="3995928"/>
            <a:ext cx="0" cy="201168"/>
          </a:xfrm>
          <a:prstGeom prst="line">
            <a:avLst/>
          </a:prstGeom>
          <a:noFill/>
          <a:ln w="1270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Shape 22">
            <a:extLst>
              <a:ext uri="{FF2B5EF4-FFF2-40B4-BE49-F238E27FC236}">
                <a16:creationId xmlns:a16="http://schemas.microsoft.com/office/drawing/2014/main" id="{A4C0D59C-AF94-1410-1DFA-4E1295573F5B}"/>
              </a:ext>
            </a:extLst>
          </p:cNvPr>
          <p:cNvSpPr/>
          <p:nvPr/>
        </p:nvSpPr>
        <p:spPr>
          <a:xfrm>
            <a:off x="5669280" y="3931920"/>
            <a:ext cx="1430922" cy="164592"/>
          </a:xfrm>
          <a:prstGeom prst="rect">
            <a:avLst/>
          </a:prstGeom>
          <a:solidFill>
            <a:srgbClr val="2563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BEE0E8EC-AA11-152B-DFB5-A2A67131FF2E}"/>
              </a:ext>
            </a:extLst>
          </p:cNvPr>
          <p:cNvSpPr/>
          <p:nvPr/>
        </p:nvSpPr>
        <p:spPr>
          <a:xfrm>
            <a:off x="7209930" y="3877056"/>
            <a:ext cx="772782" cy="2011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0.321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E616AF09-9C95-7B06-3A95-8FF3F5C206DE}"/>
              </a:ext>
            </a:extLst>
          </p:cNvPr>
          <p:cNvSpPr/>
          <p:nvPr/>
        </p:nvSpPr>
        <p:spPr>
          <a:xfrm>
            <a:off x="914400" y="435254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&amp; research assistance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Shape 25">
            <a:extLst>
              <a:ext uri="{FF2B5EF4-FFF2-40B4-BE49-F238E27FC236}">
                <a16:creationId xmlns:a16="http://schemas.microsoft.com/office/drawing/2014/main" id="{25D9A13F-8086-E477-2461-3A805FD3DA76}"/>
              </a:ext>
            </a:extLst>
          </p:cNvPr>
          <p:cNvSpPr/>
          <p:nvPr/>
        </p:nvSpPr>
        <p:spPr>
          <a:xfrm>
            <a:off x="5669280" y="4471416"/>
            <a:ext cx="0" cy="201168"/>
          </a:xfrm>
          <a:prstGeom prst="line">
            <a:avLst/>
          </a:prstGeom>
          <a:noFill/>
          <a:ln w="1270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Shape 26">
            <a:extLst>
              <a:ext uri="{FF2B5EF4-FFF2-40B4-BE49-F238E27FC236}">
                <a16:creationId xmlns:a16="http://schemas.microsoft.com/office/drawing/2014/main" id="{D43B3E2C-1F8B-234E-E85C-F40944999B44}"/>
              </a:ext>
            </a:extLst>
          </p:cNvPr>
          <p:cNvSpPr/>
          <p:nvPr/>
        </p:nvSpPr>
        <p:spPr>
          <a:xfrm>
            <a:off x="5063033" y="4407408"/>
            <a:ext cx="606247" cy="164592"/>
          </a:xfrm>
          <a:prstGeom prst="rect">
            <a:avLst/>
          </a:prstGeom>
          <a:solidFill>
            <a:srgbClr val="5B6478">
              <a:alpha val="5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 27">
            <a:extLst>
              <a:ext uri="{FF2B5EF4-FFF2-40B4-BE49-F238E27FC236}">
                <a16:creationId xmlns:a16="http://schemas.microsoft.com/office/drawing/2014/main" id="{3E8BF8CC-A2B6-F153-C0F9-BC9EE6CB8C47}"/>
              </a:ext>
            </a:extLst>
          </p:cNvPr>
          <p:cNvSpPr/>
          <p:nvPr/>
        </p:nvSpPr>
        <p:spPr>
          <a:xfrm>
            <a:off x="4238625" y="4352544"/>
            <a:ext cx="714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-0.136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28">
            <a:extLst>
              <a:ext uri="{FF2B5EF4-FFF2-40B4-BE49-F238E27FC236}">
                <a16:creationId xmlns:a16="http://schemas.microsoft.com/office/drawing/2014/main" id="{47277985-188B-73F1-7952-B73B5A7F43F4}"/>
              </a:ext>
            </a:extLst>
          </p:cNvPr>
          <p:cNvSpPr/>
          <p:nvPr/>
        </p:nvSpPr>
        <p:spPr>
          <a:xfrm>
            <a:off x="914400" y="48280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Comfort &amp; emotional readiness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Shape 29">
            <a:extLst>
              <a:ext uri="{FF2B5EF4-FFF2-40B4-BE49-F238E27FC236}">
                <a16:creationId xmlns:a16="http://schemas.microsoft.com/office/drawing/2014/main" id="{E7DF9782-1D1B-984D-5D78-B4778DEFA079}"/>
              </a:ext>
            </a:extLst>
          </p:cNvPr>
          <p:cNvSpPr/>
          <p:nvPr/>
        </p:nvSpPr>
        <p:spPr>
          <a:xfrm>
            <a:off x="5669280" y="4946904"/>
            <a:ext cx="0" cy="201168"/>
          </a:xfrm>
          <a:prstGeom prst="line">
            <a:avLst/>
          </a:prstGeom>
          <a:noFill/>
          <a:ln w="1270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Shape 30">
            <a:extLst>
              <a:ext uri="{FF2B5EF4-FFF2-40B4-BE49-F238E27FC236}">
                <a16:creationId xmlns:a16="http://schemas.microsoft.com/office/drawing/2014/main" id="{871A8E1C-34BA-8D8B-9DB9-1AA6E8492E08}"/>
              </a:ext>
            </a:extLst>
          </p:cNvPr>
          <p:cNvSpPr/>
          <p:nvPr/>
        </p:nvSpPr>
        <p:spPr>
          <a:xfrm>
            <a:off x="5388445" y="4882896"/>
            <a:ext cx="280835" cy="164592"/>
          </a:xfrm>
          <a:prstGeom prst="rect">
            <a:avLst/>
          </a:prstGeom>
          <a:solidFill>
            <a:srgbClr val="5B6478">
              <a:alpha val="5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 31">
            <a:extLst>
              <a:ext uri="{FF2B5EF4-FFF2-40B4-BE49-F238E27FC236}">
                <a16:creationId xmlns:a16="http://schemas.microsoft.com/office/drawing/2014/main" id="{DB4872E7-C465-79E2-E070-607E3A5990EA}"/>
              </a:ext>
            </a:extLst>
          </p:cNvPr>
          <p:cNvSpPr/>
          <p:nvPr/>
        </p:nvSpPr>
        <p:spPr>
          <a:xfrm>
            <a:off x="4238625" y="4866132"/>
            <a:ext cx="1040092" cy="1645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-0.063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 32">
            <a:extLst>
              <a:ext uri="{FF2B5EF4-FFF2-40B4-BE49-F238E27FC236}">
                <a16:creationId xmlns:a16="http://schemas.microsoft.com/office/drawing/2014/main" id="{E8CB1B9B-8443-0999-CB4F-0344530C6407}"/>
              </a:ext>
            </a:extLst>
          </p:cNvPr>
          <p:cNvSpPr/>
          <p:nvPr/>
        </p:nvSpPr>
        <p:spPr>
          <a:xfrm>
            <a:off x="914400" y="530352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Anthropomorphic interaction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Shape 33">
            <a:extLst>
              <a:ext uri="{FF2B5EF4-FFF2-40B4-BE49-F238E27FC236}">
                <a16:creationId xmlns:a16="http://schemas.microsoft.com/office/drawing/2014/main" id="{00D739C9-9B52-4A8A-9977-D36978446CEB}"/>
              </a:ext>
            </a:extLst>
          </p:cNvPr>
          <p:cNvSpPr/>
          <p:nvPr/>
        </p:nvSpPr>
        <p:spPr>
          <a:xfrm>
            <a:off x="5669280" y="5422392"/>
            <a:ext cx="0" cy="201168"/>
          </a:xfrm>
          <a:prstGeom prst="line">
            <a:avLst/>
          </a:prstGeom>
          <a:noFill/>
          <a:ln w="12700">
            <a:solidFill>
              <a:srgbClr val="DDE3F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Shape 34">
            <a:extLst>
              <a:ext uri="{FF2B5EF4-FFF2-40B4-BE49-F238E27FC236}">
                <a16:creationId xmlns:a16="http://schemas.microsoft.com/office/drawing/2014/main" id="{13EF18F4-ED8D-21EF-8803-340B8B6B092C}"/>
              </a:ext>
            </a:extLst>
          </p:cNvPr>
          <p:cNvSpPr/>
          <p:nvPr/>
        </p:nvSpPr>
        <p:spPr>
          <a:xfrm>
            <a:off x="5642534" y="5358384"/>
            <a:ext cx="26746" cy="164592"/>
          </a:xfrm>
          <a:prstGeom prst="rect">
            <a:avLst/>
          </a:prstGeom>
          <a:solidFill>
            <a:srgbClr val="5B6478">
              <a:alpha val="5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 35">
            <a:extLst>
              <a:ext uri="{FF2B5EF4-FFF2-40B4-BE49-F238E27FC236}">
                <a16:creationId xmlns:a16="http://schemas.microsoft.com/office/drawing/2014/main" id="{40883154-364E-FE33-AC6D-74487313E3D1}"/>
              </a:ext>
            </a:extLst>
          </p:cNvPr>
          <p:cNvSpPr/>
          <p:nvPr/>
        </p:nvSpPr>
        <p:spPr>
          <a:xfrm>
            <a:off x="4492714" y="5340099"/>
            <a:ext cx="1040092" cy="1645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-0.006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Shape 36">
            <a:extLst>
              <a:ext uri="{FF2B5EF4-FFF2-40B4-BE49-F238E27FC236}">
                <a16:creationId xmlns:a16="http://schemas.microsoft.com/office/drawing/2014/main" id="{699184A8-6F8B-4EC8-BB8D-9E0CE23E9FBA}"/>
              </a:ext>
            </a:extLst>
          </p:cNvPr>
          <p:cNvSpPr/>
          <p:nvPr/>
        </p:nvSpPr>
        <p:spPr>
          <a:xfrm>
            <a:off x="8641080" y="3108960"/>
            <a:ext cx="2903220" cy="2194560"/>
          </a:xfrm>
          <a:prstGeom prst="roundRect">
            <a:avLst>
              <a:gd name="adj" fmla="val 583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 37">
            <a:extLst>
              <a:ext uri="{FF2B5EF4-FFF2-40B4-BE49-F238E27FC236}">
                <a16:creationId xmlns:a16="http://schemas.microsoft.com/office/drawing/2014/main" id="{E55A2B4A-658B-B870-653A-A4502173DA32}"/>
              </a:ext>
            </a:extLst>
          </p:cNvPr>
          <p:cNvSpPr/>
          <p:nvPr/>
        </p:nvSpPr>
        <p:spPr>
          <a:xfrm>
            <a:off x="8887968" y="3345180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strongest predictors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Shape 38">
            <a:extLst>
              <a:ext uri="{FF2B5EF4-FFF2-40B4-BE49-F238E27FC236}">
                <a16:creationId xmlns:a16="http://schemas.microsoft.com/office/drawing/2014/main" id="{F78E051F-8348-B2B7-D3CB-59198D15A1F0}"/>
              </a:ext>
            </a:extLst>
          </p:cNvPr>
          <p:cNvSpPr/>
          <p:nvPr/>
        </p:nvSpPr>
        <p:spPr>
          <a:xfrm>
            <a:off x="8915400" y="4059936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 39">
            <a:extLst>
              <a:ext uri="{FF2B5EF4-FFF2-40B4-BE49-F238E27FC236}">
                <a16:creationId xmlns:a16="http://schemas.microsoft.com/office/drawing/2014/main" id="{0FDDC970-0956-5C68-5953-AD88C9EFB649}"/>
              </a:ext>
            </a:extLst>
          </p:cNvPr>
          <p:cNvSpPr/>
          <p:nvPr/>
        </p:nvSpPr>
        <p:spPr>
          <a:xfrm>
            <a:off x="9079992" y="4005072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Prompting and controlling AI outputs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Shape 40">
            <a:extLst>
              <a:ext uri="{FF2B5EF4-FFF2-40B4-BE49-F238E27FC236}">
                <a16:creationId xmlns:a16="http://schemas.microsoft.com/office/drawing/2014/main" id="{4088A185-1B50-87D2-EDFC-6D56BA9C2115}"/>
              </a:ext>
            </a:extLst>
          </p:cNvPr>
          <p:cNvSpPr/>
          <p:nvPr/>
        </p:nvSpPr>
        <p:spPr>
          <a:xfrm>
            <a:off x="8915400" y="4663440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 41">
            <a:extLst>
              <a:ext uri="{FF2B5EF4-FFF2-40B4-BE49-F238E27FC236}">
                <a16:creationId xmlns:a16="http://schemas.microsoft.com/office/drawing/2014/main" id="{8197F4DE-4CCB-D96F-0001-F8826D8622C1}"/>
              </a:ext>
            </a:extLst>
          </p:cNvPr>
          <p:cNvSpPr/>
          <p:nvPr/>
        </p:nvSpPr>
        <p:spPr>
          <a:xfrm>
            <a:off x="9079992" y="4608576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Verifying, revising, and using AI responsibly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Shape 42">
            <a:extLst>
              <a:ext uri="{FF2B5EF4-FFF2-40B4-BE49-F238E27FC236}">
                <a16:creationId xmlns:a16="http://schemas.microsoft.com/office/drawing/2014/main" id="{61D40E1A-A3D6-861C-D199-2ADAC3A54097}"/>
              </a:ext>
            </a:extLst>
          </p:cNvPr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6350">
            <a:solidFill>
              <a:srgbClr val="DDE3F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792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DF21F-408D-B4F6-F715-C1DB23BD3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33EDA8-81C5-1F32-D923-589AA8F14BB3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DF93FCA2-6F71-C8D5-67E0-D99472C36752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7421A27-31DC-626C-FCCB-8226B043AA68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462148-FBC3-D5B3-674E-9C3FE2BD87B1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87DFB-324D-C3AD-E09B-1F76D889652A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4CA07359-B589-40A9-CCC8-C8212B1D7A47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E99357AF-C9BC-84EA-A904-A4446EB10FFD}"/>
              </a:ext>
            </a:extLst>
          </p:cNvPr>
          <p:cNvSpPr/>
          <p:nvPr/>
        </p:nvSpPr>
        <p:spPr>
          <a:xfrm>
            <a:off x="594360" y="62179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Discussion</a:t>
            </a:r>
            <a:endParaRPr lang="en-US" sz="2800" b="1" dirty="0">
              <a:solidFill>
                <a:srgbClr val="EF682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FC95C7B6-2900-DAD9-487E-B8872255B6DB}"/>
              </a:ext>
            </a:extLst>
          </p:cNvPr>
          <p:cNvSpPr/>
          <p:nvPr/>
        </p:nvSpPr>
        <p:spPr>
          <a:xfrm>
            <a:off x="1965960" y="3337560"/>
            <a:ext cx="8229600" cy="0"/>
          </a:xfrm>
          <a:prstGeom prst="line">
            <a:avLst/>
          </a:prstGeom>
          <a:noFill/>
          <a:ln w="25400">
            <a:solidFill>
              <a:srgbClr val="DDE3F0"/>
            </a:solidFill>
            <a:prstDash val="solid"/>
            <a:tailEnd type="triangle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A2D60DE3-1F33-490B-C86E-A13AF7BDE5EB}"/>
              </a:ext>
            </a:extLst>
          </p:cNvPr>
          <p:cNvSpPr/>
          <p:nvPr/>
        </p:nvSpPr>
        <p:spPr>
          <a:xfrm>
            <a:off x="914400" y="2788920"/>
            <a:ext cx="1097280" cy="1097280"/>
          </a:xfrm>
          <a:prstGeom prst="ellipse">
            <a:avLst/>
          </a:prstGeom>
          <a:solidFill>
            <a:srgbClr val="FFFFFF"/>
          </a:solidFill>
          <a:ln w="15240">
            <a:solidFill>
              <a:srgbClr val="5B6478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BE6A8ECC-7518-2393-CB7E-8345FAE7FBAA}"/>
              </a:ext>
            </a:extLst>
          </p:cNvPr>
          <p:cNvSpPr/>
          <p:nvPr/>
        </p:nvSpPr>
        <p:spPr>
          <a:xfrm>
            <a:off x="899160" y="3259837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7DE5604C-EAF0-EC4D-38DD-11612A4898C3}"/>
              </a:ext>
            </a:extLst>
          </p:cNvPr>
          <p:cNvSpPr/>
          <p:nvPr/>
        </p:nvSpPr>
        <p:spPr>
          <a:xfrm>
            <a:off x="640080" y="413308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AF6745B9-6437-5778-362B-C6795CD76C39}"/>
              </a:ext>
            </a:extLst>
          </p:cNvPr>
          <p:cNvSpPr/>
          <p:nvPr/>
        </p:nvSpPr>
        <p:spPr>
          <a:xfrm>
            <a:off x="502920" y="4814317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 access to AI tools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E8BAF7C2-E4D6-75F9-0E75-05BF2AF78B9E}"/>
              </a:ext>
            </a:extLst>
          </p:cNvPr>
          <p:cNvSpPr/>
          <p:nvPr/>
        </p:nvSpPr>
        <p:spPr>
          <a:xfrm>
            <a:off x="3246120" y="2788920"/>
            <a:ext cx="1097280" cy="1097280"/>
          </a:xfrm>
          <a:prstGeom prst="ellipse">
            <a:avLst/>
          </a:prstGeom>
          <a:solidFill>
            <a:srgbClr val="DBEAFE"/>
          </a:solidFill>
          <a:ln w="1524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6A48C73B-F070-10C4-D8BB-F179BFA56EF4}"/>
              </a:ext>
            </a:extLst>
          </p:cNvPr>
          <p:cNvSpPr/>
          <p:nvPr/>
        </p:nvSpPr>
        <p:spPr>
          <a:xfrm>
            <a:off x="3246120" y="3259837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4E464C5A-2A7E-643E-11A9-8CD007E12EC7}"/>
              </a:ext>
            </a:extLst>
          </p:cNvPr>
          <p:cNvSpPr/>
          <p:nvPr/>
        </p:nvSpPr>
        <p:spPr>
          <a:xfrm>
            <a:off x="2971800" y="413308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BFF6334C-299B-3D0A-0613-A023386E1ACF}"/>
              </a:ext>
            </a:extLst>
          </p:cNvPr>
          <p:cNvSpPr/>
          <p:nvPr/>
        </p:nvSpPr>
        <p:spPr>
          <a:xfrm>
            <a:off x="2847975" y="4658869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Frequent AI use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12">
            <a:extLst>
              <a:ext uri="{FF2B5EF4-FFF2-40B4-BE49-F238E27FC236}">
                <a16:creationId xmlns:a16="http://schemas.microsoft.com/office/drawing/2014/main" id="{16A134C4-A839-29B0-0AD3-4CB230C1CA67}"/>
              </a:ext>
            </a:extLst>
          </p:cNvPr>
          <p:cNvSpPr/>
          <p:nvPr/>
        </p:nvSpPr>
        <p:spPr>
          <a:xfrm>
            <a:off x="5577840" y="2788920"/>
            <a:ext cx="1097280" cy="1097280"/>
          </a:xfrm>
          <a:prstGeom prst="ellipse">
            <a:avLst/>
          </a:prstGeom>
          <a:solidFill>
            <a:srgbClr val="EDE9FE"/>
          </a:solidFill>
          <a:ln w="1524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60544087-4C87-1D80-F957-315C0B1A1941}"/>
              </a:ext>
            </a:extLst>
          </p:cNvPr>
          <p:cNvSpPr/>
          <p:nvPr/>
        </p:nvSpPr>
        <p:spPr>
          <a:xfrm>
            <a:off x="5577840" y="3256407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D433D7FE-FEC3-373F-F09E-7DD2ACF5796D}"/>
              </a:ext>
            </a:extLst>
          </p:cNvPr>
          <p:cNvSpPr/>
          <p:nvPr/>
        </p:nvSpPr>
        <p:spPr>
          <a:xfrm>
            <a:off x="5303520" y="413308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327DE741-F7AD-CAC9-663F-8E2D1BE72E80}"/>
              </a:ext>
            </a:extLst>
          </p:cNvPr>
          <p:cNvSpPr/>
          <p:nvPr/>
        </p:nvSpPr>
        <p:spPr>
          <a:xfrm>
            <a:off x="5166360" y="4713731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Prompting and technical control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hape 16">
            <a:extLst>
              <a:ext uri="{FF2B5EF4-FFF2-40B4-BE49-F238E27FC236}">
                <a16:creationId xmlns:a16="http://schemas.microsoft.com/office/drawing/2014/main" id="{0D959549-A60C-2522-7A1F-1225D6013497}"/>
              </a:ext>
            </a:extLst>
          </p:cNvPr>
          <p:cNvSpPr/>
          <p:nvPr/>
        </p:nvSpPr>
        <p:spPr>
          <a:xfrm>
            <a:off x="7909560" y="2788920"/>
            <a:ext cx="1097280" cy="1097280"/>
          </a:xfrm>
          <a:prstGeom prst="ellipse">
            <a:avLst/>
          </a:prstGeom>
          <a:solidFill>
            <a:srgbClr val="DCFCE7"/>
          </a:solidFill>
          <a:ln w="1524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F03F929E-C2CF-50AA-227C-BA605EAE29DD}"/>
              </a:ext>
            </a:extLst>
          </p:cNvPr>
          <p:cNvSpPr/>
          <p:nvPr/>
        </p:nvSpPr>
        <p:spPr>
          <a:xfrm>
            <a:off x="7909560" y="3257933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07B806FD-0537-6907-AD8E-302C9681A2E9}"/>
              </a:ext>
            </a:extLst>
          </p:cNvPr>
          <p:cNvSpPr/>
          <p:nvPr/>
        </p:nvSpPr>
        <p:spPr>
          <a:xfrm>
            <a:off x="7635240" y="413308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EF0CA820-54D4-3D40-6C59-6412053846DF}"/>
              </a:ext>
            </a:extLst>
          </p:cNvPr>
          <p:cNvSpPr/>
          <p:nvPr/>
        </p:nvSpPr>
        <p:spPr>
          <a:xfrm>
            <a:off x="7526655" y="4713731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and ethics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20">
            <a:extLst>
              <a:ext uri="{FF2B5EF4-FFF2-40B4-BE49-F238E27FC236}">
                <a16:creationId xmlns:a16="http://schemas.microsoft.com/office/drawing/2014/main" id="{544164AE-7E69-5A00-B423-FFB6A8BE6B4B}"/>
              </a:ext>
            </a:extLst>
          </p:cNvPr>
          <p:cNvSpPr/>
          <p:nvPr/>
        </p:nvSpPr>
        <p:spPr>
          <a:xfrm>
            <a:off x="10058400" y="2788920"/>
            <a:ext cx="1097280" cy="1097280"/>
          </a:xfrm>
          <a:prstGeom prst="ellipse">
            <a:avLst/>
          </a:prstGeom>
          <a:solidFill>
            <a:srgbClr val="FEF3C7"/>
          </a:solidFill>
          <a:ln w="1524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21">
            <a:extLst>
              <a:ext uri="{FF2B5EF4-FFF2-40B4-BE49-F238E27FC236}">
                <a16:creationId xmlns:a16="http://schemas.microsoft.com/office/drawing/2014/main" id="{0AB595B7-E851-506C-A1B9-625E4776F3B8}"/>
              </a:ext>
            </a:extLst>
          </p:cNvPr>
          <p:cNvSpPr/>
          <p:nvPr/>
        </p:nvSpPr>
        <p:spPr>
          <a:xfrm>
            <a:off x="10058400" y="3259837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1DF8428C-8D66-0C90-95EE-7FC8BDB6531E}"/>
              </a:ext>
            </a:extLst>
          </p:cNvPr>
          <p:cNvSpPr/>
          <p:nvPr/>
        </p:nvSpPr>
        <p:spPr>
          <a:xfrm>
            <a:off x="9784080" y="413308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A14AE83C-42DC-8B82-59F7-DA827D427544}"/>
              </a:ext>
            </a:extLst>
          </p:cNvPr>
          <p:cNvSpPr/>
          <p:nvPr/>
        </p:nvSpPr>
        <p:spPr>
          <a:xfrm>
            <a:off x="9646920" y="4658869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Deeper learning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Shape 24">
            <a:extLst>
              <a:ext uri="{FF2B5EF4-FFF2-40B4-BE49-F238E27FC236}">
                <a16:creationId xmlns:a16="http://schemas.microsoft.com/office/drawing/2014/main" id="{AB967E1F-A8B3-60C3-5A2C-6D7B37E18F6F}"/>
              </a:ext>
            </a:extLst>
          </p:cNvPr>
          <p:cNvSpPr/>
          <p:nvPr/>
        </p:nvSpPr>
        <p:spPr>
          <a:xfrm>
            <a:off x="1051560" y="1325880"/>
            <a:ext cx="10012680" cy="685800"/>
          </a:xfrm>
          <a:prstGeom prst="roundRect">
            <a:avLst>
              <a:gd name="adj" fmla="val 18667"/>
            </a:avLst>
          </a:prstGeom>
          <a:solidFill>
            <a:srgbClr val="0B1020"/>
          </a:solidFill>
          <a:ln w="10160">
            <a:solidFill>
              <a:srgbClr val="0B102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93A2E3DE-7E24-56FB-FF0E-3EA58F5A953C}"/>
              </a:ext>
            </a:extLst>
          </p:cNvPr>
          <p:cNvSpPr/>
          <p:nvPr/>
        </p:nvSpPr>
        <p:spPr>
          <a:xfrm>
            <a:off x="1371600" y="1536192"/>
            <a:ext cx="9418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finding: high-frequency AI use does not automatically translate into better learning performance.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26">
            <a:extLst>
              <a:ext uri="{FF2B5EF4-FFF2-40B4-BE49-F238E27FC236}">
                <a16:creationId xmlns:a16="http://schemas.microsoft.com/office/drawing/2014/main" id="{A6C85BE6-F233-50BC-10C3-E123A0D775E8}"/>
              </a:ext>
            </a:extLst>
          </p:cNvPr>
          <p:cNvSpPr/>
          <p:nvPr/>
        </p:nvSpPr>
        <p:spPr>
          <a:xfrm>
            <a:off x="1478280" y="5710427"/>
            <a:ext cx="9235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academic value of AI depends on interaction quality: effective prompting, critical evaluation, revision, and responsible use.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Shape 27">
            <a:extLst>
              <a:ext uri="{FF2B5EF4-FFF2-40B4-BE49-F238E27FC236}">
                <a16:creationId xmlns:a16="http://schemas.microsoft.com/office/drawing/2014/main" id="{CFB78405-2AED-03D3-FD3D-339F964D282E}"/>
              </a:ext>
            </a:extLst>
          </p:cNvPr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6350">
            <a:solidFill>
              <a:srgbClr val="DDE3F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90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06005-B89E-0674-C839-EA9DE0CC3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C17C47-FA44-70EC-AD81-FD3CC84F7889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A2ACCDDE-2479-CDA3-DFFB-E90AA332A627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0F23F3D-3DB2-FFD3-E1F9-9A160D6B62FC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BF1D9-2ADA-1867-4755-32A1E86C433E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17F866E-C2B2-5ADF-8472-AB6ED1316996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9968E84F-B4B6-FDF7-5E66-BEC89F79A426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1208F654-396A-F534-8D7C-EB1D24D7EBE2}"/>
              </a:ext>
            </a:extLst>
          </p:cNvPr>
          <p:cNvSpPr/>
          <p:nvPr/>
        </p:nvSpPr>
        <p:spPr>
          <a:xfrm>
            <a:off x="640080" y="713232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Conclusion and Implications</a:t>
            </a:r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D922CF20-5F17-6F57-3E27-34B62FBBE6AD}"/>
              </a:ext>
            </a:extLst>
          </p:cNvPr>
          <p:cNvSpPr/>
          <p:nvPr/>
        </p:nvSpPr>
        <p:spPr>
          <a:xfrm>
            <a:off x="749808" y="1664208"/>
            <a:ext cx="475488" cy="475488"/>
          </a:xfrm>
          <a:prstGeom prst="ellipse">
            <a:avLst/>
          </a:prstGeom>
          <a:solidFill>
            <a:srgbClr val="22D3E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3E2440FE-F525-066F-7004-F47DD3DD7B6C}"/>
              </a:ext>
            </a:extLst>
          </p:cNvPr>
          <p:cNvSpPr/>
          <p:nvPr/>
        </p:nvSpPr>
        <p:spPr>
          <a:xfrm>
            <a:off x="749808" y="1819656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90CD3F55-66F2-ADB8-CF64-EE0DF9513563}"/>
              </a:ext>
            </a:extLst>
          </p:cNvPr>
          <p:cNvSpPr/>
          <p:nvPr/>
        </p:nvSpPr>
        <p:spPr>
          <a:xfrm>
            <a:off x="1417319" y="1682496"/>
            <a:ext cx="902208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Students showed relatively high AI self-efficacy, especially for learning support.</a:t>
            </a:r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0DF209C0-1BF1-0D41-7B7F-12493B66D0AF}"/>
              </a:ext>
            </a:extLst>
          </p:cNvPr>
          <p:cNvSpPr/>
          <p:nvPr/>
        </p:nvSpPr>
        <p:spPr>
          <a:xfrm>
            <a:off x="749808" y="2624328"/>
            <a:ext cx="475488" cy="475488"/>
          </a:xfrm>
          <a:prstGeom prst="ellipse">
            <a:avLst/>
          </a:prstGeom>
          <a:solidFill>
            <a:srgbClr val="A78BF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DAFE4990-3745-3F91-4FB3-A8AEE9732C99}"/>
              </a:ext>
            </a:extLst>
          </p:cNvPr>
          <p:cNvSpPr/>
          <p:nvPr/>
        </p:nvSpPr>
        <p:spPr>
          <a:xfrm>
            <a:off x="749808" y="2779776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DA624E17-CDA5-6E8A-550C-7E3CC4091BD6}"/>
              </a:ext>
            </a:extLst>
          </p:cNvPr>
          <p:cNvSpPr/>
          <p:nvPr/>
        </p:nvSpPr>
        <p:spPr>
          <a:xfrm>
            <a:off x="1417319" y="2642616"/>
            <a:ext cx="902208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main gap lies in prompting and critical evaluation of AI outputs.</a:t>
            </a:r>
          </a:p>
        </p:txBody>
      </p:sp>
      <p:sp>
        <p:nvSpPr>
          <p:cNvPr id="23" name="Shape 7">
            <a:extLst>
              <a:ext uri="{FF2B5EF4-FFF2-40B4-BE49-F238E27FC236}">
                <a16:creationId xmlns:a16="http://schemas.microsoft.com/office/drawing/2014/main" id="{DB3271BC-E3B7-CF16-B3D6-52261A454250}"/>
              </a:ext>
            </a:extLst>
          </p:cNvPr>
          <p:cNvSpPr/>
          <p:nvPr/>
        </p:nvSpPr>
        <p:spPr>
          <a:xfrm>
            <a:off x="749808" y="3584448"/>
            <a:ext cx="475488" cy="47548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D810AF6C-17DF-3E68-3599-8FA0D5D874EC}"/>
              </a:ext>
            </a:extLst>
          </p:cNvPr>
          <p:cNvSpPr/>
          <p:nvPr/>
        </p:nvSpPr>
        <p:spPr>
          <a:xfrm>
            <a:off x="749808" y="3740277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E18EC685-073D-8F4F-9256-E7C6A72950AB}"/>
              </a:ext>
            </a:extLst>
          </p:cNvPr>
          <p:cNvSpPr/>
          <p:nvPr/>
        </p:nvSpPr>
        <p:spPr>
          <a:xfrm>
            <a:off x="1417319" y="3602736"/>
            <a:ext cx="902208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Learning performance was predicted by higher-order AI competencies, not merely comfort with AI.</a:t>
            </a:r>
          </a:p>
        </p:txBody>
      </p:sp>
      <p:sp>
        <p:nvSpPr>
          <p:cNvPr id="29" name="Shape 10">
            <a:extLst>
              <a:ext uri="{FF2B5EF4-FFF2-40B4-BE49-F238E27FC236}">
                <a16:creationId xmlns:a16="http://schemas.microsoft.com/office/drawing/2014/main" id="{921A9954-D44A-ECE0-021A-F33E265BFD04}"/>
              </a:ext>
            </a:extLst>
          </p:cNvPr>
          <p:cNvSpPr/>
          <p:nvPr/>
        </p:nvSpPr>
        <p:spPr>
          <a:xfrm>
            <a:off x="658368" y="4690110"/>
            <a:ext cx="9781032" cy="1060704"/>
          </a:xfrm>
          <a:prstGeom prst="roundRect">
            <a:avLst>
              <a:gd name="adj" fmla="val 10345"/>
            </a:avLst>
          </a:prstGeom>
          <a:solidFill>
            <a:srgbClr val="FFFFFF">
              <a:alpha val="10000"/>
            </a:srgbClr>
          </a:solidFill>
          <a:ln w="13970">
            <a:solidFill>
              <a:srgbClr val="22D3EE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11">
            <a:extLst>
              <a:ext uri="{FF2B5EF4-FFF2-40B4-BE49-F238E27FC236}">
                <a16:creationId xmlns:a16="http://schemas.microsoft.com/office/drawing/2014/main" id="{AAA3D9AF-CEAC-286B-7952-C97F702F9F73}"/>
              </a:ext>
            </a:extLst>
          </p:cNvPr>
          <p:cNvSpPr/>
          <p:nvPr/>
        </p:nvSpPr>
        <p:spPr>
          <a:xfrm>
            <a:off x="914399" y="4755134"/>
            <a:ext cx="9305925" cy="88696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Recommendation: integrate AI literacy into EFL curricula and require students to document AI use, revision, and output verification.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DC9937AF-011E-061B-1195-B0B169566F2A}"/>
              </a:ext>
            </a:extLst>
          </p:cNvPr>
          <p:cNvSpPr/>
          <p:nvPr/>
        </p:nvSpPr>
        <p:spPr>
          <a:xfrm>
            <a:off x="656431" y="629107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715517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3E531B46-D9ED-A77F-DE32-1B0D73230D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7338" y="358775"/>
            <a:ext cx="3086100" cy="3159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>
                <a:solidFill>
                  <a:srgbClr val="EF68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of content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2E6C50-CEB3-A89F-0C8C-F96EF731980A}"/>
              </a:ext>
            </a:extLst>
          </p:cNvPr>
          <p:cNvSpPr txBox="1">
            <a:spLocks/>
          </p:cNvSpPr>
          <p:nvPr/>
        </p:nvSpPr>
        <p:spPr>
          <a:xfrm>
            <a:off x="274715" y="2750932"/>
            <a:ext cx="986091" cy="485912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VN" sz="48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5124" name="Title 1">
            <a:extLst>
              <a:ext uri="{FF2B5EF4-FFF2-40B4-BE49-F238E27FC236}">
                <a16:creationId xmlns:a16="http://schemas.microsoft.com/office/drawing/2014/main" id="{8F78890E-205C-F8A4-D20E-B942963B3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3479800"/>
            <a:ext cx="30861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1845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61BD262-4C46-8EEA-CC00-ABB84D96B063}"/>
              </a:ext>
            </a:extLst>
          </p:cNvPr>
          <p:cNvSpPr txBox="1">
            <a:spLocks/>
          </p:cNvSpPr>
          <p:nvPr/>
        </p:nvSpPr>
        <p:spPr>
          <a:xfrm>
            <a:off x="3481562" y="2737439"/>
            <a:ext cx="986091" cy="485912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VN" sz="48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5127" name="Title 1">
            <a:extLst>
              <a:ext uri="{FF2B5EF4-FFF2-40B4-BE49-F238E27FC236}">
                <a16:creationId xmlns:a16="http://schemas.microsoft.com/office/drawing/2014/main" id="{36FFE020-6EF2-0D5A-37BE-CE58C2325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0391" y="3479800"/>
            <a:ext cx="30861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1845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D429D22-6CD2-5E8F-69B8-31FC9FD60F25}"/>
              </a:ext>
            </a:extLst>
          </p:cNvPr>
          <p:cNvSpPr txBox="1">
            <a:spLocks/>
          </p:cNvSpPr>
          <p:nvPr/>
        </p:nvSpPr>
        <p:spPr>
          <a:xfrm>
            <a:off x="6486175" y="2737439"/>
            <a:ext cx="986091" cy="485912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VN" sz="48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5130" name="Title 1">
            <a:extLst>
              <a:ext uri="{FF2B5EF4-FFF2-40B4-BE49-F238E27FC236}">
                <a16:creationId xmlns:a16="http://schemas.microsoft.com/office/drawing/2014/main" id="{3AFDE809-AC60-BEC8-1433-98B321D8F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038" y="3666400"/>
            <a:ext cx="30861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1845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 &amp; Discussion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16A0A915-0E77-86DF-5FCE-DAD5D5AF2820}"/>
              </a:ext>
            </a:extLst>
          </p:cNvPr>
          <p:cNvSpPr txBox="1">
            <a:spLocks/>
          </p:cNvSpPr>
          <p:nvPr/>
        </p:nvSpPr>
        <p:spPr>
          <a:xfrm>
            <a:off x="9482740" y="2737439"/>
            <a:ext cx="986091" cy="485912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VN" sz="48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5133" name="Title 1">
            <a:extLst>
              <a:ext uri="{FF2B5EF4-FFF2-40B4-BE49-F238E27FC236}">
                <a16:creationId xmlns:a16="http://schemas.microsoft.com/office/drawing/2014/main" id="{5151FDE6-6C7A-7490-3B34-A373FA50C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2138" y="3479800"/>
            <a:ext cx="308768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1845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7635AFC-95CA-B68D-888A-BB72F2EFFB04}"/>
              </a:ext>
            </a:extLst>
          </p:cNvPr>
          <p:cNvCxnSpPr>
            <a:cxnSpLocks/>
          </p:cNvCxnSpPr>
          <p:nvPr/>
        </p:nvCxnSpPr>
        <p:spPr>
          <a:xfrm>
            <a:off x="371475" y="858838"/>
            <a:ext cx="3055938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9709FC5-6B84-D107-3FC9-6BBA0A7614A7}"/>
              </a:ext>
            </a:extLst>
          </p:cNvPr>
          <p:cNvCxnSpPr>
            <a:cxnSpLocks/>
          </p:cNvCxnSpPr>
          <p:nvPr/>
        </p:nvCxnSpPr>
        <p:spPr>
          <a:xfrm flipV="1">
            <a:off x="3427413" y="503238"/>
            <a:ext cx="327025" cy="35560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9AF0046-51AE-28DF-A0A3-82CD6397A240}"/>
              </a:ext>
            </a:extLst>
          </p:cNvPr>
          <p:cNvCxnSpPr>
            <a:cxnSpLocks/>
          </p:cNvCxnSpPr>
          <p:nvPr/>
        </p:nvCxnSpPr>
        <p:spPr>
          <a:xfrm>
            <a:off x="3754438" y="503238"/>
            <a:ext cx="80660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Rectangle 16">
            <a:extLst>
              <a:ext uri="{FF2B5EF4-FFF2-40B4-BE49-F238E27FC236}">
                <a16:creationId xmlns:a16="http://schemas.microsoft.com/office/drawing/2014/main" id="{8367370B-EDA8-88B2-E0C0-89D44365A38D}"/>
              </a:ext>
            </a:extLst>
          </p:cNvPr>
          <p:cNvSpPr/>
          <p:nvPr/>
        </p:nvSpPr>
        <p:spPr>
          <a:xfrm flipH="1">
            <a:off x="-12700" y="6608763"/>
            <a:ext cx="1227138" cy="266700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4924 h 482323"/>
              <a:gd name="connsiteX1" fmla="*/ 1464331 w 4108665"/>
              <a:gd name="connsiteY1" fmla="*/ 0 h 482323"/>
              <a:gd name="connsiteX2" fmla="*/ 4108665 w 4108665"/>
              <a:gd name="connsiteY2" fmla="*/ 476708 h 482323"/>
              <a:gd name="connsiteX3" fmla="*/ 0 w 4108665"/>
              <a:gd name="connsiteY3" fmla="*/ 482323 h 482323"/>
              <a:gd name="connsiteX4" fmla="*/ 406017 w 4108665"/>
              <a:gd name="connsiteY4" fmla="*/ 4924 h 482323"/>
              <a:gd name="connsiteX0" fmla="*/ 406017 w 1473808"/>
              <a:gd name="connsiteY0" fmla="*/ 4924 h 482323"/>
              <a:gd name="connsiteX1" fmla="*/ 1464331 w 1473808"/>
              <a:gd name="connsiteY1" fmla="*/ 0 h 482323"/>
              <a:gd name="connsiteX2" fmla="*/ 1473808 w 1473808"/>
              <a:gd name="connsiteY2" fmla="*/ 476708 h 482323"/>
              <a:gd name="connsiteX3" fmla="*/ 0 w 1473808"/>
              <a:gd name="connsiteY3" fmla="*/ 482323 h 482323"/>
              <a:gd name="connsiteX4" fmla="*/ 406017 w 1473808"/>
              <a:gd name="connsiteY4" fmla="*/ 4924 h 482323"/>
              <a:gd name="connsiteX0" fmla="*/ 406017 w 1473808"/>
              <a:gd name="connsiteY0" fmla="*/ 4924 h 485929"/>
              <a:gd name="connsiteX1" fmla="*/ 1464331 w 1473808"/>
              <a:gd name="connsiteY1" fmla="*/ 0 h 485929"/>
              <a:gd name="connsiteX2" fmla="*/ 1473808 w 1473808"/>
              <a:gd name="connsiteY2" fmla="*/ 485929 h 485929"/>
              <a:gd name="connsiteX3" fmla="*/ 0 w 1473808"/>
              <a:gd name="connsiteY3" fmla="*/ 482323 h 485929"/>
              <a:gd name="connsiteX4" fmla="*/ 406017 w 1473808"/>
              <a:gd name="connsiteY4" fmla="*/ 4924 h 485929"/>
              <a:gd name="connsiteX0" fmla="*/ 406017 w 1473808"/>
              <a:gd name="connsiteY0" fmla="*/ 0 h 481005"/>
              <a:gd name="connsiteX1" fmla="*/ 1401804 w 1473808"/>
              <a:gd name="connsiteY1" fmla="*/ 1160 h 481005"/>
              <a:gd name="connsiteX2" fmla="*/ 1473808 w 1473808"/>
              <a:gd name="connsiteY2" fmla="*/ 481005 h 481005"/>
              <a:gd name="connsiteX3" fmla="*/ 0 w 1473808"/>
              <a:gd name="connsiteY3" fmla="*/ 477399 h 481005"/>
              <a:gd name="connsiteX4" fmla="*/ 406017 w 1473808"/>
              <a:gd name="connsiteY4" fmla="*/ 0 h 481005"/>
              <a:gd name="connsiteX0" fmla="*/ 406017 w 1401804"/>
              <a:gd name="connsiteY0" fmla="*/ 0 h 477399"/>
              <a:gd name="connsiteX1" fmla="*/ 1401804 w 1401804"/>
              <a:gd name="connsiteY1" fmla="*/ 1160 h 477399"/>
              <a:gd name="connsiteX2" fmla="*/ 1392522 w 1401804"/>
              <a:gd name="connsiteY2" fmla="*/ 265032 h 477399"/>
              <a:gd name="connsiteX3" fmla="*/ 0 w 1401804"/>
              <a:gd name="connsiteY3" fmla="*/ 477399 h 477399"/>
              <a:gd name="connsiteX4" fmla="*/ 406017 w 1401804"/>
              <a:gd name="connsiteY4" fmla="*/ 0 h 477399"/>
              <a:gd name="connsiteX0" fmla="*/ 406017 w 1405028"/>
              <a:gd name="connsiteY0" fmla="*/ 0 h 477399"/>
              <a:gd name="connsiteX1" fmla="*/ 1401804 w 1405028"/>
              <a:gd name="connsiteY1" fmla="*/ 1160 h 477399"/>
              <a:gd name="connsiteX2" fmla="*/ 1405028 w 1405028"/>
              <a:gd name="connsiteY2" fmla="*/ 261990 h 477399"/>
              <a:gd name="connsiteX3" fmla="*/ 0 w 1405028"/>
              <a:gd name="connsiteY3" fmla="*/ 477399 h 477399"/>
              <a:gd name="connsiteX4" fmla="*/ 406017 w 1405028"/>
              <a:gd name="connsiteY4" fmla="*/ 0 h 477399"/>
              <a:gd name="connsiteX0" fmla="*/ 406017 w 1402126"/>
              <a:gd name="connsiteY0" fmla="*/ 0 h 477399"/>
              <a:gd name="connsiteX1" fmla="*/ 1401804 w 1402126"/>
              <a:gd name="connsiteY1" fmla="*/ 1160 h 477399"/>
              <a:gd name="connsiteX2" fmla="*/ 1401902 w 1402126"/>
              <a:gd name="connsiteY2" fmla="*/ 255906 h 477399"/>
              <a:gd name="connsiteX3" fmla="*/ 0 w 1402126"/>
              <a:gd name="connsiteY3" fmla="*/ 477399 h 477399"/>
              <a:gd name="connsiteX4" fmla="*/ 406017 w 1402126"/>
              <a:gd name="connsiteY4" fmla="*/ 0 h 477399"/>
              <a:gd name="connsiteX0" fmla="*/ 205928 w 1202037"/>
              <a:gd name="connsiteY0" fmla="*/ 0 h 255906"/>
              <a:gd name="connsiteX1" fmla="*/ 1201715 w 1202037"/>
              <a:gd name="connsiteY1" fmla="*/ 1160 h 255906"/>
              <a:gd name="connsiteX2" fmla="*/ 1201813 w 1202037"/>
              <a:gd name="connsiteY2" fmla="*/ 255906 h 255906"/>
              <a:gd name="connsiteX3" fmla="*/ 0 w 1202037"/>
              <a:gd name="connsiteY3" fmla="*/ 240133 h 255906"/>
              <a:gd name="connsiteX4" fmla="*/ 205928 w 1202037"/>
              <a:gd name="connsiteY4" fmla="*/ 0 h 255906"/>
              <a:gd name="connsiteX0" fmla="*/ 212181 w 1208290"/>
              <a:gd name="connsiteY0" fmla="*/ 0 h 255906"/>
              <a:gd name="connsiteX1" fmla="*/ 1207968 w 1208290"/>
              <a:gd name="connsiteY1" fmla="*/ 1160 h 255906"/>
              <a:gd name="connsiteX2" fmla="*/ 1208066 w 1208290"/>
              <a:gd name="connsiteY2" fmla="*/ 255906 h 255906"/>
              <a:gd name="connsiteX3" fmla="*/ 0 w 1208290"/>
              <a:gd name="connsiteY3" fmla="*/ 252301 h 255906"/>
              <a:gd name="connsiteX4" fmla="*/ 212181 w 1208290"/>
              <a:gd name="connsiteY4" fmla="*/ 0 h 25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290" h="255906">
                <a:moveTo>
                  <a:pt x="212181" y="0"/>
                </a:moveTo>
                <a:lnTo>
                  <a:pt x="1207968" y="1160"/>
                </a:lnTo>
                <a:cubicBezTo>
                  <a:pt x="1209043" y="88103"/>
                  <a:pt x="1206991" y="168963"/>
                  <a:pt x="1208066" y="255906"/>
                </a:cubicBezTo>
                <a:lnTo>
                  <a:pt x="0" y="252301"/>
                </a:lnTo>
                <a:lnTo>
                  <a:pt x="212181" y="0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555914D-95CB-9E4E-86E5-EC326F204739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993673D-E134-8D7C-8C61-110FA2C893D2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60D8D56-504D-C6AE-D098-2E9F15861B83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Rectangle 16">
            <a:extLst>
              <a:ext uri="{FF2B5EF4-FFF2-40B4-BE49-F238E27FC236}">
                <a16:creationId xmlns:a16="http://schemas.microsoft.com/office/drawing/2014/main" id="{C6404F18-4420-058D-8097-B40FF9D43ECC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BEC888-F3B7-7401-3796-40DF6EA0BFBE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A5204D3F-2DD8-0B04-6D4E-3897BB3C3962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CCF234-418F-0D58-AB6F-BC99812E2B3C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C7940EC-D776-E7E8-271B-C32DD3E0C61C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E4130C-9073-9839-C10D-55DB2222CFD6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B7050603-5248-D28F-49CE-7890119C32FC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3691AA01-053B-4AAE-F5FF-6DCD189D3F0A}"/>
              </a:ext>
            </a:extLst>
          </p:cNvPr>
          <p:cNvSpPr/>
          <p:nvPr/>
        </p:nvSpPr>
        <p:spPr>
          <a:xfrm>
            <a:off x="594360" y="50692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Research Background</a:t>
            </a:r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FCD1BE31-3189-01E5-67C9-13BE2FB6C58B}"/>
              </a:ext>
            </a:extLst>
          </p:cNvPr>
          <p:cNvSpPr/>
          <p:nvPr/>
        </p:nvSpPr>
        <p:spPr>
          <a:xfrm>
            <a:off x="616743" y="1025621"/>
            <a:ext cx="10881360" cy="61585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Generative AI is reshaping how students learn English, from writing, translation, and summarization support to low-stress practice environments.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E1FF8D56-C03B-70D9-6FD6-C2541B4F0BF1}"/>
              </a:ext>
            </a:extLst>
          </p:cNvPr>
          <p:cNvSpPr/>
          <p:nvPr/>
        </p:nvSpPr>
        <p:spPr>
          <a:xfrm>
            <a:off x="685800" y="1874520"/>
            <a:ext cx="2971800" cy="3383280"/>
          </a:xfrm>
          <a:prstGeom prst="roundRect">
            <a:avLst>
              <a:gd name="adj" fmla="val 4308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5">
            <a:extLst>
              <a:ext uri="{FF2B5EF4-FFF2-40B4-BE49-F238E27FC236}">
                <a16:creationId xmlns:a16="http://schemas.microsoft.com/office/drawing/2014/main" id="{B0BFD199-F46F-A041-450D-437790209A02}"/>
              </a:ext>
            </a:extLst>
          </p:cNvPr>
          <p:cNvSpPr/>
          <p:nvPr/>
        </p:nvSpPr>
        <p:spPr>
          <a:xfrm>
            <a:off x="905256" y="2130552"/>
            <a:ext cx="566928" cy="566928"/>
          </a:xfrm>
          <a:prstGeom prst="ellipse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8C489A12-F44D-142C-B26D-952B491210CB}"/>
              </a:ext>
            </a:extLst>
          </p:cNvPr>
          <p:cNvSpPr/>
          <p:nvPr/>
        </p:nvSpPr>
        <p:spPr>
          <a:xfrm>
            <a:off x="886968" y="2281428"/>
            <a:ext cx="5669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✦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1FA69DA7-84F1-00F4-63FA-9AC616D529C0}"/>
              </a:ext>
            </a:extLst>
          </p:cNvPr>
          <p:cNvSpPr/>
          <p:nvPr/>
        </p:nvSpPr>
        <p:spPr>
          <a:xfrm>
            <a:off x="1600199" y="2148840"/>
            <a:ext cx="197167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8">
            <a:extLst>
              <a:ext uri="{FF2B5EF4-FFF2-40B4-BE49-F238E27FC236}">
                <a16:creationId xmlns:a16="http://schemas.microsoft.com/office/drawing/2014/main" id="{6C1158E8-EEC7-5801-62B3-E8BA90B807D8}"/>
              </a:ext>
            </a:extLst>
          </p:cNvPr>
          <p:cNvSpPr/>
          <p:nvPr/>
        </p:nvSpPr>
        <p:spPr>
          <a:xfrm>
            <a:off x="1005840" y="2907792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9">
            <a:extLst>
              <a:ext uri="{FF2B5EF4-FFF2-40B4-BE49-F238E27FC236}">
                <a16:creationId xmlns:a16="http://schemas.microsoft.com/office/drawing/2014/main" id="{3DE0EEA7-6B15-07D6-2E07-DF8D415054FF}"/>
              </a:ext>
            </a:extLst>
          </p:cNvPr>
          <p:cNvSpPr/>
          <p:nvPr/>
        </p:nvSpPr>
        <p:spPr>
          <a:xfrm>
            <a:off x="1170432" y="2852928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Instant feedback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10">
            <a:extLst>
              <a:ext uri="{FF2B5EF4-FFF2-40B4-BE49-F238E27FC236}">
                <a16:creationId xmlns:a16="http://schemas.microsoft.com/office/drawing/2014/main" id="{EF999185-B6D5-65F6-EAE7-26AAD6A52B97}"/>
              </a:ext>
            </a:extLst>
          </p:cNvPr>
          <p:cNvSpPr/>
          <p:nvPr/>
        </p:nvSpPr>
        <p:spPr>
          <a:xfrm>
            <a:off x="1005840" y="3410712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6396D2E1-5D9B-2B98-E205-021CF6E38B14}"/>
              </a:ext>
            </a:extLst>
          </p:cNvPr>
          <p:cNvSpPr/>
          <p:nvPr/>
        </p:nvSpPr>
        <p:spPr>
          <a:xfrm>
            <a:off x="1170432" y="3355848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 and structure generation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12">
            <a:extLst>
              <a:ext uri="{FF2B5EF4-FFF2-40B4-BE49-F238E27FC236}">
                <a16:creationId xmlns:a16="http://schemas.microsoft.com/office/drawing/2014/main" id="{A3D54CEE-ED57-BFBE-2D99-AD12B926545A}"/>
              </a:ext>
            </a:extLst>
          </p:cNvPr>
          <p:cNvSpPr/>
          <p:nvPr/>
        </p:nvSpPr>
        <p:spPr>
          <a:xfrm>
            <a:off x="1005840" y="4063936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13">
            <a:extLst>
              <a:ext uri="{FF2B5EF4-FFF2-40B4-BE49-F238E27FC236}">
                <a16:creationId xmlns:a16="http://schemas.microsoft.com/office/drawing/2014/main" id="{09036A57-3405-ED44-05F4-DE8B7067B302}"/>
              </a:ext>
            </a:extLst>
          </p:cNvPr>
          <p:cNvSpPr/>
          <p:nvPr/>
        </p:nvSpPr>
        <p:spPr>
          <a:xfrm>
            <a:off x="1152144" y="3913632"/>
            <a:ext cx="2331720" cy="68675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Non-judgmental speaking practice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14">
            <a:extLst>
              <a:ext uri="{FF2B5EF4-FFF2-40B4-BE49-F238E27FC236}">
                <a16:creationId xmlns:a16="http://schemas.microsoft.com/office/drawing/2014/main" id="{A018E14A-EC14-BC0A-F8E1-6CF8E181C3F6}"/>
              </a:ext>
            </a:extLst>
          </p:cNvPr>
          <p:cNvSpPr/>
          <p:nvPr/>
        </p:nvSpPr>
        <p:spPr>
          <a:xfrm>
            <a:off x="4160520" y="1874520"/>
            <a:ext cx="2971800" cy="3383280"/>
          </a:xfrm>
          <a:prstGeom prst="roundRect">
            <a:avLst>
              <a:gd name="adj" fmla="val 4308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15">
            <a:extLst>
              <a:ext uri="{FF2B5EF4-FFF2-40B4-BE49-F238E27FC236}">
                <a16:creationId xmlns:a16="http://schemas.microsoft.com/office/drawing/2014/main" id="{99D3C897-6E97-F02E-C768-B9320581E697}"/>
              </a:ext>
            </a:extLst>
          </p:cNvPr>
          <p:cNvSpPr/>
          <p:nvPr/>
        </p:nvSpPr>
        <p:spPr>
          <a:xfrm>
            <a:off x="4379976" y="2130552"/>
            <a:ext cx="566928" cy="56692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6">
            <a:extLst>
              <a:ext uri="{FF2B5EF4-FFF2-40B4-BE49-F238E27FC236}">
                <a16:creationId xmlns:a16="http://schemas.microsoft.com/office/drawing/2014/main" id="{713CFE65-407E-2375-6847-09CC54DA04D4}"/>
              </a:ext>
            </a:extLst>
          </p:cNvPr>
          <p:cNvSpPr/>
          <p:nvPr/>
        </p:nvSpPr>
        <p:spPr>
          <a:xfrm>
            <a:off x="4379976" y="2290493"/>
            <a:ext cx="5669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F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17">
            <a:extLst>
              <a:ext uri="{FF2B5EF4-FFF2-40B4-BE49-F238E27FC236}">
                <a16:creationId xmlns:a16="http://schemas.microsoft.com/office/drawing/2014/main" id="{35487CD2-CDC7-8D20-4A26-1A25A34EA820}"/>
              </a:ext>
            </a:extLst>
          </p:cNvPr>
          <p:cNvSpPr/>
          <p:nvPr/>
        </p:nvSpPr>
        <p:spPr>
          <a:xfrm>
            <a:off x="5074920" y="214884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hape 18">
            <a:extLst>
              <a:ext uri="{FF2B5EF4-FFF2-40B4-BE49-F238E27FC236}">
                <a16:creationId xmlns:a16="http://schemas.microsoft.com/office/drawing/2014/main" id="{083A66DE-558A-3140-FAB2-E542C33E82D0}"/>
              </a:ext>
            </a:extLst>
          </p:cNvPr>
          <p:cNvSpPr/>
          <p:nvPr/>
        </p:nvSpPr>
        <p:spPr>
          <a:xfrm>
            <a:off x="4480560" y="2907792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19">
            <a:extLst>
              <a:ext uri="{FF2B5EF4-FFF2-40B4-BE49-F238E27FC236}">
                <a16:creationId xmlns:a16="http://schemas.microsoft.com/office/drawing/2014/main" id="{2E1BAB9A-2D53-92E6-7C0D-D77B5ECA6AF5}"/>
              </a:ext>
            </a:extLst>
          </p:cNvPr>
          <p:cNvSpPr/>
          <p:nvPr/>
        </p:nvSpPr>
        <p:spPr>
          <a:xfrm>
            <a:off x="4645152" y="2852927"/>
            <a:ext cx="2331720" cy="47923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Dependence on ready-made answers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Shape 20">
            <a:extLst>
              <a:ext uri="{FF2B5EF4-FFF2-40B4-BE49-F238E27FC236}">
                <a16:creationId xmlns:a16="http://schemas.microsoft.com/office/drawing/2014/main" id="{6735CBF8-A97F-6524-F7CB-E660014C6D2B}"/>
              </a:ext>
            </a:extLst>
          </p:cNvPr>
          <p:cNvSpPr/>
          <p:nvPr/>
        </p:nvSpPr>
        <p:spPr>
          <a:xfrm>
            <a:off x="4480560" y="3620834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21">
            <a:extLst>
              <a:ext uri="{FF2B5EF4-FFF2-40B4-BE49-F238E27FC236}">
                <a16:creationId xmlns:a16="http://schemas.microsoft.com/office/drawing/2014/main" id="{61890399-2CF4-BE73-1D91-2B76046BC462}"/>
              </a:ext>
            </a:extLst>
          </p:cNvPr>
          <p:cNvSpPr/>
          <p:nvPr/>
        </p:nvSpPr>
        <p:spPr>
          <a:xfrm>
            <a:off x="4645152" y="3642170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Plagiarism and academic misconduct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Shape 22">
            <a:extLst>
              <a:ext uri="{FF2B5EF4-FFF2-40B4-BE49-F238E27FC236}">
                <a16:creationId xmlns:a16="http://schemas.microsoft.com/office/drawing/2014/main" id="{B02BEEB6-AD0D-3C45-B3BF-DFCD83302924}"/>
              </a:ext>
            </a:extLst>
          </p:cNvPr>
          <p:cNvSpPr/>
          <p:nvPr/>
        </p:nvSpPr>
        <p:spPr>
          <a:xfrm>
            <a:off x="4480560" y="4232783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23">
            <a:extLst>
              <a:ext uri="{FF2B5EF4-FFF2-40B4-BE49-F238E27FC236}">
                <a16:creationId xmlns:a16="http://schemas.microsoft.com/office/drawing/2014/main" id="{3CE7CC2C-9FEC-5C7F-808E-A22C0A9EBD27}"/>
              </a:ext>
            </a:extLst>
          </p:cNvPr>
          <p:cNvSpPr/>
          <p:nvPr/>
        </p:nvSpPr>
        <p:spPr>
          <a:xfrm>
            <a:off x="4661535" y="4269359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Inaccuracy, bias, and hallucination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Shape 24">
            <a:extLst>
              <a:ext uri="{FF2B5EF4-FFF2-40B4-BE49-F238E27FC236}">
                <a16:creationId xmlns:a16="http://schemas.microsoft.com/office/drawing/2014/main" id="{BB8417C5-CF0C-947F-499C-96DC241A7444}"/>
              </a:ext>
            </a:extLst>
          </p:cNvPr>
          <p:cNvSpPr/>
          <p:nvPr/>
        </p:nvSpPr>
        <p:spPr>
          <a:xfrm>
            <a:off x="7635240" y="1874520"/>
            <a:ext cx="2971800" cy="3383280"/>
          </a:xfrm>
          <a:prstGeom prst="roundRect">
            <a:avLst>
              <a:gd name="adj" fmla="val 4308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Shape 25">
            <a:extLst>
              <a:ext uri="{FF2B5EF4-FFF2-40B4-BE49-F238E27FC236}">
                <a16:creationId xmlns:a16="http://schemas.microsoft.com/office/drawing/2014/main" id="{772A349E-B30C-E006-0E3A-6BAF68457531}"/>
              </a:ext>
            </a:extLst>
          </p:cNvPr>
          <p:cNvSpPr/>
          <p:nvPr/>
        </p:nvSpPr>
        <p:spPr>
          <a:xfrm>
            <a:off x="7854696" y="2130552"/>
            <a:ext cx="566928" cy="566928"/>
          </a:xfrm>
          <a:prstGeom prst="ellipse">
            <a:avLst/>
          </a:prstGeom>
          <a:solidFill>
            <a:srgbClr val="EDE9FE"/>
          </a:solidFill>
          <a:ln w="12700">
            <a:solidFill>
              <a:srgbClr val="EDE9FE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 26">
            <a:extLst>
              <a:ext uri="{FF2B5EF4-FFF2-40B4-BE49-F238E27FC236}">
                <a16:creationId xmlns:a16="http://schemas.microsoft.com/office/drawing/2014/main" id="{F4E9C9F5-11D4-1F46-DD75-9B6BE1B5C19D}"/>
              </a:ext>
            </a:extLst>
          </p:cNvPr>
          <p:cNvSpPr/>
          <p:nvPr/>
        </p:nvSpPr>
        <p:spPr>
          <a:xfrm>
            <a:off x="7854696" y="2290493"/>
            <a:ext cx="5669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7" name="Text 27">
            <a:extLst>
              <a:ext uri="{FF2B5EF4-FFF2-40B4-BE49-F238E27FC236}">
                <a16:creationId xmlns:a16="http://schemas.microsoft.com/office/drawing/2014/main" id="{4D616F57-A37E-9CEA-EC5D-0895C21A1356}"/>
              </a:ext>
            </a:extLst>
          </p:cNvPr>
          <p:cNvSpPr/>
          <p:nvPr/>
        </p:nvSpPr>
        <p:spPr>
          <a:xfrm>
            <a:off x="8549640" y="214884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Shape 28">
            <a:extLst>
              <a:ext uri="{FF2B5EF4-FFF2-40B4-BE49-F238E27FC236}">
                <a16:creationId xmlns:a16="http://schemas.microsoft.com/office/drawing/2014/main" id="{48CBF92D-7EFB-1904-F4B5-E0C77E13EAAE}"/>
              </a:ext>
            </a:extLst>
          </p:cNvPr>
          <p:cNvSpPr/>
          <p:nvPr/>
        </p:nvSpPr>
        <p:spPr>
          <a:xfrm>
            <a:off x="7955280" y="2907792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2" name="Text 29">
            <a:extLst>
              <a:ext uri="{FF2B5EF4-FFF2-40B4-BE49-F238E27FC236}">
                <a16:creationId xmlns:a16="http://schemas.microsoft.com/office/drawing/2014/main" id="{2CC7557E-1733-A29A-B8C1-55F43335E366}"/>
              </a:ext>
            </a:extLst>
          </p:cNvPr>
          <p:cNvSpPr/>
          <p:nvPr/>
        </p:nvSpPr>
        <p:spPr>
          <a:xfrm>
            <a:off x="8119872" y="2948051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 simply “using AI often”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5" name="Shape 30">
            <a:extLst>
              <a:ext uri="{FF2B5EF4-FFF2-40B4-BE49-F238E27FC236}">
                <a16:creationId xmlns:a16="http://schemas.microsoft.com/office/drawing/2014/main" id="{08BD7F12-0D4A-231F-6406-BFCC719B6A21}"/>
              </a:ext>
            </a:extLst>
          </p:cNvPr>
          <p:cNvSpPr/>
          <p:nvPr/>
        </p:nvSpPr>
        <p:spPr>
          <a:xfrm>
            <a:off x="7955280" y="3563780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7" name="Text 31">
            <a:extLst>
              <a:ext uri="{FF2B5EF4-FFF2-40B4-BE49-F238E27FC236}">
                <a16:creationId xmlns:a16="http://schemas.microsoft.com/office/drawing/2014/main" id="{F5992044-9F00-3ABF-8B7F-6E7EFD25D167}"/>
              </a:ext>
            </a:extLst>
          </p:cNvPr>
          <p:cNvSpPr/>
          <p:nvPr/>
        </p:nvSpPr>
        <p:spPr>
          <a:xfrm>
            <a:off x="8119872" y="349123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</a:t>
            </a:r>
            <a:r>
              <a:rPr lang="en-US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use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9" name="Shape 32">
            <a:extLst>
              <a:ext uri="{FF2B5EF4-FFF2-40B4-BE49-F238E27FC236}">
                <a16:creationId xmlns:a16="http://schemas.microsoft.com/office/drawing/2014/main" id="{DF3CDA9A-E51C-83A3-312A-17131B05DF15}"/>
              </a:ext>
            </a:extLst>
          </p:cNvPr>
          <p:cNvSpPr/>
          <p:nvPr/>
        </p:nvSpPr>
        <p:spPr>
          <a:xfrm>
            <a:off x="7955280" y="4048587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1" name="Text 33">
            <a:extLst>
              <a:ext uri="{FF2B5EF4-FFF2-40B4-BE49-F238E27FC236}">
                <a16:creationId xmlns:a16="http://schemas.microsoft.com/office/drawing/2014/main" id="{DA9446AF-032B-3886-A4E7-71C018E16002}"/>
              </a:ext>
            </a:extLst>
          </p:cNvPr>
          <p:cNvSpPr/>
          <p:nvPr/>
        </p:nvSpPr>
        <p:spPr>
          <a:xfrm>
            <a:off x="8119872" y="3975435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evaluation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3" name="Shape 34">
            <a:extLst>
              <a:ext uri="{FF2B5EF4-FFF2-40B4-BE49-F238E27FC236}">
                <a16:creationId xmlns:a16="http://schemas.microsoft.com/office/drawing/2014/main" id="{20EF3C0B-9D13-10B2-5F18-BFBA785E9CF0}"/>
              </a:ext>
            </a:extLst>
          </p:cNvPr>
          <p:cNvSpPr/>
          <p:nvPr/>
        </p:nvSpPr>
        <p:spPr>
          <a:xfrm>
            <a:off x="1472184" y="5880735"/>
            <a:ext cx="8961120" cy="0"/>
          </a:xfrm>
          <a:prstGeom prst="line">
            <a:avLst/>
          </a:prstGeom>
          <a:noFill/>
          <a:ln w="17780">
            <a:solidFill>
              <a:srgbClr val="A78BFA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5" name="Text 35">
            <a:extLst>
              <a:ext uri="{FF2B5EF4-FFF2-40B4-BE49-F238E27FC236}">
                <a16:creationId xmlns:a16="http://schemas.microsoft.com/office/drawing/2014/main" id="{B784AD7D-B5A5-C23B-FFFC-5E801D5DBA01}"/>
              </a:ext>
            </a:extLst>
          </p:cNvPr>
          <p:cNvSpPr/>
          <p:nvPr/>
        </p:nvSpPr>
        <p:spPr>
          <a:xfrm>
            <a:off x="2560320" y="5559552"/>
            <a:ext cx="70408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tool access to AI self-efficacy as a competency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00AB0-370E-B5FB-8CB9-87CD16180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FC42CEB-355D-F1B8-1FA9-EBABE44A4E22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63B39980-0E97-B28D-165C-F3C225C9D28A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18E82AB-1E94-64A2-6977-D54A303C83F6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370613-0C84-E82A-EDEF-1E4221D20F94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DDCF9D2-60B0-FD7E-2EC4-FFBA7C3324E6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58FFB379-618B-321B-41BB-640276EB26B6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18011564-0760-54FC-1BE8-F61AF9B3569F}"/>
              </a:ext>
            </a:extLst>
          </p:cNvPr>
          <p:cNvSpPr/>
          <p:nvPr/>
        </p:nvSpPr>
        <p:spPr>
          <a:xfrm>
            <a:off x="616743" y="46736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Rationale and Research Gap</a:t>
            </a:r>
          </a:p>
        </p:txBody>
      </p:sp>
      <p:sp>
        <p:nvSpPr>
          <p:cNvPr id="10" name="Shape 3">
            <a:extLst>
              <a:ext uri="{FF2B5EF4-FFF2-40B4-BE49-F238E27FC236}">
                <a16:creationId xmlns:a16="http://schemas.microsoft.com/office/drawing/2014/main" id="{10ECAE9C-DA1F-A75E-9275-74168010D15A}"/>
              </a:ext>
            </a:extLst>
          </p:cNvPr>
          <p:cNvSpPr/>
          <p:nvPr/>
        </p:nvSpPr>
        <p:spPr>
          <a:xfrm>
            <a:off x="685800" y="1112520"/>
            <a:ext cx="5074920" cy="4343400"/>
          </a:xfrm>
          <a:prstGeom prst="roundRect">
            <a:avLst>
              <a:gd name="adj" fmla="val 2947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C48F702C-CCFE-74EB-250D-092F73D5BD30}"/>
              </a:ext>
            </a:extLst>
          </p:cNvPr>
          <p:cNvSpPr/>
          <p:nvPr/>
        </p:nvSpPr>
        <p:spPr>
          <a:xfrm>
            <a:off x="6446520" y="1112520"/>
            <a:ext cx="5074920" cy="4343400"/>
          </a:xfrm>
          <a:prstGeom prst="roundRect">
            <a:avLst>
              <a:gd name="adj" fmla="val 2947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6BAF47C1-604E-FAA4-3E0B-40A04FA55E63}"/>
              </a:ext>
            </a:extLst>
          </p:cNvPr>
          <p:cNvSpPr/>
          <p:nvPr/>
        </p:nvSpPr>
        <p:spPr>
          <a:xfrm>
            <a:off x="1005840" y="1450848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studies mainly focused 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A383C5B5-F8B7-3F3E-968B-A2361CD13FED}"/>
              </a:ext>
            </a:extLst>
          </p:cNvPr>
          <p:cNvSpPr/>
          <p:nvPr/>
        </p:nvSpPr>
        <p:spPr>
          <a:xfrm>
            <a:off x="1078992" y="2218944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0763A9F9-B961-5B01-3BBB-2399DC4D1D00}"/>
              </a:ext>
            </a:extLst>
          </p:cNvPr>
          <p:cNvSpPr/>
          <p:nvPr/>
        </p:nvSpPr>
        <p:spPr>
          <a:xfrm>
            <a:off x="1243584" y="216408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acceptance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6BBFB15E-6A29-36AE-040A-57B33C0A90F7}"/>
              </a:ext>
            </a:extLst>
          </p:cNvPr>
          <p:cNvSpPr/>
          <p:nvPr/>
        </p:nvSpPr>
        <p:spPr>
          <a:xfrm>
            <a:off x="1078992" y="2877312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9">
            <a:extLst>
              <a:ext uri="{FF2B5EF4-FFF2-40B4-BE49-F238E27FC236}">
                <a16:creationId xmlns:a16="http://schemas.microsoft.com/office/drawing/2014/main" id="{58C1A6FC-19D1-06AA-1265-CBB626C40D15}"/>
              </a:ext>
            </a:extLst>
          </p:cNvPr>
          <p:cNvSpPr/>
          <p:nvPr/>
        </p:nvSpPr>
        <p:spPr>
          <a:xfrm>
            <a:off x="1243584" y="2822448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usage frequency and purposes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10">
            <a:extLst>
              <a:ext uri="{FF2B5EF4-FFF2-40B4-BE49-F238E27FC236}">
                <a16:creationId xmlns:a16="http://schemas.microsoft.com/office/drawing/2014/main" id="{ACC07FE3-97B9-A09C-6B48-4CA27ACB59B7}"/>
              </a:ext>
            </a:extLst>
          </p:cNvPr>
          <p:cNvSpPr/>
          <p:nvPr/>
        </p:nvSpPr>
        <p:spPr>
          <a:xfrm>
            <a:off x="1078992" y="3535680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11">
            <a:extLst>
              <a:ext uri="{FF2B5EF4-FFF2-40B4-BE49-F238E27FC236}">
                <a16:creationId xmlns:a16="http://schemas.microsoft.com/office/drawing/2014/main" id="{7A92B34F-015D-EAC6-5EC3-C13403803E6F}"/>
              </a:ext>
            </a:extLst>
          </p:cNvPr>
          <p:cNvSpPr/>
          <p:nvPr/>
        </p:nvSpPr>
        <p:spPr>
          <a:xfrm>
            <a:off x="1247775" y="3583305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 of AI on writing, speaking, and translation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 12">
            <a:extLst>
              <a:ext uri="{FF2B5EF4-FFF2-40B4-BE49-F238E27FC236}">
                <a16:creationId xmlns:a16="http://schemas.microsoft.com/office/drawing/2014/main" id="{7438111F-4F79-A510-25C7-90D606A3BE9C}"/>
              </a:ext>
            </a:extLst>
          </p:cNvPr>
          <p:cNvSpPr/>
          <p:nvPr/>
        </p:nvSpPr>
        <p:spPr>
          <a:xfrm>
            <a:off x="6766560" y="1450848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gap addressed in this study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Shape 13">
            <a:extLst>
              <a:ext uri="{FF2B5EF4-FFF2-40B4-BE49-F238E27FC236}">
                <a16:creationId xmlns:a16="http://schemas.microsoft.com/office/drawing/2014/main" id="{E6794F13-4FB1-726B-1AF2-FFE8DC195E59}"/>
              </a:ext>
            </a:extLst>
          </p:cNvPr>
          <p:cNvSpPr/>
          <p:nvPr/>
        </p:nvSpPr>
        <p:spPr>
          <a:xfrm>
            <a:off x="6839712" y="2218944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 14">
            <a:extLst>
              <a:ext uri="{FF2B5EF4-FFF2-40B4-BE49-F238E27FC236}">
                <a16:creationId xmlns:a16="http://schemas.microsoft.com/office/drawing/2014/main" id="{05FC28BC-1C3E-BCDD-EABE-EC99348E29C9}"/>
              </a:ext>
            </a:extLst>
          </p:cNvPr>
          <p:cNvSpPr/>
          <p:nvPr/>
        </p:nvSpPr>
        <p:spPr>
          <a:xfrm>
            <a:off x="7004304" y="2291495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students confident in using AI effectively?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Shape 15">
            <a:extLst>
              <a:ext uri="{FF2B5EF4-FFF2-40B4-BE49-F238E27FC236}">
                <a16:creationId xmlns:a16="http://schemas.microsoft.com/office/drawing/2014/main" id="{C6E5FAA0-1719-DFD6-6A8A-14B1187A55AE}"/>
              </a:ext>
            </a:extLst>
          </p:cNvPr>
          <p:cNvSpPr/>
          <p:nvPr/>
        </p:nvSpPr>
        <p:spPr>
          <a:xfrm>
            <a:off x="6839712" y="2877312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" name="Text 16">
            <a:extLst>
              <a:ext uri="{FF2B5EF4-FFF2-40B4-BE49-F238E27FC236}">
                <a16:creationId xmlns:a16="http://schemas.microsoft.com/office/drawing/2014/main" id="{1A3B04EF-BE34-9598-7070-65D2DB925C6C}"/>
              </a:ext>
            </a:extLst>
          </p:cNvPr>
          <p:cNvSpPr/>
          <p:nvPr/>
        </p:nvSpPr>
        <p:spPr>
          <a:xfrm>
            <a:off x="7004304" y="280416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their confidence basic or higher-order?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Shape 17">
            <a:extLst>
              <a:ext uri="{FF2B5EF4-FFF2-40B4-BE49-F238E27FC236}">
                <a16:creationId xmlns:a16="http://schemas.microsoft.com/office/drawing/2014/main" id="{234F062B-BD38-9605-C9E5-34280FD0034D}"/>
              </a:ext>
            </a:extLst>
          </p:cNvPr>
          <p:cNvSpPr/>
          <p:nvPr/>
        </p:nvSpPr>
        <p:spPr>
          <a:xfrm>
            <a:off x="6839712" y="3535680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3" name="Text 18">
            <a:extLst>
              <a:ext uri="{FF2B5EF4-FFF2-40B4-BE49-F238E27FC236}">
                <a16:creationId xmlns:a16="http://schemas.microsoft.com/office/drawing/2014/main" id="{34E1103A-9034-0E8A-EFF0-3D072FD5941A}"/>
              </a:ext>
            </a:extLst>
          </p:cNvPr>
          <p:cNvSpPr/>
          <p:nvPr/>
        </p:nvSpPr>
        <p:spPr>
          <a:xfrm>
            <a:off x="7040880" y="353568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dimensions predict learning performance?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6" name="Shape 19">
            <a:extLst>
              <a:ext uri="{FF2B5EF4-FFF2-40B4-BE49-F238E27FC236}">
                <a16:creationId xmlns:a16="http://schemas.microsoft.com/office/drawing/2014/main" id="{02A1BC13-E5FF-9DED-A6A7-BB15F387ADD4}"/>
              </a:ext>
            </a:extLst>
          </p:cNvPr>
          <p:cNvSpPr/>
          <p:nvPr/>
        </p:nvSpPr>
        <p:spPr>
          <a:xfrm>
            <a:off x="5815584" y="2639568"/>
            <a:ext cx="502920" cy="749808"/>
          </a:xfrm>
          <a:prstGeom prst="chevron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0" name="Shape 20">
            <a:extLst>
              <a:ext uri="{FF2B5EF4-FFF2-40B4-BE49-F238E27FC236}">
                <a16:creationId xmlns:a16="http://schemas.microsoft.com/office/drawing/2014/main" id="{DC4107FA-1626-0459-5B97-DDC28622F6EC}"/>
              </a:ext>
            </a:extLst>
          </p:cNvPr>
          <p:cNvSpPr/>
          <p:nvPr/>
        </p:nvSpPr>
        <p:spPr>
          <a:xfrm>
            <a:off x="2118360" y="5702553"/>
            <a:ext cx="7955280" cy="599695"/>
          </a:xfrm>
          <a:prstGeom prst="roundRect">
            <a:avLst>
              <a:gd name="adj" fmla="val 20833"/>
            </a:avLst>
          </a:prstGeom>
          <a:solidFill>
            <a:srgbClr val="0B102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4" name="Text 21">
            <a:extLst>
              <a:ext uri="{FF2B5EF4-FFF2-40B4-BE49-F238E27FC236}">
                <a16:creationId xmlns:a16="http://schemas.microsoft.com/office/drawing/2014/main" id="{DF2D99CF-7A65-AF39-EB56-59E8F56D9D35}"/>
              </a:ext>
            </a:extLst>
          </p:cNvPr>
          <p:cNvSpPr/>
          <p:nvPr/>
        </p:nvSpPr>
        <p:spPr>
          <a:xfrm>
            <a:off x="2232660" y="5958397"/>
            <a:ext cx="7726680" cy="88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self-efficacy is treated as a multidimensional competency, not merely familiarity with AI.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8" name="Shape 22">
            <a:extLst>
              <a:ext uri="{FF2B5EF4-FFF2-40B4-BE49-F238E27FC236}">
                <a16:creationId xmlns:a16="http://schemas.microsoft.com/office/drawing/2014/main" id="{5539F829-46BC-FCC0-D3D3-0ECD9CB200C7}"/>
              </a:ext>
            </a:extLst>
          </p:cNvPr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6350">
            <a:solidFill>
              <a:srgbClr val="DDE3F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84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89EF7-FE1D-309F-7957-8A299FD38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F863CD-515B-9CE5-765C-73CD007236DF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F5A2D693-DFFE-A88A-5884-D2FDD7576E07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413C3B4-85DE-8B6F-0161-788A361616E4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A51E1C7-8641-19A8-F92C-DB3A783EE89A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FD6F84-7019-8C05-DBDD-8114F172EB03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6962B4E9-023C-BFF6-F96A-220567A95C6C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7F6039D-02AE-DB1A-EBF8-3C0E1C822B59}"/>
              </a:ext>
            </a:extLst>
          </p:cNvPr>
          <p:cNvSpPr/>
          <p:nvPr/>
        </p:nvSpPr>
        <p:spPr>
          <a:xfrm>
            <a:off x="616743" y="54356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Research Aims and Questions</a:t>
            </a:r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1FB680D3-CCF3-539F-D39A-E24746958A72}"/>
              </a:ext>
            </a:extLst>
          </p:cNvPr>
          <p:cNvSpPr/>
          <p:nvPr/>
        </p:nvSpPr>
        <p:spPr>
          <a:xfrm>
            <a:off x="731520" y="1337310"/>
            <a:ext cx="5166360" cy="38404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F30C881C-F71B-8E7F-363B-7CDE0C4FECDB}"/>
              </a:ext>
            </a:extLst>
          </p:cNvPr>
          <p:cNvSpPr/>
          <p:nvPr/>
        </p:nvSpPr>
        <p:spPr>
          <a:xfrm>
            <a:off x="1051560" y="1657350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6">
            <a:extLst>
              <a:ext uri="{FF2B5EF4-FFF2-40B4-BE49-F238E27FC236}">
                <a16:creationId xmlns:a16="http://schemas.microsoft.com/office/drawing/2014/main" id="{A4C8C5A6-93A1-8C5B-CE15-00F2EC579933}"/>
              </a:ext>
            </a:extLst>
          </p:cNvPr>
          <p:cNvSpPr/>
          <p:nvPr/>
        </p:nvSpPr>
        <p:spPr>
          <a:xfrm>
            <a:off x="1097280" y="2398014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6BB0DA63-DBCD-7DA4-C568-DD036F2FDB24}"/>
              </a:ext>
            </a:extLst>
          </p:cNvPr>
          <p:cNvSpPr/>
          <p:nvPr/>
        </p:nvSpPr>
        <p:spPr>
          <a:xfrm>
            <a:off x="1261872" y="2343150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 EFL students’ AI self-efficacy across five dimensions.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0DF54201-652B-68F6-BF21-466E7B2E6BA3}"/>
              </a:ext>
            </a:extLst>
          </p:cNvPr>
          <p:cNvSpPr/>
          <p:nvPr/>
        </p:nvSpPr>
        <p:spPr>
          <a:xfrm>
            <a:off x="1097280" y="3184398"/>
            <a:ext cx="73152" cy="7315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DE3275BC-A151-9414-80FB-F01FC20C2463}"/>
              </a:ext>
            </a:extLst>
          </p:cNvPr>
          <p:cNvSpPr/>
          <p:nvPr/>
        </p:nvSpPr>
        <p:spPr>
          <a:xfrm>
            <a:off x="1261872" y="312953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Examine the predictive power of AI self-efficacy for learning performance.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10">
            <a:extLst>
              <a:ext uri="{FF2B5EF4-FFF2-40B4-BE49-F238E27FC236}">
                <a16:creationId xmlns:a16="http://schemas.microsoft.com/office/drawing/2014/main" id="{C6793CA4-5D79-41D5-07DE-C19A88CD4E49}"/>
              </a:ext>
            </a:extLst>
          </p:cNvPr>
          <p:cNvSpPr/>
          <p:nvPr/>
        </p:nvSpPr>
        <p:spPr>
          <a:xfrm>
            <a:off x="6446520" y="1337310"/>
            <a:ext cx="5166360" cy="38404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35D41EAB-8F60-645F-8404-B69B174FB8A7}"/>
              </a:ext>
            </a:extLst>
          </p:cNvPr>
          <p:cNvSpPr/>
          <p:nvPr/>
        </p:nvSpPr>
        <p:spPr>
          <a:xfrm>
            <a:off x="6766560" y="1657350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questions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9C21E3C3-5406-61C7-0685-B5FDFE8F0739}"/>
              </a:ext>
            </a:extLst>
          </p:cNvPr>
          <p:cNvSpPr/>
          <p:nvPr/>
        </p:nvSpPr>
        <p:spPr>
          <a:xfrm>
            <a:off x="6784848" y="226999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73F51E1D-6B82-6C0E-1ED0-D60FDABDFD1E}"/>
              </a:ext>
            </a:extLst>
          </p:cNvPr>
          <p:cNvSpPr/>
          <p:nvPr/>
        </p:nvSpPr>
        <p:spPr>
          <a:xfrm>
            <a:off x="7726680" y="2196846"/>
            <a:ext cx="37338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To what extent do EFL students demonstrate AI self-efficacy across the five dimensions?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14">
            <a:extLst>
              <a:ext uri="{FF2B5EF4-FFF2-40B4-BE49-F238E27FC236}">
                <a16:creationId xmlns:a16="http://schemas.microsoft.com/office/drawing/2014/main" id="{AB254729-9BDC-C57E-43BB-2E5212333C42}"/>
              </a:ext>
            </a:extLst>
          </p:cNvPr>
          <p:cNvSpPr/>
          <p:nvPr/>
        </p:nvSpPr>
        <p:spPr>
          <a:xfrm>
            <a:off x="6784848" y="334899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RQ2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15">
            <a:extLst>
              <a:ext uri="{FF2B5EF4-FFF2-40B4-BE49-F238E27FC236}">
                <a16:creationId xmlns:a16="http://schemas.microsoft.com/office/drawing/2014/main" id="{ACD2A699-775D-33CE-613A-06C2EF3CEE90}"/>
              </a:ext>
            </a:extLst>
          </p:cNvPr>
          <p:cNvSpPr/>
          <p:nvPr/>
        </p:nvSpPr>
        <p:spPr>
          <a:xfrm>
            <a:off x="7726680" y="3275838"/>
            <a:ext cx="37338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0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To what extent does AI self-efficacy predict EFL students’ learning performance?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16">
            <a:extLst>
              <a:ext uri="{FF2B5EF4-FFF2-40B4-BE49-F238E27FC236}">
                <a16:creationId xmlns:a16="http://schemas.microsoft.com/office/drawing/2014/main" id="{30E98373-1AE0-962F-234F-A621C4645C49}"/>
              </a:ext>
            </a:extLst>
          </p:cNvPr>
          <p:cNvSpPr/>
          <p:nvPr/>
        </p:nvSpPr>
        <p:spPr>
          <a:xfrm>
            <a:off x="3703320" y="5735193"/>
            <a:ext cx="480060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  <a:tailEnd type="triangle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17">
            <a:extLst>
              <a:ext uri="{FF2B5EF4-FFF2-40B4-BE49-F238E27FC236}">
                <a16:creationId xmlns:a16="http://schemas.microsoft.com/office/drawing/2014/main" id="{4293ECBB-DD31-8C91-83A3-2EDC987C374D}"/>
              </a:ext>
            </a:extLst>
          </p:cNvPr>
          <p:cNvSpPr/>
          <p:nvPr/>
        </p:nvSpPr>
        <p:spPr>
          <a:xfrm>
            <a:off x="1133856" y="5566410"/>
            <a:ext cx="222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AI self-efficacy dimensions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8">
            <a:extLst>
              <a:ext uri="{FF2B5EF4-FFF2-40B4-BE49-F238E27FC236}">
                <a16:creationId xmlns:a16="http://schemas.microsoft.com/office/drawing/2014/main" id="{AB573AAB-C793-B03B-846B-20BEE00D676C}"/>
              </a:ext>
            </a:extLst>
          </p:cNvPr>
          <p:cNvSpPr/>
          <p:nvPr/>
        </p:nvSpPr>
        <p:spPr>
          <a:xfrm>
            <a:off x="8613648" y="5570601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performance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19">
            <a:extLst>
              <a:ext uri="{FF2B5EF4-FFF2-40B4-BE49-F238E27FC236}">
                <a16:creationId xmlns:a16="http://schemas.microsoft.com/office/drawing/2014/main" id="{91428B1C-A73B-E6B4-1B21-2E614E2863BA}"/>
              </a:ext>
            </a:extLst>
          </p:cNvPr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6350">
            <a:solidFill>
              <a:srgbClr val="DDE3F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434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99F6C-8919-A191-7CDD-EBD46EA69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E2F7623-5281-A7B2-FDD2-22E6278A6931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4A4D631A-66FF-BCF3-0C55-F4F754041B0C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85CCC0F-A918-47B7-F263-45B61D10CB4E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9F3CC48-1759-69D4-5F7A-D32CC3BFADD7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D1B2FFF-10BC-D9F7-7A8F-DFB4C6FA036D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A6614AA5-E4B5-2227-62D9-4062BD82C80D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A6BBC0D-07AB-2D32-488C-7C033C4F42BC}"/>
              </a:ext>
            </a:extLst>
          </p:cNvPr>
          <p:cNvSpPr/>
          <p:nvPr/>
        </p:nvSpPr>
        <p:spPr>
          <a:xfrm>
            <a:off x="603504" y="556515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3200" b="1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Conceptual Framework</a:t>
            </a:r>
            <a:endParaRPr lang="en-US" sz="3200" b="1" dirty="0">
              <a:solidFill>
                <a:srgbClr val="EF682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F9D360FB-ACBC-ABD5-7543-CA378C2DAE0D}"/>
              </a:ext>
            </a:extLst>
          </p:cNvPr>
          <p:cNvSpPr/>
          <p:nvPr/>
        </p:nvSpPr>
        <p:spPr>
          <a:xfrm>
            <a:off x="5760720" y="3456432"/>
            <a:ext cx="4297680" cy="0"/>
          </a:xfrm>
          <a:prstGeom prst="line">
            <a:avLst/>
          </a:prstGeom>
          <a:noFill/>
          <a:ln w="27940">
            <a:solidFill>
              <a:srgbClr val="7C3AED"/>
            </a:solidFill>
            <a:prstDash val="solid"/>
            <a:tailEnd type="triangle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1706CA5E-FD2B-9566-43E0-16390281CE44}"/>
              </a:ext>
            </a:extLst>
          </p:cNvPr>
          <p:cNvSpPr/>
          <p:nvPr/>
        </p:nvSpPr>
        <p:spPr>
          <a:xfrm>
            <a:off x="3850005" y="2564892"/>
            <a:ext cx="2468880" cy="205740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E2978C89-DD75-789F-9D33-F09C7A47CC53}"/>
              </a:ext>
            </a:extLst>
          </p:cNvPr>
          <p:cNvSpPr/>
          <p:nvPr/>
        </p:nvSpPr>
        <p:spPr>
          <a:xfrm>
            <a:off x="4243387" y="3172968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SELF-EFFICACY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6">
            <a:extLst>
              <a:ext uri="{FF2B5EF4-FFF2-40B4-BE49-F238E27FC236}">
                <a16:creationId xmlns:a16="http://schemas.microsoft.com/office/drawing/2014/main" id="{A7F87104-C8DA-01E3-5B48-4303431CCEBC}"/>
              </a:ext>
            </a:extLst>
          </p:cNvPr>
          <p:cNvSpPr/>
          <p:nvPr/>
        </p:nvSpPr>
        <p:spPr>
          <a:xfrm>
            <a:off x="640080" y="2208022"/>
            <a:ext cx="2788920" cy="786384"/>
          </a:xfrm>
          <a:prstGeom prst="roundRect">
            <a:avLst>
              <a:gd name="adj" fmla="val 16279"/>
            </a:avLst>
          </a:prstGeom>
          <a:ln w="19050">
            <a:solidFill>
              <a:srgbClr val="2563E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55277B66-C78C-3D28-1E2C-FB7274914445}"/>
              </a:ext>
            </a:extLst>
          </p:cNvPr>
          <p:cNvSpPr/>
          <p:nvPr/>
        </p:nvSpPr>
        <p:spPr>
          <a:xfrm>
            <a:off x="722472" y="2384624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&amp;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assistance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28B79A38-EFD2-8833-8570-E9DE8C79D1BF}"/>
              </a:ext>
            </a:extLst>
          </p:cNvPr>
          <p:cNvSpPr/>
          <p:nvPr/>
        </p:nvSpPr>
        <p:spPr>
          <a:xfrm>
            <a:off x="3689985" y="1275721"/>
            <a:ext cx="2788920" cy="786384"/>
          </a:xfrm>
          <a:prstGeom prst="roundRect">
            <a:avLst>
              <a:gd name="adj" fmla="val 16279"/>
            </a:avLst>
          </a:prstGeom>
          <a:ln w="19050">
            <a:solidFill>
              <a:srgbClr val="7C3AED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EA18D4AE-3E52-41EA-D9A9-7309E568390E}"/>
              </a:ext>
            </a:extLst>
          </p:cNvPr>
          <p:cNvSpPr/>
          <p:nvPr/>
        </p:nvSpPr>
        <p:spPr>
          <a:xfrm>
            <a:off x="3904102" y="1467613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&amp;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prompting skills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10">
            <a:extLst>
              <a:ext uri="{FF2B5EF4-FFF2-40B4-BE49-F238E27FC236}">
                <a16:creationId xmlns:a16="http://schemas.microsoft.com/office/drawing/2014/main" id="{1114BAC6-D421-C845-FFE7-D5CB93BC1B9B}"/>
              </a:ext>
            </a:extLst>
          </p:cNvPr>
          <p:cNvSpPr/>
          <p:nvPr/>
        </p:nvSpPr>
        <p:spPr>
          <a:xfrm>
            <a:off x="6794182" y="2197990"/>
            <a:ext cx="2788920" cy="786384"/>
          </a:xfrm>
          <a:prstGeom prst="roundRect">
            <a:avLst>
              <a:gd name="adj" fmla="val 16279"/>
            </a:avLst>
          </a:prstGeom>
          <a:ln w="19050">
            <a:solidFill>
              <a:srgbClr val="2F6AE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3218A3C7-B1E2-FA20-9FD7-BAF99F27A57A}"/>
              </a:ext>
            </a:extLst>
          </p:cNvPr>
          <p:cNvSpPr/>
          <p:nvPr/>
        </p:nvSpPr>
        <p:spPr>
          <a:xfrm>
            <a:off x="6892290" y="2386331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Anthropomorphic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12">
            <a:extLst>
              <a:ext uri="{FF2B5EF4-FFF2-40B4-BE49-F238E27FC236}">
                <a16:creationId xmlns:a16="http://schemas.microsoft.com/office/drawing/2014/main" id="{3CF60D0D-32E2-9EEA-0EED-C4258756C924}"/>
              </a:ext>
            </a:extLst>
          </p:cNvPr>
          <p:cNvSpPr/>
          <p:nvPr/>
        </p:nvSpPr>
        <p:spPr>
          <a:xfrm>
            <a:off x="877888" y="4741604"/>
            <a:ext cx="2788920" cy="786384"/>
          </a:xfrm>
          <a:prstGeom prst="roundRect">
            <a:avLst>
              <a:gd name="adj" fmla="val 16279"/>
            </a:avLst>
          </a:prstGeom>
          <a:ln w="19050">
            <a:solidFill>
              <a:srgbClr val="10B9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EAF0F336-B513-B798-EC58-D9F60F9BFE17}"/>
              </a:ext>
            </a:extLst>
          </p:cNvPr>
          <p:cNvSpPr/>
          <p:nvPr/>
        </p:nvSpPr>
        <p:spPr>
          <a:xfrm>
            <a:off x="960120" y="4918814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Comfort &amp;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 readiness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14">
            <a:extLst>
              <a:ext uri="{FF2B5EF4-FFF2-40B4-BE49-F238E27FC236}">
                <a16:creationId xmlns:a16="http://schemas.microsoft.com/office/drawing/2014/main" id="{E9EBD9E7-8094-FF88-D789-B75FFF09D176}"/>
              </a:ext>
            </a:extLst>
          </p:cNvPr>
          <p:cNvSpPr/>
          <p:nvPr/>
        </p:nvSpPr>
        <p:spPr>
          <a:xfrm>
            <a:off x="5130360" y="4762554"/>
            <a:ext cx="2788920" cy="786384"/>
          </a:xfrm>
          <a:prstGeom prst="roundRect">
            <a:avLst>
              <a:gd name="adj" fmla="val 16279"/>
            </a:avLst>
          </a:prstGeom>
          <a:ln w="19050">
            <a:solidFill>
              <a:srgbClr val="ED7D3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15">
            <a:extLst>
              <a:ext uri="{FF2B5EF4-FFF2-40B4-BE49-F238E27FC236}">
                <a16:creationId xmlns:a16="http://schemas.microsoft.com/office/drawing/2014/main" id="{5170F937-CCC7-BEAD-16CB-3B1E8E7BFD1A}"/>
              </a:ext>
            </a:extLst>
          </p:cNvPr>
          <p:cNvSpPr/>
          <p:nvPr/>
        </p:nvSpPr>
        <p:spPr>
          <a:xfrm>
            <a:off x="5290380" y="5009502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evaluation &amp;</a:t>
            </a:r>
            <a:endParaRPr lang="en-US" dirty="0">
              <a:solidFill>
                <a:srgbClr val="ED7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use</a:t>
            </a:r>
            <a:endParaRPr lang="en-US" dirty="0">
              <a:solidFill>
                <a:srgbClr val="ED7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16">
            <a:extLst>
              <a:ext uri="{FF2B5EF4-FFF2-40B4-BE49-F238E27FC236}">
                <a16:creationId xmlns:a16="http://schemas.microsoft.com/office/drawing/2014/main" id="{F2369C7A-9959-B72B-B980-D911AD18AC59}"/>
              </a:ext>
            </a:extLst>
          </p:cNvPr>
          <p:cNvSpPr/>
          <p:nvPr/>
        </p:nvSpPr>
        <p:spPr>
          <a:xfrm>
            <a:off x="10058400" y="2944368"/>
            <a:ext cx="1645920" cy="1024128"/>
          </a:xfrm>
          <a:prstGeom prst="roundRect">
            <a:avLst>
              <a:gd name="adj" fmla="val 12500"/>
            </a:avLst>
          </a:prstGeom>
          <a:solidFill>
            <a:srgbClr val="7C3AED"/>
          </a:solidFill>
          <a:ln w="17780">
            <a:solidFill>
              <a:srgbClr val="7C3AED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17">
            <a:extLst>
              <a:ext uri="{FF2B5EF4-FFF2-40B4-BE49-F238E27FC236}">
                <a16:creationId xmlns:a16="http://schemas.microsoft.com/office/drawing/2014/main" id="{026BAC7D-7493-5A41-7240-FEA935EA0E6F}"/>
              </a:ext>
            </a:extLst>
          </p:cNvPr>
          <p:cNvSpPr/>
          <p:nvPr/>
        </p:nvSpPr>
        <p:spPr>
          <a:xfrm>
            <a:off x="10125075" y="3182112"/>
            <a:ext cx="148780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8">
            <a:extLst>
              <a:ext uri="{FF2B5EF4-FFF2-40B4-BE49-F238E27FC236}">
                <a16:creationId xmlns:a16="http://schemas.microsoft.com/office/drawing/2014/main" id="{979B91BE-5F1B-7791-E56F-67572D48769B}"/>
              </a:ext>
            </a:extLst>
          </p:cNvPr>
          <p:cNvSpPr/>
          <p:nvPr/>
        </p:nvSpPr>
        <p:spPr>
          <a:xfrm>
            <a:off x="694944" y="6099048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Adapted from Wang &amp; Chuang (2024); fifth dimension added: critical evaluation &amp; responsible use.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FEE7591-39DB-7354-A774-9BCE7012F038}"/>
              </a:ext>
            </a:extLst>
          </p:cNvPr>
          <p:cNvCxnSpPr>
            <a:cxnSpLocks/>
            <a:stCxn id="15" idx="3"/>
            <a:endCxn id="11" idx="2"/>
          </p:cNvCxnSpPr>
          <p:nvPr/>
        </p:nvCxnSpPr>
        <p:spPr>
          <a:xfrm>
            <a:off x="3429000" y="2601214"/>
            <a:ext cx="421005" cy="992378"/>
          </a:xfrm>
          <a:prstGeom prst="line">
            <a:avLst/>
          </a:prstGeom>
          <a:ln>
            <a:solidFill>
              <a:srgbClr val="2563EB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54BC057-CC4B-FB5F-7B24-CBBDC016CBDC}"/>
              </a:ext>
            </a:extLst>
          </p:cNvPr>
          <p:cNvCxnSpPr>
            <a:cxnSpLocks/>
            <a:stCxn id="23" idx="2"/>
            <a:endCxn id="11" idx="0"/>
          </p:cNvCxnSpPr>
          <p:nvPr/>
        </p:nvCxnSpPr>
        <p:spPr>
          <a:xfrm>
            <a:off x="5084445" y="2062105"/>
            <a:ext cx="0" cy="502787"/>
          </a:xfrm>
          <a:prstGeom prst="line">
            <a:avLst/>
          </a:prstGeom>
          <a:ln>
            <a:solidFill>
              <a:srgbClr val="7C3AED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AEE2FD5-4D29-2C7E-F491-F50357EF8222}"/>
              </a:ext>
            </a:extLst>
          </p:cNvPr>
          <p:cNvCxnSpPr>
            <a:cxnSpLocks/>
            <a:stCxn id="27" idx="1"/>
            <a:endCxn id="11" idx="7"/>
          </p:cNvCxnSpPr>
          <p:nvPr/>
        </p:nvCxnSpPr>
        <p:spPr>
          <a:xfrm flipH="1">
            <a:off x="5957326" y="2591182"/>
            <a:ext cx="836856" cy="275009"/>
          </a:xfrm>
          <a:prstGeom prst="line">
            <a:avLst/>
          </a:prstGeom>
          <a:ln>
            <a:solidFill>
              <a:srgbClr val="2563EB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53C1670-5969-CA44-C488-E6E66073BE88}"/>
              </a:ext>
            </a:extLst>
          </p:cNvPr>
          <p:cNvCxnSpPr>
            <a:cxnSpLocks/>
            <a:stCxn id="35" idx="0"/>
            <a:endCxn id="11" idx="5"/>
          </p:cNvCxnSpPr>
          <p:nvPr/>
        </p:nvCxnSpPr>
        <p:spPr>
          <a:xfrm flipH="1" flipV="1">
            <a:off x="5957326" y="4320993"/>
            <a:ext cx="567494" cy="44156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A93E75B-89A7-9601-3491-72774A68CFB5}"/>
              </a:ext>
            </a:extLst>
          </p:cNvPr>
          <p:cNvCxnSpPr>
            <a:cxnSpLocks/>
            <a:stCxn id="31" idx="0"/>
            <a:endCxn id="11" idx="3"/>
          </p:cNvCxnSpPr>
          <p:nvPr/>
        </p:nvCxnSpPr>
        <p:spPr>
          <a:xfrm flipV="1">
            <a:off x="2272348" y="4320993"/>
            <a:ext cx="1939216" cy="420611"/>
          </a:xfrm>
          <a:prstGeom prst="line">
            <a:avLst/>
          </a:prstGeom>
          <a:ln>
            <a:solidFill>
              <a:srgbClr val="10B98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96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351DF-3849-EDFE-5477-4915E7372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F522AC6-E1BC-3947-92B4-27A1FC513CC3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0FE669BE-BA8A-A434-38CD-36D4E2F6CA6C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FDBC482-CCDE-8F46-3BA6-845FF3FC013F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C475246-94CE-EFE9-23BC-50412D7E24A2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D6793-864B-9F61-D510-FCD500B032AC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7054226C-21C6-EB15-59D4-CFA53D4A6905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FE7E65B2-9498-F70B-4A5E-1B421AFBC484}"/>
              </a:ext>
            </a:extLst>
          </p:cNvPr>
          <p:cNvSpPr/>
          <p:nvPr/>
        </p:nvSpPr>
        <p:spPr>
          <a:xfrm>
            <a:off x="594360" y="524351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Research Design and Methods</a:t>
            </a: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3EFA25F4-F3F5-4D4C-0E4C-01114D8DA851}"/>
              </a:ext>
            </a:extLst>
          </p:cNvPr>
          <p:cNvSpPr/>
          <p:nvPr/>
        </p:nvSpPr>
        <p:spPr>
          <a:xfrm>
            <a:off x="3200400" y="2711577"/>
            <a:ext cx="502920" cy="0"/>
          </a:xfrm>
          <a:prstGeom prst="line">
            <a:avLst/>
          </a:prstGeom>
          <a:noFill/>
          <a:ln w="25400">
            <a:solidFill>
              <a:srgbClr val="DDE3F0"/>
            </a:solidFill>
            <a:prstDash val="solid"/>
            <a:tailEnd type="triangle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B6536639-5312-F9A2-BEC5-1F2035A9BBB5}"/>
              </a:ext>
            </a:extLst>
          </p:cNvPr>
          <p:cNvSpPr/>
          <p:nvPr/>
        </p:nvSpPr>
        <p:spPr>
          <a:xfrm>
            <a:off x="777240" y="1403984"/>
            <a:ext cx="2331720" cy="2958463"/>
          </a:xfrm>
          <a:prstGeom prst="roundRect">
            <a:avLst>
              <a:gd name="adj" fmla="val 5490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5">
            <a:extLst>
              <a:ext uri="{FF2B5EF4-FFF2-40B4-BE49-F238E27FC236}">
                <a16:creationId xmlns:a16="http://schemas.microsoft.com/office/drawing/2014/main" id="{7D2885CB-D88B-0248-A0F8-EE7372200440}"/>
              </a:ext>
            </a:extLst>
          </p:cNvPr>
          <p:cNvSpPr/>
          <p:nvPr/>
        </p:nvSpPr>
        <p:spPr>
          <a:xfrm>
            <a:off x="1005840" y="1705737"/>
            <a:ext cx="566928" cy="566928"/>
          </a:xfrm>
          <a:prstGeom prst="ellipse">
            <a:avLst/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4995FAE8-EEF3-7243-0B7A-2EEC051158AA}"/>
              </a:ext>
            </a:extLst>
          </p:cNvPr>
          <p:cNvSpPr/>
          <p:nvPr/>
        </p:nvSpPr>
        <p:spPr>
          <a:xfrm>
            <a:off x="1005840" y="1892373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737CED30-BCC2-3CD0-E934-3C6AECDDA952}"/>
              </a:ext>
            </a:extLst>
          </p:cNvPr>
          <p:cNvSpPr/>
          <p:nvPr/>
        </p:nvSpPr>
        <p:spPr>
          <a:xfrm>
            <a:off x="1005840" y="2437257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FD88C1C7-ABCF-7582-B061-175D54370421}"/>
              </a:ext>
            </a:extLst>
          </p:cNvPr>
          <p:cNvSpPr/>
          <p:nvPr/>
        </p:nvSpPr>
        <p:spPr>
          <a:xfrm>
            <a:off x="1005840" y="2873883"/>
            <a:ext cx="187452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Quantitative cross-sectional survey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8F21F83D-955C-0535-4BAE-03BF0AA39340}"/>
              </a:ext>
            </a:extLst>
          </p:cNvPr>
          <p:cNvSpPr/>
          <p:nvPr/>
        </p:nvSpPr>
        <p:spPr>
          <a:xfrm>
            <a:off x="5943600" y="2711577"/>
            <a:ext cx="502920" cy="0"/>
          </a:xfrm>
          <a:prstGeom prst="line">
            <a:avLst/>
          </a:prstGeom>
          <a:noFill/>
          <a:ln w="25400">
            <a:solidFill>
              <a:srgbClr val="DDE3F0"/>
            </a:solidFill>
            <a:prstDash val="solid"/>
            <a:tailEnd type="triangle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DC82F6DE-25C6-437D-30E8-FC3E11F182AB}"/>
              </a:ext>
            </a:extLst>
          </p:cNvPr>
          <p:cNvSpPr/>
          <p:nvPr/>
        </p:nvSpPr>
        <p:spPr>
          <a:xfrm>
            <a:off x="3520440" y="1403985"/>
            <a:ext cx="2331720" cy="2958462"/>
          </a:xfrm>
          <a:prstGeom prst="roundRect">
            <a:avLst>
              <a:gd name="adj" fmla="val 5490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11">
            <a:extLst>
              <a:ext uri="{FF2B5EF4-FFF2-40B4-BE49-F238E27FC236}">
                <a16:creationId xmlns:a16="http://schemas.microsoft.com/office/drawing/2014/main" id="{AFC2C940-044E-EFF0-6223-F2ED823CB695}"/>
              </a:ext>
            </a:extLst>
          </p:cNvPr>
          <p:cNvSpPr/>
          <p:nvPr/>
        </p:nvSpPr>
        <p:spPr>
          <a:xfrm>
            <a:off x="3749040" y="1705737"/>
            <a:ext cx="566928" cy="566928"/>
          </a:xfrm>
          <a:prstGeom prst="ellipse">
            <a:avLst/>
          </a:prstGeom>
          <a:solidFill>
            <a:srgbClr val="EDE9FE"/>
          </a:solidFill>
          <a:ln w="12700">
            <a:solidFill>
              <a:srgbClr val="EDE9FE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159AE5F8-9F06-4FEE-F72D-7DA79E28223B}"/>
              </a:ext>
            </a:extLst>
          </p:cNvPr>
          <p:cNvSpPr/>
          <p:nvPr/>
        </p:nvSpPr>
        <p:spPr>
          <a:xfrm>
            <a:off x="3755707" y="1897761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84015F32-4C9F-CEFF-E9D7-8AA29EAEEFF0}"/>
              </a:ext>
            </a:extLst>
          </p:cNvPr>
          <p:cNvSpPr/>
          <p:nvPr/>
        </p:nvSpPr>
        <p:spPr>
          <a:xfrm>
            <a:off x="3749040" y="2437257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ABF9EC19-8E63-3EF2-F38A-5C01AFF36DA2}"/>
              </a:ext>
            </a:extLst>
          </p:cNvPr>
          <p:cNvSpPr/>
          <p:nvPr/>
        </p:nvSpPr>
        <p:spPr>
          <a:xfrm>
            <a:off x="3749040" y="3036570"/>
            <a:ext cx="187452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150 HUFLIT students, Semester 2</a:t>
            </a:r>
            <a:r>
              <a:rPr lang="en-US">
                <a:solidFill>
                  <a:srgbClr val="5B647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, 2025-2026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15">
            <a:extLst>
              <a:ext uri="{FF2B5EF4-FFF2-40B4-BE49-F238E27FC236}">
                <a16:creationId xmlns:a16="http://schemas.microsoft.com/office/drawing/2014/main" id="{F6B1FCDE-9B84-1169-CD03-619DCEC06712}"/>
              </a:ext>
            </a:extLst>
          </p:cNvPr>
          <p:cNvSpPr/>
          <p:nvPr/>
        </p:nvSpPr>
        <p:spPr>
          <a:xfrm>
            <a:off x="8686800" y="2711577"/>
            <a:ext cx="502920" cy="0"/>
          </a:xfrm>
          <a:prstGeom prst="line">
            <a:avLst/>
          </a:prstGeom>
          <a:noFill/>
          <a:ln w="25400">
            <a:solidFill>
              <a:srgbClr val="DDE3F0"/>
            </a:solidFill>
            <a:prstDash val="solid"/>
            <a:tailEnd type="triangle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hape 16">
            <a:extLst>
              <a:ext uri="{FF2B5EF4-FFF2-40B4-BE49-F238E27FC236}">
                <a16:creationId xmlns:a16="http://schemas.microsoft.com/office/drawing/2014/main" id="{790A8A08-1EDA-2F19-7DD7-7CE3FB4FA3C2}"/>
              </a:ext>
            </a:extLst>
          </p:cNvPr>
          <p:cNvSpPr/>
          <p:nvPr/>
        </p:nvSpPr>
        <p:spPr>
          <a:xfrm>
            <a:off x="6263640" y="1403985"/>
            <a:ext cx="2331720" cy="2958462"/>
          </a:xfrm>
          <a:prstGeom prst="roundRect">
            <a:avLst>
              <a:gd name="adj" fmla="val 5490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5E43F135-8599-DBE4-EDDF-319EE5C1C436}"/>
              </a:ext>
            </a:extLst>
          </p:cNvPr>
          <p:cNvSpPr/>
          <p:nvPr/>
        </p:nvSpPr>
        <p:spPr>
          <a:xfrm>
            <a:off x="6492240" y="1705737"/>
            <a:ext cx="566928" cy="566928"/>
          </a:xfrm>
          <a:prstGeom prst="ellipse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1086AD84-C757-E28E-6670-D67B97B73F09}"/>
              </a:ext>
            </a:extLst>
          </p:cNvPr>
          <p:cNvSpPr/>
          <p:nvPr/>
        </p:nvSpPr>
        <p:spPr>
          <a:xfrm>
            <a:off x="6492240" y="1892373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4CFE6E34-123E-5F55-B335-349BB80B9C9E}"/>
              </a:ext>
            </a:extLst>
          </p:cNvPr>
          <p:cNvSpPr/>
          <p:nvPr/>
        </p:nvSpPr>
        <p:spPr>
          <a:xfrm>
            <a:off x="6492240" y="2437257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B9697DF1-3CB8-9880-FE32-A9C2A0D06B51}"/>
              </a:ext>
            </a:extLst>
          </p:cNvPr>
          <p:cNvSpPr/>
          <p:nvPr/>
        </p:nvSpPr>
        <p:spPr>
          <a:xfrm>
            <a:off x="6492240" y="3123057"/>
            <a:ext cx="187452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Online 44-item questionnaire; five-dimensional AI self-efficacy scale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hape 21">
            <a:extLst>
              <a:ext uri="{FF2B5EF4-FFF2-40B4-BE49-F238E27FC236}">
                <a16:creationId xmlns:a16="http://schemas.microsoft.com/office/drawing/2014/main" id="{355911D9-9413-702C-7D74-DD787CAA8B9F}"/>
              </a:ext>
            </a:extLst>
          </p:cNvPr>
          <p:cNvSpPr/>
          <p:nvPr/>
        </p:nvSpPr>
        <p:spPr>
          <a:xfrm>
            <a:off x="9006840" y="1403985"/>
            <a:ext cx="2331720" cy="2958462"/>
          </a:xfrm>
          <a:prstGeom prst="roundRect">
            <a:avLst>
              <a:gd name="adj" fmla="val 5490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Shape 22">
            <a:extLst>
              <a:ext uri="{FF2B5EF4-FFF2-40B4-BE49-F238E27FC236}">
                <a16:creationId xmlns:a16="http://schemas.microsoft.com/office/drawing/2014/main" id="{13A810B4-72B9-A936-5F29-69B75DCC0E1D}"/>
              </a:ext>
            </a:extLst>
          </p:cNvPr>
          <p:cNvSpPr/>
          <p:nvPr/>
        </p:nvSpPr>
        <p:spPr>
          <a:xfrm>
            <a:off x="9235440" y="1732424"/>
            <a:ext cx="566928" cy="566928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EF3C7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1EC38E9A-F0A9-66A4-7B60-8937431FA2F2}"/>
              </a:ext>
            </a:extLst>
          </p:cNvPr>
          <p:cNvSpPr/>
          <p:nvPr/>
        </p:nvSpPr>
        <p:spPr>
          <a:xfrm>
            <a:off x="9235440" y="1888961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103B3683-69D7-62F4-0C3E-81DFF218240B}"/>
              </a:ext>
            </a:extLst>
          </p:cNvPr>
          <p:cNvSpPr/>
          <p:nvPr/>
        </p:nvSpPr>
        <p:spPr>
          <a:xfrm>
            <a:off x="9235440" y="2437257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B4394549-2D1A-4FA5-E110-85950893A989}"/>
              </a:ext>
            </a:extLst>
          </p:cNvPr>
          <p:cNvSpPr/>
          <p:nvPr/>
        </p:nvSpPr>
        <p:spPr>
          <a:xfrm>
            <a:off x="9235440" y="3123057"/>
            <a:ext cx="187452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Descriptive statistics, Pearson correlation, and linear regression in SPSS 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Shape 26">
            <a:extLst>
              <a:ext uri="{FF2B5EF4-FFF2-40B4-BE49-F238E27FC236}">
                <a16:creationId xmlns:a16="http://schemas.microsoft.com/office/drawing/2014/main" id="{C6ACC01C-DB5F-93D6-9A14-2A85720A3C3E}"/>
              </a:ext>
            </a:extLst>
          </p:cNvPr>
          <p:cNvSpPr/>
          <p:nvPr/>
        </p:nvSpPr>
        <p:spPr>
          <a:xfrm>
            <a:off x="822960" y="4695825"/>
            <a:ext cx="10664190" cy="585216"/>
          </a:xfrm>
          <a:prstGeom prst="roundRect">
            <a:avLst>
              <a:gd name="adj" fmla="val 21875"/>
            </a:avLst>
          </a:prstGeom>
          <a:solidFill>
            <a:srgbClr val="0B1020"/>
          </a:solidFill>
          <a:ln w="10160">
            <a:solidFill>
              <a:srgbClr val="0B102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 27">
            <a:extLst>
              <a:ext uri="{FF2B5EF4-FFF2-40B4-BE49-F238E27FC236}">
                <a16:creationId xmlns:a16="http://schemas.microsoft.com/office/drawing/2014/main" id="{F98FF0C9-A616-5782-CBE2-CDFE57550406}"/>
              </a:ext>
            </a:extLst>
          </p:cNvPr>
          <p:cNvSpPr/>
          <p:nvPr/>
        </p:nvSpPr>
        <p:spPr>
          <a:xfrm>
            <a:off x="877888" y="4849365"/>
            <a:ext cx="10609262" cy="2781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Dependent variable: learning performance, self-reported through current-course midterm scores.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7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7B938-6108-937E-7131-FD8FC6680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A00096-CF0E-F897-B9C0-1794EC34CFE1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F2A7BBEE-96E2-6ED7-6297-5099EA20EA5A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1FE8DE-0CB7-269C-9EFE-C02BAFC53FD2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67ACA9B-DA6D-3A9D-1D8F-B7C0A023A687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B2F46BB-8DDF-F755-9160-A320FAE57E1D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25C9D402-3285-0050-2CCF-2C337F76BFF8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83831BD2-A646-E1F1-8AAA-13A7476202DA}"/>
              </a:ext>
            </a:extLst>
          </p:cNvPr>
          <p:cNvSpPr/>
          <p:nvPr/>
        </p:nvSpPr>
        <p:spPr>
          <a:xfrm>
            <a:off x="594360" y="62179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Participant Profile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7A6AF92-C7FA-6885-35BE-4DE939C17975}"/>
              </a:ext>
            </a:extLst>
          </p:cNvPr>
          <p:cNvSpPr/>
          <p:nvPr/>
        </p:nvSpPr>
        <p:spPr>
          <a:xfrm>
            <a:off x="4800600" y="5212080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150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13D8E328-5D72-78BE-06ED-26015426F5F9}"/>
              </a:ext>
            </a:extLst>
          </p:cNvPr>
          <p:cNvSpPr/>
          <p:nvPr/>
        </p:nvSpPr>
        <p:spPr>
          <a:xfrm>
            <a:off x="777240" y="160020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Female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5">
            <a:extLst>
              <a:ext uri="{FF2B5EF4-FFF2-40B4-BE49-F238E27FC236}">
                <a16:creationId xmlns:a16="http://schemas.microsoft.com/office/drawing/2014/main" id="{3C66EFA7-1934-B9AD-2AEE-22E33167D422}"/>
              </a:ext>
            </a:extLst>
          </p:cNvPr>
          <p:cNvSpPr/>
          <p:nvPr/>
        </p:nvSpPr>
        <p:spPr>
          <a:xfrm>
            <a:off x="777240" y="1929384"/>
            <a:ext cx="329184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937CD938-BBAD-F110-658C-2A3D53D6369B}"/>
              </a:ext>
            </a:extLst>
          </p:cNvPr>
          <p:cNvSpPr/>
          <p:nvPr/>
        </p:nvSpPr>
        <p:spPr>
          <a:xfrm>
            <a:off x="777240" y="1929384"/>
            <a:ext cx="2501798" cy="146304"/>
          </a:xfrm>
          <a:prstGeom prst="rect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3FCD1E7F-EDDA-F790-5BEC-7F4F52639B2C}"/>
              </a:ext>
            </a:extLst>
          </p:cNvPr>
          <p:cNvSpPr/>
          <p:nvPr/>
        </p:nvSpPr>
        <p:spPr>
          <a:xfrm>
            <a:off x="4251960" y="182880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F0397433-A0D5-AC4B-042E-A91B00A260E9}"/>
              </a:ext>
            </a:extLst>
          </p:cNvPr>
          <p:cNvSpPr/>
          <p:nvPr/>
        </p:nvSpPr>
        <p:spPr>
          <a:xfrm>
            <a:off x="777240" y="242316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B0480981-801F-4859-CB2E-44B767C07C68}"/>
              </a:ext>
            </a:extLst>
          </p:cNvPr>
          <p:cNvSpPr/>
          <p:nvPr/>
        </p:nvSpPr>
        <p:spPr>
          <a:xfrm>
            <a:off x="777240" y="2752344"/>
            <a:ext cx="329184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3821C90D-5721-380F-6810-3BA196F08759}"/>
              </a:ext>
            </a:extLst>
          </p:cNvPr>
          <p:cNvSpPr/>
          <p:nvPr/>
        </p:nvSpPr>
        <p:spPr>
          <a:xfrm>
            <a:off x="777240" y="2752344"/>
            <a:ext cx="790042" cy="146304"/>
          </a:xfrm>
          <a:prstGeom prst="rect">
            <a:avLst/>
          </a:prstGeom>
          <a:solidFill>
            <a:srgbClr val="2563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81E486DA-2E84-CBD9-8DC3-F9519FEE1544}"/>
              </a:ext>
            </a:extLst>
          </p:cNvPr>
          <p:cNvSpPr/>
          <p:nvPr/>
        </p:nvSpPr>
        <p:spPr>
          <a:xfrm>
            <a:off x="4251960" y="265176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400A2380-634D-C1A3-D95E-0CFD44F9F6A9}"/>
              </a:ext>
            </a:extLst>
          </p:cNvPr>
          <p:cNvSpPr/>
          <p:nvPr/>
        </p:nvSpPr>
        <p:spPr>
          <a:xfrm>
            <a:off x="777240" y="338328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 majors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13">
            <a:extLst>
              <a:ext uri="{FF2B5EF4-FFF2-40B4-BE49-F238E27FC236}">
                <a16:creationId xmlns:a16="http://schemas.microsoft.com/office/drawing/2014/main" id="{F97F78DD-F924-BA6B-EDC3-22293D3CE30D}"/>
              </a:ext>
            </a:extLst>
          </p:cNvPr>
          <p:cNvSpPr/>
          <p:nvPr/>
        </p:nvSpPr>
        <p:spPr>
          <a:xfrm>
            <a:off x="777240" y="3712464"/>
            <a:ext cx="329184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14">
            <a:extLst>
              <a:ext uri="{FF2B5EF4-FFF2-40B4-BE49-F238E27FC236}">
                <a16:creationId xmlns:a16="http://schemas.microsoft.com/office/drawing/2014/main" id="{BEE94945-3FC0-DE95-6955-8EA39603F2A8}"/>
              </a:ext>
            </a:extLst>
          </p:cNvPr>
          <p:cNvSpPr/>
          <p:nvPr/>
        </p:nvSpPr>
        <p:spPr>
          <a:xfrm>
            <a:off x="777240" y="3712464"/>
            <a:ext cx="2501798" cy="146304"/>
          </a:xfrm>
          <a:prstGeom prst="rect">
            <a:avLst/>
          </a:prstGeom>
          <a:solidFill>
            <a:srgbClr val="10B98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6C3E5ED5-A8D7-A811-89DC-03A586ACD2CB}"/>
              </a:ext>
            </a:extLst>
          </p:cNvPr>
          <p:cNvSpPr/>
          <p:nvPr/>
        </p:nvSpPr>
        <p:spPr>
          <a:xfrm>
            <a:off x="4251960" y="361188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16">
            <a:extLst>
              <a:ext uri="{FF2B5EF4-FFF2-40B4-BE49-F238E27FC236}">
                <a16:creationId xmlns:a16="http://schemas.microsoft.com/office/drawing/2014/main" id="{F7D71821-0BB7-AA54-9F3E-57CCBCB0E3EB}"/>
              </a:ext>
            </a:extLst>
          </p:cNvPr>
          <p:cNvSpPr/>
          <p:nvPr/>
        </p:nvSpPr>
        <p:spPr>
          <a:xfrm>
            <a:off x="777240" y="420624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Non-English majors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96FE931F-C8CE-7087-2DE2-B4238404477A}"/>
              </a:ext>
            </a:extLst>
          </p:cNvPr>
          <p:cNvSpPr/>
          <p:nvPr/>
        </p:nvSpPr>
        <p:spPr>
          <a:xfrm>
            <a:off x="777240" y="4535424"/>
            <a:ext cx="329184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2BC47A3A-DEE3-1AD3-B556-B664B6FE8B0B}"/>
              </a:ext>
            </a:extLst>
          </p:cNvPr>
          <p:cNvSpPr/>
          <p:nvPr/>
        </p:nvSpPr>
        <p:spPr>
          <a:xfrm>
            <a:off x="777240" y="4535424"/>
            <a:ext cx="790042" cy="146304"/>
          </a:xfrm>
          <a:prstGeom prst="rect">
            <a:avLst/>
          </a:prstGeom>
          <a:solidFill>
            <a:srgbClr val="F59E0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11C98EC9-87C0-F963-A496-F945B1CAE424}"/>
              </a:ext>
            </a:extLst>
          </p:cNvPr>
          <p:cNvSpPr/>
          <p:nvPr/>
        </p:nvSpPr>
        <p:spPr>
          <a:xfrm>
            <a:off x="4251960" y="443484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B1363757-07BD-7FEB-376A-B3400F0051A8}"/>
              </a:ext>
            </a:extLst>
          </p:cNvPr>
          <p:cNvSpPr/>
          <p:nvPr/>
        </p:nvSpPr>
        <p:spPr>
          <a:xfrm>
            <a:off x="6766560" y="160020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First-year students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hape 21">
            <a:extLst>
              <a:ext uri="{FF2B5EF4-FFF2-40B4-BE49-F238E27FC236}">
                <a16:creationId xmlns:a16="http://schemas.microsoft.com/office/drawing/2014/main" id="{60836558-2C38-C629-EB4D-AAC1A44FD8A5}"/>
              </a:ext>
            </a:extLst>
          </p:cNvPr>
          <p:cNvSpPr/>
          <p:nvPr/>
        </p:nvSpPr>
        <p:spPr>
          <a:xfrm>
            <a:off x="6766560" y="1929384"/>
            <a:ext cx="329184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Shape 22">
            <a:extLst>
              <a:ext uri="{FF2B5EF4-FFF2-40B4-BE49-F238E27FC236}">
                <a16:creationId xmlns:a16="http://schemas.microsoft.com/office/drawing/2014/main" id="{1BCC060E-2AA1-FAA7-DD94-908532D79460}"/>
              </a:ext>
            </a:extLst>
          </p:cNvPr>
          <p:cNvSpPr/>
          <p:nvPr/>
        </p:nvSpPr>
        <p:spPr>
          <a:xfrm>
            <a:off x="6766560" y="1929384"/>
            <a:ext cx="2459004" cy="146304"/>
          </a:xfrm>
          <a:prstGeom prst="rect">
            <a:avLst/>
          </a:prstGeom>
          <a:solidFill>
            <a:srgbClr val="7C3AE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7AB02771-331A-7335-D4D4-01DE5049CA5B}"/>
              </a:ext>
            </a:extLst>
          </p:cNvPr>
          <p:cNvSpPr/>
          <p:nvPr/>
        </p:nvSpPr>
        <p:spPr>
          <a:xfrm>
            <a:off x="10241280" y="182880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74.7%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F70E2FB3-2900-9C5B-5098-9BB0C3F82992}"/>
              </a:ext>
            </a:extLst>
          </p:cNvPr>
          <p:cNvSpPr/>
          <p:nvPr/>
        </p:nvSpPr>
        <p:spPr>
          <a:xfrm>
            <a:off x="6766560" y="2423159"/>
            <a:ext cx="2459004" cy="2560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Second-year students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Shape 25">
            <a:extLst>
              <a:ext uri="{FF2B5EF4-FFF2-40B4-BE49-F238E27FC236}">
                <a16:creationId xmlns:a16="http://schemas.microsoft.com/office/drawing/2014/main" id="{EAD14920-E7D1-F796-A1B6-7B4609EEF54E}"/>
              </a:ext>
            </a:extLst>
          </p:cNvPr>
          <p:cNvSpPr/>
          <p:nvPr/>
        </p:nvSpPr>
        <p:spPr>
          <a:xfrm>
            <a:off x="6766560" y="2752344"/>
            <a:ext cx="329184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Shape 26">
            <a:extLst>
              <a:ext uri="{FF2B5EF4-FFF2-40B4-BE49-F238E27FC236}">
                <a16:creationId xmlns:a16="http://schemas.microsoft.com/office/drawing/2014/main" id="{6C309796-E9D5-DBAF-8CA5-6FABB0F18177}"/>
              </a:ext>
            </a:extLst>
          </p:cNvPr>
          <p:cNvSpPr/>
          <p:nvPr/>
        </p:nvSpPr>
        <p:spPr>
          <a:xfrm>
            <a:off x="6766560" y="2752344"/>
            <a:ext cx="832836" cy="146304"/>
          </a:xfrm>
          <a:prstGeom prst="rect">
            <a:avLst/>
          </a:prstGeom>
          <a:solidFill>
            <a:srgbClr val="2563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 27">
            <a:extLst>
              <a:ext uri="{FF2B5EF4-FFF2-40B4-BE49-F238E27FC236}">
                <a16:creationId xmlns:a16="http://schemas.microsoft.com/office/drawing/2014/main" id="{3884144E-FDCF-6A73-B773-39ABD15A2E9E}"/>
              </a:ext>
            </a:extLst>
          </p:cNvPr>
          <p:cNvSpPr/>
          <p:nvPr/>
        </p:nvSpPr>
        <p:spPr>
          <a:xfrm>
            <a:off x="10241280" y="265176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25.3%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28">
            <a:extLst>
              <a:ext uri="{FF2B5EF4-FFF2-40B4-BE49-F238E27FC236}">
                <a16:creationId xmlns:a16="http://schemas.microsoft.com/office/drawing/2014/main" id="{3EFCABBB-2333-6282-6F38-7A96EEA1E9DC}"/>
              </a:ext>
            </a:extLst>
          </p:cNvPr>
          <p:cNvSpPr/>
          <p:nvPr/>
        </p:nvSpPr>
        <p:spPr>
          <a:xfrm>
            <a:off x="6766560" y="338328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scores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Shape 29">
            <a:extLst>
              <a:ext uri="{FF2B5EF4-FFF2-40B4-BE49-F238E27FC236}">
                <a16:creationId xmlns:a16="http://schemas.microsoft.com/office/drawing/2014/main" id="{9CCA4578-15DE-36E3-B952-1047BAAF8327}"/>
              </a:ext>
            </a:extLst>
          </p:cNvPr>
          <p:cNvSpPr/>
          <p:nvPr/>
        </p:nvSpPr>
        <p:spPr>
          <a:xfrm>
            <a:off x="6766560" y="3712464"/>
            <a:ext cx="329184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Shape 30">
            <a:extLst>
              <a:ext uri="{FF2B5EF4-FFF2-40B4-BE49-F238E27FC236}">
                <a16:creationId xmlns:a16="http://schemas.microsoft.com/office/drawing/2014/main" id="{69778023-950C-1065-E563-E188118D86FA}"/>
              </a:ext>
            </a:extLst>
          </p:cNvPr>
          <p:cNvSpPr/>
          <p:nvPr/>
        </p:nvSpPr>
        <p:spPr>
          <a:xfrm>
            <a:off x="6766560" y="3712464"/>
            <a:ext cx="1580083" cy="146304"/>
          </a:xfrm>
          <a:prstGeom prst="rect">
            <a:avLst/>
          </a:prstGeom>
          <a:solidFill>
            <a:srgbClr val="10B98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 31">
            <a:extLst>
              <a:ext uri="{FF2B5EF4-FFF2-40B4-BE49-F238E27FC236}">
                <a16:creationId xmlns:a16="http://schemas.microsoft.com/office/drawing/2014/main" id="{14D44F95-9BFD-A67C-6FD2-B0211BC32CBC}"/>
              </a:ext>
            </a:extLst>
          </p:cNvPr>
          <p:cNvSpPr/>
          <p:nvPr/>
        </p:nvSpPr>
        <p:spPr>
          <a:xfrm>
            <a:off x="10241280" y="361188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 32">
            <a:extLst>
              <a:ext uri="{FF2B5EF4-FFF2-40B4-BE49-F238E27FC236}">
                <a16:creationId xmlns:a16="http://schemas.microsoft.com/office/drawing/2014/main" id="{7D124152-6BB7-0070-2FE4-304B3D31B95B}"/>
              </a:ext>
            </a:extLst>
          </p:cNvPr>
          <p:cNvSpPr/>
          <p:nvPr/>
        </p:nvSpPr>
        <p:spPr>
          <a:xfrm>
            <a:off x="6766560" y="420624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scores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Shape 33">
            <a:extLst>
              <a:ext uri="{FF2B5EF4-FFF2-40B4-BE49-F238E27FC236}">
                <a16:creationId xmlns:a16="http://schemas.microsoft.com/office/drawing/2014/main" id="{98E87681-0235-8412-3E5D-0A496F0A34E0}"/>
              </a:ext>
            </a:extLst>
          </p:cNvPr>
          <p:cNvSpPr/>
          <p:nvPr/>
        </p:nvSpPr>
        <p:spPr>
          <a:xfrm>
            <a:off x="6766560" y="4535424"/>
            <a:ext cx="3291840" cy="146304"/>
          </a:xfrm>
          <a:prstGeom prst="rect">
            <a:avLst/>
          </a:prstGeom>
          <a:solidFill>
            <a:srgbClr val="DDE3F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Shape 34">
            <a:extLst>
              <a:ext uri="{FF2B5EF4-FFF2-40B4-BE49-F238E27FC236}">
                <a16:creationId xmlns:a16="http://schemas.microsoft.com/office/drawing/2014/main" id="{DDD5C9B0-2811-E387-A7BD-7E78533652C7}"/>
              </a:ext>
            </a:extLst>
          </p:cNvPr>
          <p:cNvSpPr/>
          <p:nvPr/>
        </p:nvSpPr>
        <p:spPr>
          <a:xfrm>
            <a:off x="6766560" y="4535424"/>
            <a:ext cx="220553" cy="146304"/>
          </a:xfrm>
          <a:prstGeom prst="rect">
            <a:avLst/>
          </a:prstGeom>
          <a:solidFill>
            <a:srgbClr val="EF444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 35">
            <a:extLst>
              <a:ext uri="{FF2B5EF4-FFF2-40B4-BE49-F238E27FC236}">
                <a16:creationId xmlns:a16="http://schemas.microsoft.com/office/drawing/2014/main" id="{B9D17591-224F-9106-5789-8C7BE8C564C2}"/>
              </a:ext>
            </a:extLst>
          </p:cNvPr>
          <p:cNvSpPr/>
          <p:nvPr/>
        </p:nvSpPr>
        <p:spPr>
          <a:xfrm>
            <a:off x="10241280" y="443484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F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6.7%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 36">
            <a:extLst>
              <a:ext uri="{FF2B5EF4-FFF2-40B4-BE49-F238E27FC236}">
                <a16:creationId xmlns:a16="http://schemas.microsoft.com/office/drawing/2014/main" id="{15C4AD4C-4C1E-3A9B-58AA-51FFBC604FCF}"/>
              </a:ext>
            </a:extLst>
          </p:cNvPr>
          <p:cNvSpPr/>
          <p:nvPr/>
        </p:nvSpPr>
        <p:spPr>
          <a:xfrm>
            <a:off x="350520" y="5815584"/>
            <a:ext cx="1146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sample was mainly female, English-majored, first-year students with relatively high learning performance.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663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60BD0-00F7-386B-4990-BB7287514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D1B13F-FAF4-74A5-15A0-577857628E81}"/>
              </a:ext>
            </a:extLst>
          </p:cNvPr>
          <p:cNvCxnSpPr>
            <a:cxnSpLocks/>
          </p:cNvCxnSpPr>
          <p:nvPr/>
        </p:nvCxnSpPr>
        <p:spPr>
          <a:xfrm>
            <a:off x="877888" y="158750"/>
            <a:ext cx="11353800" cy="0"/>
          </a:xfrm>
          <a:prstGeom prst="line">
            <a:avLst/>
          </a:prstGeom>
          <a:ln w="12700">
            <a:solidFill>
              <a:srgbClr val="EF682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44AC5578-7F87-00D4-76BE-206A5B8CD99B}"/>
              </a:ext>
            </a:extLst>
          </p:cNvPr>
          <p:cNvSpPr/>
          <p:nvPr/>
        </p:nvSpPr>
        <p:spPr>
          <a:xfrm flipH="1" flipV="1">
            <a:off x="-14288" y="-15875"/>
            <a:ext cx="1262063" cy="295275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1881358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406017 w 1905053"/>
              <a:gd name="connsiteY0" fmla="*/ 0 h 477399"/>
              <a:gd name="connsiteX1" fmla="*/ 1905053 w 1905053"/>
              <a:gd name="connsiteY1" fmla="*/ 1993 h 477399"/>
              <a:gd name="connsiteX2" fmla="*/ 1881358 w 1905053"/>
              <a:gd name="connsiteY2" fmla="*/ 471784 h 477399"/>
              <a:gd name="connsiteX3" fmla="*/ 0 w 1905053"/>
              <a:gd name="connsiteY3" fmla="*/ 477399 h 477399"/>
              <a:gd name="connsiteX4" fmla="*/ 406017 w 1905053"/>
              <a:gd name="connsiteY4" fmla="*/ 0 h 477399"/>
              <a:gd name="connsiteX0" fmla="*/ 406017 w 1881358"/>
              <a:gd name="connsiteY0" fmla="*/ 0 h 477399"/>
              <a:gd name="connsiteX1" fmla="*/ 1845816 w 1881358"/>
              <a:gd name="connsiteY1" fmla="*/ 1993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1358"/>
              <a:gd name="connsiteY0" fmla="*/ 0 h 477399"/>
              <a:gd name="connsiteX1" fmla="*/ 1869510 w 1881358"/>
              <a:gd name="connsiteY1" fmla="*/ 25047 h 477399"/>
              <a:gd name="connsiteX2" fmla="*/ 1881358 w 1881358"/>
              <a:gd name="connsiteY2" fmla="*/ 471784 h 477399"/>
              <a:gd name="connsiteX3" fmla="*/ 0 w 1881358"/>
              <a:gd name="connsiteY3" fmla="*/ 477399 h 477399"/>
              <a:gd name="connsiteX4" fmla="*/ 406017 w 1881358"/>
              <a:gd name="connsiteY4" fmla="*/ 0 h 477399"/>
              <a:gd name="connsiteX0" fmla="*/ 406017 w 1886825"/>
              <a:gd name="connsiteY0" fmla="*/ 14263 h 491662"/>
              <a:gd name="connsiteX1" fmla="*/ 1886825 w 1886825"/>
              <a:gd name="connsiteY1" fmla="*/ 0 h 491662"/>
              <a:gd name="connsiteX2" fmla="*/ 1881358 w 1886825"/>
              <a:gd name="connsiteY2" fmla="*/ 486047 h 491662"/>
              <a:gd name="connsiteX3" fmla="*/ 0 w 1886825"/>
              <a:gd name="connsiteY3" fmla="*/ 491662 h 491662"/>
              <a:gd name="connsiteX4" fmla="*/ 406017 w 1886825"/>
              <a:gd name="connsiteY4" fmla="*/ 14263 h 491662"/>
              <a:gd name="connsiteX0" fmla="*/ 406017 w 1881586"/>
              <a:gd name="connsiteY0" fmla="*/ 0 h 477399"/>
              <a:gd name="connsiteX1" fmla="*/ 1875281 w 1881586"/>
              <a:gd name="connsiteY1" fmla="*/ 8200 h 477399"/>
              <a:gd name="connsiteX2" fmla="*/ 1881358 w 1881586"/>
              <a:gd name="connsiteY2" fmla="*/ 471784 h 477399"/>
              <a:gd name="connsiteX3" fmla="*/ 0 w 1881586"/>
              <a:gd name="connsiteY3" fmla="*/ 477399 h 477399"/>
              <a:gd name="connsiteX4" fmla="*/ 406017 w 1881586"/>
              <a:gd name="connsiteY4" fmla="*/ 0 h 477399"/>
              <a:gd name="connsiteX0" fmla="*/ 406017 w 1881851"/>
              <a:gd name="connsiteY0" fmla="*/ 3031 h 480430"/>
              <a:gd name="connsiteX1" fmla="*/ 1881052 w 1881851"/>
              <a:gd name="connsiteY1" fmla="*/ 0 h 480430"/>
              <a:gd name="connsiteX2" fmla="*/ 1881358 w 1881851"/>
              <a:gd name="connsiteY2" fmla="*/ 474815 h 480430"/>
              <a:gd name="connsiteX3" fmla="*/ 0 w 1881851"/>
              <a:gd name="connsiteY3" fmla="*/ 480430 h 480430"/>
              <a:gd name="connsiteX4" fmla="*/ 406017 w 1881851"/>
              <a:gd name="connsiteY4" fmla="*/ 3031 h 480430"/>
              <a:gd name="connsiteX0" fmla="*/ 234030 w 1709864"/>
              <a:gd name="connsiteY0" fmla="*/ 3031 h 474815"/>
              <a:gd name="connsiteX1" fmla="*/ 1709065 w 1709864"/>
              <a:gd name="connsiteY1" fmla="*/ 0 h 474815"/>
              <a:gd name="connsiteX2" fmla="*/ 1709371 w 1709864"/>
              <a:gd name="connsiteY2" fmla="*/ 474815 h 474815"/>
              <a:gd name="connsiteX3" fmla="*/ 0 w 1709864"/>
              <a:gd name="connsiteY3" fmla="*/ 280282 h 474815"/>
              <a:gd name="connsiteX4" fmla="*/ 234030 w 1709864"/>
              <a:gd name="connsiteY4" fmla="*/ 3031 h 474815"/>
              <a:gd name="connsiteX0" fmla="*/ 234030 w 1709065"/>
              <a:gd name="connsiteY0" fmla="*/ 3031 h 294353"/>
              <a:gd name="connsiteX1" fmla="*/ 1709065 w 1709065"/>
              <a:gd name="connsiteY1" fmla="*/ 0 h 294353"/>
              <a:gd name="connsiteX2" fmla="*/ 1274347 w 1709065"/>
              <a:gd name="connsiteY2" fmla="*/ 294353 h 294353"/>
              <a:gd name="connsiteX3" fmla="*/ 0 w 1709065"/>
              <a:gd name="connsiteY3" fmla="*/ 280282 h 294353"/>
              <a:gd name="connsiteX4" fmla="*/ 234030 w 1709065"/>
              <a:gd name="connsiteY4" fmla="*/ 3031 h 294353"/>
              <a:gd name="connsiteX0" fmla="*/ 234030 w 1274424"/>
              <a:gd name="connsiteY0" fmla="*/ 3031 h 294353"/>
              <a:gd name="connsiteX1" fmla="*/ 1247062 w 1274424"/>
              <a:gd name="connsiteY1" fmla="*/ 0 h 294353"/>
              <a:gd name="connsiteX2" fmla="*/ 1274347 w 1274424"/>
              <a:gd name="connsiteY2" fmla="*/ 294353 h 294353"/>
              <a:gd name="connsiteX3" fmla="*/ 0 w 1274424"/>
              <a:gd name="connsiteY3" fmla="*/ 280282 h 294353"/>
              <a:gd name="connsiteX4" fmla="*/ 234030 w 1274424"/>
              <a:gd name="connsiteY4" fmla="*/ 3031 h 294353"/>
              <a:gd name="connsiteX0" fmla="*/ 234030 w 1247062"/>
              <a:gd name="connsiteY0" fmla="*/ 3031 h 291311"/>
              <a:gd name="connsiteX1" fmla="*/ 1247062 w 1247062"/>
              <a:gd name="connsiteY1" fmla="*/ 0 h 291311"/>
              <a:gd name="connsiteX2" fmla="*/ 1246210 w 1247062"/>
              <a:gd name="connsiteY2" fmla="*/ 291311 h 291311"/>
              <a:gd name="connsiteX3" fmla="*/ 0 w 1247062"/>
              <a:gd name="connsiteY3" fmla="*/ 280282 h 291311"/>
              <a:gd name="connsiteX4" fmla="*/ 234030 w 1247062"/>
              <a:gd name="connsiteY4" fmla="*/ 3031 h 291311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174303 w 1247062"/>
              <a:gd name="connsiteY2" fmla="*/ 218306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7062"/>
              <a:gd name="connsiteY0" fmla="*/ 3031 h 280282"/>
              <a:gd name="connsiteX1" fmla="*/ 1247062 w 1247062"/>
              <a:gd name="connsiteY1" fmla="*/ 0 h 280282"/>
              <a:gd name="connsiteX2" fmla="*/ 1236831 w 1247062"/>
              <a:gd name="connsiteY2" fmla="*/ 279144 h 280282"/>
              <a:gd name="connsiteX3" fmla="*/ 0 w 1247062"/>
              <a:gd name="connsiteY3" fmla="*/ 280282 h 280282"/>
              <a:gd name="connsiteX4" fmla="*/ 234030 w 1247062"/>
              <a:gd name="connsiteY4" fmla="*/ 3031 h 280282"/>
              <a:gd name="connsiteX0" fmla="*/ 234030 w 1243936"/>
              <a:gd name="connsiteY0" fmla="*/ 6073 h 283324"/>
              <a:gd name="connsiteX1" fmla="*/ 1243936 w 1243936"/>
              <a:gd name="connsiteY1" fmla="*/ 0 h 283324"/>
              <a:gd name="connsiteX2" fmla="*/ 1236831 w 1243936"/>
              <a:gd name="connsiteY2" fmla="*/ 282186 h 283324"/>
              <a:gd name="connsiteX3" fmla="*/ 0 w 1243936"/>
              <a:gd name="connsiteY3" fmla="*/ 283324 h 283324"/>
              <a:gd name="connsiteX4" fmla="*/ 234030 w 1243936"/>
              <a:gd name="connsiteY4" fmla="*/ 6073 h 28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936" h="283324">
                <a:moveTo>
                  <a:pt x="234030" y="6073"/>
                </a:moveTo>
                <a:lnTo>
                  <a:pt x="1243936" y="0"/>
                </a:lnTo>
                <a:cubicBezTo>
                  <a:pt x="1242114" y="162016"/>
                  <a:pt x="1238653" y="120170"/>
                  <a:pt x="1236831" y="282186"/>
                </a:cubicBezTo>
                <a:lnTo>
                  <a:pt x="0" y="283324"/>
                </a:lnTo>
                <a:lnTo>
                  <a:pt x="234030" y="6073"/>
                </a:lnTo>
                <a:close/>
              </a:path>
            </a:pathLst>
          </a:custGeom>
          <a:solidFill>
            <a:srgbClr val="184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00048D-185D-A8AD-22C6-934B7BF370CE}"/>
              </a:ext>
            </a:extLst>
          </p:cNvPr>
          <p:cNvCxnSpPr>
            <a:cxnSpLocks/>
          </p:cNvCxnSpPr>
          <p:nvPr/>
        </p:nvCxnSpPr>
        <p:spPr>
          <a:xfrm>
            <a:off x="0" y="6729413"/>
            <a:ext cx="8486775" cy="1587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A0A571B-13A3-3F0F-E7C6-234D7FA288C9}"/>
              </a:ext>
            </a:extLst>
          </p:cNvPr>
          <p:cNvCxnSpPr>
            <a:cxnSpLocks/>
          </p:cNvCxnSpPr>
          <p:nvPr/>
        </p:nvCxnSpPr>
        <p:spPr>
          <a:xfrm flipV="1">
            <a:off x="8486775" y="6388100"/>
            <a:ext cx="277813" cy="341313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ED8C82-0E08-F7D1-1E86-FAE595CC29C5}"/>
              </a:ext>
            </a:extLst>
          </p:cNvPr>
          <p:cNvCxnSpPr>
            <a:cxnSpLocks/>
          </p:cNvCxnSpPr>
          <p:nvPr/>
        </p:nvCxnSpPr>
        <p:spPr>
          <a:xfrm>
            <a:off x="8764588" y="6388100"/>
            <a:ext cx="3443287" cy="0"/>
          </a:xfrm>
          <a:prstGeom prst="line">
            <a:avLst/>
          </a:prstGeom>
          <a:ln w="12700">
            <a:solidFill>
              <a:srgbClr val="18459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16">
            <a:extLst>
              <a:ext uri="{FF2B5EF4-FFF2-40B4-BE49-F238E27FC236}">
                <a16:creationId xmlns:a16="http://schemas.microsoft.com/office/drawing/2014/main" id="{71A387CD-A062-0DE1-5463-31E3A97F2EA4}"/>
              </a:ext>
            </a:extLst>
          </p:cNvPr>
          <p:cNvSpPr/>
          <p:nvPr/>
        </p:nvSpPr>
        <p:spPr>
          <a:xfrm>
            <a:off x="8521700" y="6497638"/>
            <a:ext cx="3686175" cy="376237"/>
          </a:xfrm>
          <a:custGeom>
            <a:avLst/>
            <a:gdLst>
              <a:gd name="connsiteX0" fmla="*/ 0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0 w 2523344"/>
              <a:gd name="connsiteY4" fmla="*/ 0 h 482600"/>
              <a:gd name="connsiteX0" fmla="*/ 524655 w 2523344"/>
              <a:gd name="connsiteY0" fmla="*/ 1499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524655 w 2523344"/>
              <a:gd name="connsiteY4" fmla="*/ 14990 h 482600"/>
              <a:gd name="connsiteX0" fmla="*/ 404734 w 2523344"/>
              <a:gd name="connsiteY0" fmla="*/ 44971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44971 h 482600"/>
              <a:gd name="connsiteX0" fmla="*/ 404734 w 2523344"/>
              <a:gd name="connsiteY0" fmla="*/ 0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04734 w 2523344"/>
              <a:gd name="connsiteY4" fmla="*/ 0 h 482600"/>
              <a:gd name="connsiteX0" fmla="*/ 493662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493662 w 2523344"/>
              <a:gd name="connsiteY4" fmla="*/ 10816 h 482600"/>
              <a:gd name="connsiteX0" fmla="*/ 371386 w 2523344"/>
              <a:gd name="connsiteY0" fmla="*/ 10816 h 482600"/>
              <a:gd name="connsiteX1" fmla="*/ 2523344 w 2523344"/>
              <a:gd name="connsiteY1" fmla="*/ 0 h 482600"/>
              <a:gd name="connsiteX2" fmla="*/ 2523344 w 2523344"/>
              <a:gd name="connsiteY2" fmla="*/ 482600 h 482600"/>
              <a:gd name="connsiteX3" fmla="*/ 0 w 2523344"/>
              <a:gd name="connsiteY3" fmla="*/ 482600 h 482600"/>
              <a:gd name="connsiteX4" fmla="*/ 371386 w 2523344"/>
              <a:gd name="connsiteY4" fmla="*/ 10816 h 482600"/>
              <a:gd name="connsiteX0" fmla="*/ 406017 w 2557975"/>
              <a:gd name="connsiteY0" fmla="*/ 10816 h 488215"/>
              <a:gd name="connsiteX1" fmla="*/ 2557975 w 2557975"/>
              <a:gd name="connsiteY1" fmla="*/ 0 h 488215"/>
              <a:gd name="connsiteX2" fmla="*/ 2557975 w 2557975"/>
              <a:gd name="connsiteY2" fmla="*/ 482600 h 488215"/>
              <a:gd name="connsiteX3" fmla="*/ 0 w 2557975"/>
              <a:gd name="connsiteY3" fmla="*/ 488215 h 488215"/>
              <a:gd name="connsiteX4" fmla="*/ 406017 w 2557975"/>
              <a:gd name="connsiteY4" fmla="*/ 10816 h 488215"/>
              <a:gd name="connsiteX0" fmla="*/ 406017 w 4108665"/>
              <a:gd name="connsiteY0" fmla="*/ 10816 h 488215"/>
              <a:gd name="connsiteX1" fmla="*/ 255797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10816 h 488215"/>
              <a:gd name="connsiteX1" fmla="*/ 4108665 w 4108665"/>
              <a:gd name="connsiteY1" fmla="*/ 0 h 488215"/>
              <a:gd name="connsiteX2" fmla="*/ 4108665 w 4108665"/>
              <a:gd name="connsiteY2" fmla="*/ 482600 h 488215"/>
              <a:gd name="connsiteX3" fmla="*/ 0 w 4108665"/>
              <a:gd name="connsiteY3" fmla="*/ 488215 h 488215"/>
              <a:gd name="connsiteX4" fmla="*/ 406017 w 4108665"/>
              <a:gd name="connsiteY4" fmla="*/ 10816 h 488215"/>
              <a:gd name="connsiteX0" fmla="*/ 406017 w 4108665"/>
              <a:gd name="connsiteY0" fmla="*/ 0 h 477399"/>
              <a:gd name="connsiteX1" fmla="*/ 4108665 w 4108665"/>
              <a:gd name="connsiteY1" fmla="*/ 13519 h 477399"/>
              <a:gd name="connsiteX2" fmla="*/ 4108665 w 4108665"/>
              <a:gd name="connsiteY2" fmla="*/ 471784 h 477399"/>
              <a:gd name="connsiteX3" fmla="*/ 0 w 4108665"/>
              <a:gd name="connsiteY3" fmla="*/ 477399 h 477399"/>
              <a:gd name="connsiteX4" fmla="*/ 406017 w 4108665"/>
              <a:gd name="connsiteY4" fmla="*/ 0 h 477399"/>
              <a:gd name="connsiteX0" fmla="*/ 289036 w 3991684"/>
              <a:gd name="connsiteY0" fmla="*/ 0 h 471784"/>
              <a:gd name="connsiteX1" fmla="*/ 3991684 w 3991684"/>
              <a:gd name="connsiteY1" fmla="*/ 13519 h 471784"/>
              <a:gd name="connsiteX2" fmla="*/ 3991684 w 3991684"/>
              <a:gd name="connsiteY2" fmla="*/ 471784 h 471784"/>
              <a:gd name="connsiteX3" fmla="*/ 0 w 3991684"/>
              <a:gd name="connsiteY3" fmla="*/ 356682 h 471784"/>
              <a:gd name="connsiteX4" fmla="*/ 289036 w 3991684"/>
              <a:gd name="connsiteY4" fmla="*/ 0 h 471784"/>
              <a:gd name="connsiteX0" fmla="*/ 274856 w 3977504"/>
              <a:gd name="connsiteY0" fmla="*/ 0 h 471784"/>
              <a:gd name="connsiteX1" fmla="*/ 3977504 w 3977504"/>
              <a:gd name="connsiteY1" fmla="*/ 13519 h 471784"/>
              <a:gd name="connsiteX2" fmla="*/ 3977504 w 3977504"/>
              <a:gd name="connsiteY2" fmla="*/ 471784 h 471784"/>
              <a:gd name="connsiteX3" fmla="*/ 0 w 3977504"/>
              <a:gd name="connsiteY3" fmla="*/ 360131 h 471784"/>
              <a:gd name="connsiteX4" fmla="*/ 274856 w 3977504"/>
              <a:gd name="connsiteY4" fmla="*/ 0 h 471784"/>
              <a:gd name="connsiteX0" fmla="*/ 292580 w 3995228"/>
              <a:gd name="connsiteY0" fmla="*/ 0 h 471784"/>
              <a:gd name="connsiteX1" fmla="*/ 3995228 w 3995228"/>
              <a:gd name="connsiteY1" fmla="*/ 13519 h 471784"/>
              <a:gd name="connsiteX2" fmla="*/ 3995228 w 3995228"/>
              <a:gd name="connsiteY2" fmla="*/ 471784 h 471784"/>
              <a:gd name="connsiteX3" fmla="*/ 0 w 3995228"/>
              <a:gd name="connsiteY3" fmla="*/ 367029 h 471784"/>
              <a:gd name="connsiteX4" fmla="*/ 292580 w 3995228"/>
              <a:gd name="connsiteY4" fmla="*/ 0 h 471784"/>
              <a:gd name="connsiteX0" fmla="*/ 292580 w 3995228"/>
              <a:gd name="connsiteY0" fmla="*/ 0 h 385558"/>
              <a:gd name="connsiteX1" fmla="*/ 3995228 w 3995228"/>
              <a:gd name="connsiteY1" fmla="*/ 13519 h 385558"/>
              <a:gd name="connsiteX2" fmla="*/ 3662009 w 3995228"/>
              <a:gd name="connsiteY2" fmla="*/ 385558 h 385558"/>
              <a:gd name="connsiteX3" fmla="*/ 0 w 3995228"/>
              <a:gd name="connsiteY3" fmla="*/ 367029 h 385558"/>
              <a:gd name="connsiteX4" fmla="*/ 292580 w 3995228"/>
              <a:gd name="connsiteY4" fmla="*/ 0 h 385558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40740 w 3995228"/>
              <a:gd name="connsiteY2" fmla="*/ 347618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30105 w 3995228"/>
              <a:gd name="connsiteY2" fmla="*/ 213104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92580 w 3995228"/>
              <a:gd name="connsiteY0" fmla="*/ 0 h 367029"/>
              <a:gd name="connsiteX1" fmla="*/ 3995228 w 3995228"/>
              <a:gd name="connsiteY1" fmla="*/ 13519 h 367029"/>
              <a:gd name="connsiteX2" fmla="*/ 3615926 w 3995228"/>
              <a:gd name="connsiteY2" fmla="*/ 354515 h 367029"/>
              <a:gd name="connsiteX3" fmla="*/ 0 w 3995228"/>
              <a:gd name="connsiteY3" fmla="*/ 367029 h 367029"/>
              <a:gd name="connsiteX4" fmla="*/ 292580 w 3995228"/>
              <a:gd name="connsiteY4" fmla="*/ 0 h 367029"/>
              <a:gd name="connsiteX0" fmla="*/ 278400 w 3981048"/>
              <a:gd name="connsiteY0" fmla="*/ 0 h 360131"/>
              <a:gd name="connsiteX1" fmla="*/ 3981048 w 3981048"/>
              <a:gd name="connsiteY1" fmla="*/ 13519 h 360131"/>
              <a:gd name="connsiteX2" fmla="*/ 3601746 w 3981048"/>
              <a:gd name="connsiteY2" fmla="*/ 354515 h 360131"/>
              <a:gd name="connsiteX3" fmla="*/ 0 w 3981048"/>
              <a:gd name="connsiteY3" fmla="*/ 360131 h 360131"/>
              <a:gd name="connsiteX4" fmla="*/ 278400 w 3981048"/>
              <a:gd name="connsiteY4" fmla="*/ 0 h 360131"/>
              <a:gd name="connsiteX0" fmla="*/ 285490 w 3988138"/>
              <a:gd name="connsiteY0" fmla="*/ 0 h 360131"/>
              <a:gd name="connsiteX1" fmla="*/ 3988138 w 3988138"/>
              <a:gd name="connsiteY1" fmla="*/ 13519 h 360131"/>
              <a:gd name="connsiteX2" fmla="*/ 3608836 w 3988138"/>
              <a:gd name="connsiteY2" fmla="*/ 354515 h 360131"/>
              <a:gd name="connsiteX3" fmla="*/ 0 w 3988138"/>
              <a:gd name="connsiteY3" fmla="*/ 360131 h 360131"/>
              <a:gd name="connsiteX4" fmla="*/ 285490 w 3988138"/>
              <a:gd name="connsiteY4" fmla="*/ 0 h 360131"/>
              <a:gd name="connsiteX0" fmla="*/ 299670 w 4002318"/>
              <a:gd name="connsiteY0" fmla="*/ 0 h 360131"/>
              <a:gd name="connsiteX1" fmla="*/ 4002318 w 4002318"/>
              <a:gd name="connsiteY1" fmla="*/ 13519 h 360131"/>
              <a:gd name="connsiteX2" fmla="*/ 3623016 w 4002318"/>
              <a:gd name="connsiteY2" fmla="*/ 354515 h 360131"/>
              <a:gd name="connsiteX3" fmla="*/ 0 w 4002318"/>
              <a:gd name="connsiteY3" fmla="*/ 360131 h 360131"/>
              <a:gd name="connsiteX4" fmla="*/ 299670 w 4002318"/>
              <a:gd name="connsiteY4" fmla="*/ 0 h 360131"/>
              <a:gd name="connsiteX0" fmla="*/ 299670 w 3623016"/>
              <a:gd name="connsiteY0" fmla="*/ 0 h 360131"/>
              <a:gd name="connsiteX1" fmla="*/ 3615926 w 3623016"/>
              <a:gd name="connsiteY1" fmla="*/ 10070 h 360131"/>
              <a:gd name="connsiteX2" fmla="*/ 3623016 w 3623016"/>
              <a:gd name="connsiteY2" fmla="*/ 354515 h 360131"/>
              <a:gd name="connsiteX3" fmla="*/ 0 w 3623016"/>
              <a:gd name="connsiteY3" fmla="*/ 360131 h 360131"/>
              <a:gd name="connsiteX4" fmla="*/ 299670 w 3623016"/>
              <a:gd name="connsiteY4" fmla="*/ 0 h 360131"/>
              <a:gd name="connsiteX0" fmla="*/ 299670 w 3630106"/>
              <a:gd name="connsiteY0" fmla="*/ 277 h 360408"/>
              <a:gd name="connsiteX1" fmla="*/ 3630106 w 3630106"/>
              <a:gd name="connsiteY1" fmla="*/ 0 h 360408"/>
              <a:gd name="connsiteX2" fmla="*/ 3623016 w 3630106"/>
              <a:gd name="connsiteY2" fmla="*/ 354792 h 360408"/>
              <a:gd name="connsiteX3" fmla="*/ 0 w 3630106"/>
              <a:gd name="connsiteY3" fmla="*/ 360408 h 360408"/>
              <a:gd name="connsiteX4" fmla="*/ 299670 w 3630106"/>
              <a:gd name="connsiteY4" fmla="*/ 277 h 36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0106" h="360408">
                <a:moveTo>
                  <a:pt x="299670" y="277"/>
                </a:moveTo>
                <a:lnTo>
                  <a:pt x="3630106" y="0"/>
                </a:lnTo>
                <a:lnTo>
                  <a:pt x="3623016" y="354792"/>
                </a:lnTo>
                <a:lnTo>
                  <a:pt x="0" y="360408"/>
                </a:lnTo>
                <a:lnTo>
                  <a:pt x="299670" y="277"/>
                </a:lnTo>
                <a:close/>
              </a:path>
            </a:pathLst>
          </a:custGeom>
          <a:solidFill>
            <a:srgbClr val="EF6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9C2652F3-40E6-9A9E-0CE1-88A31C4A289C}"/>
              </a:ext>
            </a:extLst>
          </p:cNvPr>
          <p:cNvSpPr/>
          <p:nvPr/>
        </p:nvSpPr>
        <p:spPr>
          <a:xfrm>
            <a:off x="594360" y="539496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3200" b="1">
                <a:solidFill>
                  <a:srgbClr val="EF68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Instrument</a:t>
            </a:r>
            <a:endParaRPr lang="en-US" sz="3200" b="1" dirty="0">
              <a:solidFill>
                <a:srgbClr val="EF682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1E5A02CE-44EE-04B9-78EA-487994DF1F35}"/>
              </a:ext>
            </a:extLst>
          </p:cNvPr>
          <p:cNvSpPr/>
          <p:nvPr/>
        </p:nvSpPr>
        <p:spPr>
          <a:xfrm>
            <a:off x="658368" y="1333500"/>
            <a:ext cx="2039112" cy="3611880"/>
          </a:xfrm>
          <a:prstGeom prst="roundRect">
            <a:avLst>
              <a:gd name="adj" fmla="val 6278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7AB8BB7D-3326-F9DA-C5BD-D4E111F9C641}"/>
              </a:ext>
            </a:extLst>
          </p:cNvPr>
          <p:cNvSpPr/>
          <p:nvPr/>
        </p:nvSpPr>
        <p:spPr>
          <a:xfrm>
            <a:off x="1316736" y="1589532"/>
            <a:ext cx="713232" cy="71323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15928B48-BCD4-B4F9-B89F-65B0E3D2DE62}"/>
              </a:ext>
            </a:extLst>
          </p:cNvPr>
          <p:cNvSpPr/>
          <p:nvPr/>
        </p:nvSpPr>
        <p:spPr>
          <a:xfrm>
            <a:off x="1316736" y="176326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2856FB34-D562-C691-90C8-3A8884DD4400}"/>
              </a:ext>
            </a:extLst>
          </p:cNvPr>
          <p:cNvSpPr/>
          <p:nvPr/>
        </p:nvSpPr>
        <p:spPr>
          <a:xfrm>
            <a:off x="859536" y="2522220"/>
            <a:ext cx="163677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&amp; research assistance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E9A3E225-61FA-205F-BBC1-8D08A7254FED}"/>
              </a:ext>
            </a:extLst>
          </p:cNvPr>
          <p:cNvSpPr/>
          <p:nvPr/>
        </p:nvSpPr>
        <p:spPr>
          <a:xfrm>
            <a:off x="950976" y="339090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0.834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86CA6B24-998F-8202-6ED9-F0F45C3559BA}"/>
              </a:ext>
            </a:extLst>
          </p:cNvPr>
          <p:cNvSpPr/>
          <p:nvPr/>
        </p:nvSpPr>
        <p:spPr>
          <a:xfrm>
            <a:off x="1042416" y="389382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items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B1FE7301-45D2-9E4E-BED2-EE9A20754F0F}"/>
              </a:ext>
            </a:extLst>
          </p:cNvPr>
          <p:cNvSpPr/>
          <p:nvPr/>
        </p:nvSpPr>
        <p:spPr>
          <a:xfrm>
            <a:off x="2962656" y="1333500"/>
            <a:ext cx="2039112" cy="3611880"/>
          </a:xfrm>
          <a:prstGeom prst="roundRect">
            <a:avLst>
              <a:gd name="adj" fmla="val 6278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65CF13E9-CBB0-D8A3-5478-2C1CED3FF30B}"/>
              </a:ext>
            </a:extLst>
          </p:cNvPr>
          <p:cNvSpPr/>
          <p:nvPr/>
        </p:nvSpPr>
        <p:spPr>
          <a:xfrm>
            <a:off x="3621024" y="1589532"/>
            <a:ext cx="713232" cy="713232"/>
          </a:xfrm>
          <a:prstGeom prst="ellipse">
            <a:avLst/>
          </a:prstGeom>
          <a:solidFill>
            <a:srgbClr val="EDE9FE"/>
          </a:solidFill>
          <a:ln w="12700">
            <a:solidFill>
              <a:srgbClr val="EDE9FE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3FDFFDFD-3F4F-0055-9BAF-00E0360F3392}"/>
              </a:ext>
            </a:extLst>
          </p:cNvPr>
          <p:cNvSpPr/>
          <p:nvPr/>
        </p:nvSpPr>
        <p:spPr>
          <a:xfrm>
            <a:off x="3621024" y="176326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3365B282-3F63-C8D0-0F3D-6B31C2699889}"/>
              </a:ext>
            </a:extLst>
          </p:cNvPr>
          <p:cNvSpPr/>
          <p:nvPr/>
        </p:nvSpPr>
        <p:spPr>
          <a:xfrm>
            <a:off x="3163824" y="2522220"/>
            <a:ext cx="163677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&amp; prompting skills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9521C17D-004E-4FCA-72C0-7A5698AF0B23}"/>
              </a:ext>
            </a:extLst>
          </p:cNvPr>
          <p:cNvSpPr/>
          <p:nvPr/>
        </p:nvSpPr>
        <p:spPr>
          <a:xfrm>
            <a:off x="3255264" y="339090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0.626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FD63F4FF-6C06-21EB-7600-832376779A94}"/>
              </a:ext>
            </a:extLst>
          </p:cNvPr>
          <p:cNvSpPr/>
          <p:nvPr/>
        </p:nvSpPr>
        <p:spPr>
          <a:xfrm>
            <a:off x="3346704" y="389382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items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15">
            <a:extLst>
              <a:ext uri="{FF2B5EF4-FFF2-40B4-BE49-F238E27FC236}">
                <a16:creationId xmlns:a16="http://schemas.microsoft.com/office/drawing/2014/main" id="{0DD427C8-71AE-AE78-84DE-216578EE2D6D}"/>
              </a:ext>
            </a:extLst>
          </p:cNvPr>
          <p:cNvSpPr/>
          <p:nvPr/>
        </p:nvSpPr>
        <p:spPr>
          <a:xfrm>
            <a:off x="5266944" y="1333500"/>
            <a:ext cx="2039112" cy="3611880"/>
          </a:xfrm>
          <a:prstGeom prst="roundRect">
            <a:avLst>
              <a:gd name="adj" fmla="val 6278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hape 16">
            <a:extLst>
              <a:ext uri="{FF2B5EF4-FFF2-40B4-BE49-F238E27FC236}">
                <a16:creationId xmlns:a16="http://schemas.microsoft.com/office/drawing/2014/main" id="{C9A65FD4-A46B-520F-54CC-E81158B13A76}"/>
              </a:ext>
            </a:extLst>
          </p:cNvPr>
          <p:cNvSpPr/>
          <p:nvPr/>
        </p:nvSpPr>
        <p:spPr>
          <a:xfrm>
            <a:off x="5925312" y="1589532"/>
            <a:ext cx="713232" cy="713232"/>
          </a:xfrm>
          <a:prstGeom prst="ellipse">
            <a:avLst/>
          </a:prstGeom>
          <a:solidFill>
            <a:srgbClr val="E0F7FF"/>
          </a:solidFill>
          <a:ln w="12700">
            <a:solidFill>
              <a:srgbClr val="E0F7F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F653FCCE-B0AC-45D3-D55E-8DB1DDBC0A29}"/>
              </a:ext>
            </a:extLst>
          </p:cNvPr>
          <p:cNvSpPr/>
          <p:nvPr/>
        </p:nvSpPr>
        <p:spPr>
          <a:xfrm>
            <a:off x="5925312" y="176326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2D3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0A6B6301-BF47-ED28-CB05-B70616B0F4A7}"/>
              </a:ext>
            </a:extLst>
          </p:cNvPr>
          <p:cNvSpPr/>
          <p:nvPr/>
        </p:nvSpPr>
        <p:spPr>
          <a:xfrm>
            <a:off x="5193411" y="2522220"/>
            <a:ext cx="21671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Anthropomorphic interactions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B17B215E-A398-516C-E856-ACBDEF96D993}"/>
              </a:ext>
            </a:extLst>
          </p:cNvPr>
          <p:cNvSpPr/>
          <p:nvPr/>
        </p:nvSpPr>
        <p:spPr>
          <a:xfrm>
            <a:off x="5559552" y="339090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D3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0.853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C22F538F-C17F-2986-BB60-B6B7C0E648AA}"/>
              </a:ext>
            </a:extLst>
          </p:cNvPr>
          <p:cNvSpPr/>
          <p:nvPr/>
        </p:nvSpPr>
        <p:spPr>
          <a:xfrm>
            <a:off x="5650992" y="389382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items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hape 21">
            <a:extLst>
              <a:ext uri="{FF2B5EF4-FFF2-40B4-BE49-F238E27FC236}">
                <a16:creationId xmlns:a16="http://schemas.microsoft.com/office/drawing/2014/main" id="{917B782D-53F2-68E7-74CB-772F277A1B1B}"/>
              </a:ext>
            </a:extLst>
          </p:cNvPr>
          <p:cNvSpPr/>
          <p:nvPr/>
        </p:nvSpPr>
        <p:spPr>
          <a:xfrm>
            <a:off x="7571232" y="1333500"/>
            <a:ext cx="2039112" cy="3611880"/>
          </a:xfrm>
          <a:prstGeom prst="roundRect">
            <a:avLst>
              <a:gd name="adj" fmla="val 6278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Shape 22">
            <a:extLst>
              <a:ext uri="{FF2B5EF4-FFF2-40B4-BE49-F238E27FC236}">
                <a16:creationId xmlns:a16="http://schemas.microsoft.com/office/drawing/2014/main" id="{102C89AA-1C1F-0974-DA3E-076B40E8F99D}"/>
              </a:ext>
            </a:extLst>
          </p:cNvPr>
          <p:cNvSpPr/>
          <p:nvPr/>
        </p:nvSpPr>
        <p:spPr>
          <a:xfrm>
            <a:off x="8229600" y="1589532"/>
            <a:ext cx="713232" cy="713232"/>
          </a:xfrm>
          <a:prstGeom prst="ellipse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163D7914-C0DC-D3B8-7EE0-DC54EC6E3F03}"/>
              </a:ext>
            </a:extLst>
          </p:cNvPr>
          <p:cNvSpPr/>
          <p:nvPr/>
        </p:nvSpPr>
        <p:spPr>
          <a:xfrm>
            <a:off x="8229600" y="176326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A0AF9908-C432-6070-38DB-9BD2898CC56F}"/>
              </a:ext>
            </a:extLst>
          </p:cNvPr>
          <p:cNvSpPr/>
          <p:nvPr/>
        </p:nvSpPr>
        <p:spPr>
          <a:xfrm>
            <a:off x="7772400" y="2522220"/>
            <a:ext cx="163677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Comfort &amp; emotional readiness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826BB6DA-1ACA-E041-A86D-B9FFF47253EC}"/>
              </a:ext>
            </a:extLst>
          </p:cNvPr>
          <p:cNvSpPr/>
          <p:nvPr/>
        </p:nvSpPr>
        <p:spPr>
          <a:xfrm>
            <a:off x="7863840" y="339090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B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0.870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26">
            <a:extLst>
              <a:ext uri="{FF2B5EF4-FFF2-40B4-BE49-F238E27FC236}">
                <a16:creationId xmlns:a16="http://schemas.microsoft.com/office/drawing/2014/main" id="{43F440F1-9DC5-3D43-A654-FACE4090099B}"/>
              </a:ext>
            </a:extLst>
          </p:cNvPr>
          <p:cNvSpPr/>
          <p:nvPr/>
        </p:nvSpPr>
        <p:spPr>
          <a:xfrm>
            <a:off x="7955280" y="389382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items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Shape 27">
            <a:extLst>
              <a:ext uri="{FF2B5EF4-FFF2-40B4-BE49-F238E27FC236}">
                <a16:creationId xmlns:a16="http://schemas.microsoft.com/office/drawing/2014/main" id="{B6A9C3F3-72A2-5951-4DB7-4493D5CBF5C7}"/>
              </a:ext>
            </a:extLst>
          </p:cNvPr>
          <p:cNvSpPr/>
          <p:nvPr/>
        </p:nvSpPr>
        <p:spPr>
          <a:xfrm>
            <a:off x="9875520" y="1333500"/>
            <a:ext cx="2039112" cy="3611880"/>
          </a:xfrm>
          <a:prstGeom prst="roundRect">
            <a:avLst>
              <a:gd name="adj" fmla="val 6278"/>
            </a:avLst>
          </a:prstGeom>
          <a:solidFill>
            <a:srgbClr val="FFFFFF"/>
          </a:solidFill>
          <a:ln w="10160">
            <a:solidFill>
              <a:srgbClr val="DDE3F0"/>
            </a:solidFill>
            <a:prstDash val="solid"/>
          </a:ln>
          <a:effectLst>
            <a:outerShdw blurRad="12700" dist="50800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Shape 28">
            <a:extLst>
              <a:ext uri="{FF2B5EF4-FFF2-40B4-BE49-F238E27FC236}">
                <a16:creationId xmlns:a16="http://schemas.microsoft.com/office/drawing/2014/main" id="{EBD1DA22-69BF-8DBA-6E42-58CB0D40FE3D}"/>
              </a:ext>
            </a:extLst>
          </p:cNvPr>
          <p:cNvSpPr/>
          <p:nvPr/>
        </p:nvSpPr>
        <p:spPr>
          <a:xfrm>
            <a:off x="10533888" y="1589532"/>
            <a:ext cx="713232" cy="713232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EF3C7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 29">
            <a:extLst>
              <a:ext uri="{FF2B5EF4-FFF2-40B4-BE49-F238E27FC236}">
                <a16:creationId xmlns:a16="http://schemas.microsoft.com/office/drawing/2014/main" id="{A415AC6C-B77A-7B4C-E242-9A16D790AED9}"/>
              </a:ext>
            </a:extLst>
          </p:cNvPr>
          <p:cNvSpPr/>
          <p:nvPr/>
        </p:nvSpPr>
        <p:spPr>
          <a:xfrm>
            <a:off x="10533888" y="176326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 30">
            <a:extLst>
              <a:ext uri="{FF2B5EF4-FFF2-40B4-BE49-F238E27FC236}">
                <a16:creationId xmlns:a16="http://schemas.microsoft.com/office/drawing/2014/main" id="{13E3AFBB-7667-5DAC-EEDD-09C6DFCC4288}"/>
              </a:ext>
            </a:extLst>
          </p:cNvPr>
          <p:cNvSpPr/>
          <p:nvPr/>
        </p:nvSpPr>
        <p:spPr>
          <a:xfrm>
            <a:off x="10084308" y="2636520"/>
            <a:ext cx="163677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evaluation &amp; responsible use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 31">
            <a:extLst>
              <a:ext uri="{FF2B5EF4-FFF2-40B4-BE49-F238E27FC236}">
                <a16:creationId xmlns:a16="http://schemas.microsoft.com/office/drawing/2014/main" id="{85D04974-1696-209D-BF7D-633DF99E6F96}"/>
              </a:ext>
            </a:extLst>
          </p:cNvPr>
          <p:cNvSpPr/>
          <p:nvPr/>
        </p:nvSpPr>
        <p:spPr>
          <a:xfrm>
            <a:off x="10168128" y="339090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59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0.836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 32">
            <a:extLst>
              <a:ext uri="{FF2B5EF4-FFF2-40B4-BE49-F238E27FC236}">
                <a16:creationId xmlns:a16="http://schemas.microsoft.com/office/drawing/2014/main" id="{A3828352-A1D1-26DF-C25A-04A2176F0DB4}"/>
              </a:ext>
            </a:extLst>
          </p:cNvPr>
          <p:cNvSpPr/>
          <p:nvPr/>
        </p:nvSpPr>
        <p:spPr>
          <a:xfrm>
            <a:off x="10259568" y="389382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B6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items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Shape 33">
            <a:extLst>
              <a:ext uri="{FF2B5EF4-FFF2-40B4-BE49-F238E27FC236}">
                <a16:creationId xmlns:a16="http://schemas.microsoft.com/office/drawing/2014/main" id="{C8A43A13-00CF-234C-76CF-3F1AA4F22D63}"/>
              </a:ext>
            </a:extLst>
          </p:cNvPr>
          <p:cNvSpPr/>
          <p:nvPr/>
        </p:nvSpPr>
        <p:spPr>
          <a:xfrm>
            <a:off x="1748790" y="5457443"/>
            <a:ext cx="8709660" cy="704087"/>
          </a:xfrm>
          <a:prstGeom prst="roundRect">
            <a:avLst>
              <a:gd name="adj" fmla="val 21739"/>
            </a:avLst>
          </a:prstGeom>
          <a:solidFill>
            <a:srgbClr val="EDE9F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 34">
            <a:extLst>
              <a:ext uri="{FF2B5EF4-FFF2-40B4-BE49-F238E27FC236}">
                <a16:creationId xmlns:a16="http://schemas.microsoft.com/office/drawing/2014/main" id="{AE0487AF-4DED-20D0-AB49-E70BB65C596E}"/>
              </a:ext>
            </a:extLst>
          </p:cNvPr>
          <p:cNvSpPr/>
          <p:nvPr/>
        </p:nvSpPr>
        <p:spPr>
          <a:xfrm>
            <a:off x="1993392" y="5522214"/>
            <a:ext cx="81747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7C3A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Reliability was generally acceptable to good; technical and prompting skills should be interpreted cautiously because it had only two items.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10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7292</TotalTime>
  <Words>952</Words>
  <Application>Microsoft Office PowerPoint</Application>
  <PresentationFormat>Widescreen</PresentationFormat>
  <Paragraphs>252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(body)</vt:lpstr>
      <vt:lpstr>Calibri</vt:lpstr>
      <vt:lpstr>Calibri Light</vt:lpstr>
      <vt:lpstr>Helvetica</vt:lpstr>
      <vt:lpstr>Office Theme</vt:lpstr>
      <vt:lpstr>PowerPoint Presentation</vt:lpstr>
      <vt:lpstr>Table of 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Trương Nguyệt</dc:creator>
  <cp:lastModifiedBy>Võ Thị Bích Phương</cp:lastModifiedBy>
  <cp:revision>409</cp:revision>
  <dcterms:created xsi:type="dcterms:W3CDTF">2021-11-12T01:36:46Z</dcterms:created>
  <dcterms:modified xsi:type="dcterms:W3CDTF">2026-08-01T00:15:20Z</dcterms:modified>
</cp:coreProperties>
</file>