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89" r:id="rId6"/>
    <p:sldId id="260" r:id="rId7"/>
    <p:sldId id="276" r:id="rId8"/>
    <p:sldId id="277" r:id="rId9"/>
    <p:sldId id="278" r:id="rId10"/>
    <p:sldId id="261" r:id="rId11"/>
    <p:sldId id="262" r:id="rId12"/>
    <p:sldId id="279" r:id="rId13"/>
    <p:sldId id="265" r:id="rId14"/>
    <p:sldId id="281" r:id="rId15"/>
    <p:sldId id="282" r:id="rId16"/>
    <p:sldId id="285" r:id="rId17"/>
    <p:sldId id="284" r:id="rId18"/>
    <p:sldId id="283" r:id="rId19"/>
    <p:sldId id="272" r:id="rId20"/>
    <p:sldId id="273" r:id="rId21"/>
    <p:sldId id="274" r:id="rId22"/>
    <p:sldId id="267" r:id="rId23"/>
    <p:sldId id="286" r:id="rId24"/>
    <p:sldId id="287" r:id="rId25"/>
    <p:sldId id="288" r:id="rId26"/>
    <p:sldId id="268" r:id="rId27"/>
    <p:sldId id="280" r:id="rId28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1"/>
    <p:restoredTop sz="94621"/>
  </p:normalViewPr>
  <p:slideViewPr>
    <p:cSldViewPr snapToGrid="0">
      <p:cViewPr varScale="1">
        <p:scale>
          <a:sx n="74" d="100"/>
          <a:sy n="74" d="100"/>
        </p:scale>
        <p:origin x="17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0EF7C-44B2-547B-C66B-305DEE27A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37F60-1D31-48D5-BCF7-50354F44EA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ABDF7-F48B-EC4D-7673-752317DE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96C8F-6DFD-9758-40CA-9D0B21395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51EC4-97F0-3F37-2444-377DD18D2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8954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F6576-D48C-E9C7-5FEA-A53DAF86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E33BEC-DF0E-DE85-6F7A-DDF92E2E6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290C1-AA38-331E-A899-75F81C7B3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8EE6D-4F4B-E365-7545-259CEFD70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15BB8-314C-5EFD-E7BA-104C7590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581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B501DF-B3D7-6317-E05E-1068DD88F7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AE9EC-08E7-BD44-500F-A33C0305D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77382-585B-F9A5-3DEA-F9EC78A2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FB69B-14B5-CE22-1C02-9AC7A5D2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1E81E-8834-AB09-DA21-CC2A4364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40447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vi" smtClean="0"/>
              <a:pPr/>
              <a:t>‹#›</a:t>
            </a:fld>
            <a:endParaRPr lang="vi"/>
          </a:p>
        </p:txBody>
      </p:sp>
    </p:spTree>
    <p:extLst>
      <p:ext uri="{BB962C8B-B14F-4D97-AF65-F5344CB8AC3E}">
        <p14:creationId xmlns:p14="http://schemas.microsoft.com/office/powerpoint/2010/main" val="925820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8D7FF-D307-8D79-7330-807E001B2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47F1E-24B0-F217-C4FD-2186404C9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4B876-636A-2376-DE43-42421A19B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88004-C1DD-E68C-A571-A61C7EE13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5E891-F8CE-527A-C70E-5DBDA8A7F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3215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FD994-38BD-2BCC-1BB1-1A8A0CA2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FF401-47BF-6AEA-BDF5-0F3B7D14A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23D09-8AE2-76E9-C55D-6BCA3C299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56316-0F0E-C308-9316-CF50CF0FA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935E0-23D9-6341-96D3-111E7F44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76968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674FC-D577-25FE-ACB5-5B34986F7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B0467-9420-6C9E-1E4C-CE46040C10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72954-4502-C04A-7A55-ECAB8FCAC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5AE81-F1E5-AE7A-FA7D-A84010BC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63876-1135-AA71-70A4-8AF79651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DFBE9-5FD3-9EF4-797B-89487B63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35947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1BE85-A69D-E53D-EA1B-53410C872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ABD6B-BDFD-4FFA-CF2F-A0FACFA4E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67484-FBDB-3268-27EF-41FDF6833C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AB9F28-8B33-4BA2-9814-9D0AEE8907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B3AB91-6E23-0E08-0522-6EAEC8F7A9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6EA80B-A2F0-A839-8617-5B42CA57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8C6828-FE3A-5991-1D24-E5E8FCCE0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DD05BE-F9AA-AF55-F419-F53BF88E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20070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F3143-EE80-1063-27FE-F34C9EB58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CB026-18EB-804B-9E60-A26C55BE2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90EBA-64FE-F3E7-880F-5CC997F20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E1053B-D8DC-57B9-E97F-379AC788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810684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E10AAB-F1C6-5742-AFA0-00D7E990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969B89-067D-FFC2-CBD1-9C664586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17CDC4-B6C7-85B9-A696-A60867536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2710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828A6-A4D3-1AF0-E0D0-F68B24E84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2DC66-7762-9642-BA88-931773463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1667A-40DA-09CC-3D77-AEC853343E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1D90A-3109-2443-2D28-3244691B6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A73E9F-43CD-878B-8D7B-BAFF32FD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55841-774D-6010-FF3E-86946895A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13695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CE863-8419-9F38-901A-E0058118F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FBAE9B-6298-0EDC-F467-70E949CF84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BD5C8-CE2E-A56F-5DBB-9DA35C5B6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B6AFB-A037-E0D8-98CF-D998C386C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B56771-CF76-3CCB-42E1-DC966308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35F68E-FDC8-BE78-BAB2-AE625145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57683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DC21C4-0604-47F3-09B4-501595C68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0349C0-F3E9-88BA-43E8-93AA7774F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B0325-8876-CF85-DC48-06CDFD2BC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55333-FBBD-D44A-930B-A27B77A2FBD6}" type="datetimeFigureOut">
              <a:rPr lang="en-VN" smtClean="0"/>
              <a:t>3/8/26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95C76-B13B-311C-B2CD-74F9BB0099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CEAC3-6969-3AFB-9506-32C98589D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C9260-A132-834F-B566-2C29DC8146C2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10674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thuttm@huflit.edu.vn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52D0BC-98FF-937E-B543-E278EA6CA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26831" y="-1955409"/>
            <a:ext cx="13448713" cy="904200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06EF84-361E-C96E-5763-29EFC786C2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 ANALYSIS ON EFL VIETNAMESE SOPHOMORES PRONUNCIATION IN A SPEAKING COURSE</a:t>
            </a:r>
            <a:br>
              <a:rPr lang="en-VN" sz="4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V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E01DF3-90BC-1B02-5DF3-4ED5BED15E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 Thi Minh Thu</a:t>
            </a:r>
          </a:p>
          <a:p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thuttm@huflit.edu.vn</a:t>
            </a:r>
            <a:endParaRPr lang="en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HUFLIT INTESOL 7th August</a:t>
            </a:r>
          </a:p>
        </p:txBody>
      </p:sp>
    </p:spTree>
    <p:extLst>
      <p:ext uri="{BB962C8B-B14F-4D97-AF65-F5344CB8AC3E}">
        <p14:creationId xmlns:p14="http://schemas.microsoft.com/office/powerpoint/2010/main" val="92278437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EF996-54ED-4698-EFEF-D5F2D1988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DFFDD-98C8-4825-9679-290422E5E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" y="1757193"/>
            <a:ext cx="10957560" cy="4696044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consonant difficulties do Vietnamese EFL sophomores encounter during both their read-a-loud and free speaking task?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are some common mistakes do Vietnamese EFL sophomores make regarding English word stress and intonation?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are the possible implications of these pronunciation difficulties for communicative effectiveness?</a:t>
            </a:r>
          </a:p>
          <a:p>
            <a:pPr marL="0" indent="0">
              <a:lnSpc>
                <a:spcPct val="100000"/>
              </a:lnSpc>
              <a:buNone/>
            </a:pPr>
            <a:endParaRPr lang="en-VN" dirty="0"/>
          </a:p>
        </p:txBody>
      </p:sp>
      <p:pic>
        <p:nvPicPr>
          <p:cNvPr id="4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D61B1F25-15EB-4525-2780-9B50EFD194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69204" y="4871255"/>
            <a:ext cx="2405576" cy="15819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8516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5BE4A-A87C-3106-CE8F-F8884B5FC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E527C-3CAC-8156-496B-20BA8556B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6982"/>
            <a:ext cx="10756392" cy="4116704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design: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qualitative descriptive case study</a:t>
            </a:r>
          </a:p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Participants: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Vietnamese EFL sophomores </a:t>
            </a:r>
          </a:p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tools: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free speaking task &amp; reading passages (adopted from Fairbanks, 1960)</a:t>
            </a:r>
          </a:p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based on framework proposed by </a:t>
            </a: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Roach (2009), Rogerson-Revell (2011), and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Cruttenden</a:t>
            </a:r>
            <a:r>
              <a:rPr lang="en-US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(2014)</a:t>
            </a:r>
            <a:r>
              <a:rPr lang="en-VN" dirty="0">
                <a:effectLst/>
              </a:rPr>
              <a:t> 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4DBFC-C7ED-FD9F-A365-32690CAB2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86271">
            <a:off x="9702037" y="203962"/>
            <a:ext cx="2286000" cy="228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CF679D-A662-B156-6618-90850809B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0792" y="4420588"/>
            <a:ext cx="2345837" cy="234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365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7;p20">
            <a:extLst>
              <a:ext uri="{FF2B5EF4-FFF2-40B4-BE49-F238E27FC236}">
                <a16:creationId xmlns:a16="http://schemas.microsoft.com/office/drawing/2014/main" id="{8F516A3A-C9AE-66B6-5C29-C516567160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239" y="99419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vi" b="1" dirty="0"/>
              <a:t>Methodology</a:t>
            </a:r>
            <a:endParaRPr b="1" dirty="0"/>
          </a:p>
        </p:txBody>
      </p:sp>
      <p:sp>
        <p:nvSpPr>
          <p:cNvPr id="5" name="Google Shape;98;p20">
            <a:extLst>
              <a:ext uri="{FF2B5EF4-FFF2-40B4-BE49-F238E27FC236}">
                <a16:creationId xmlns:a16="http://schemas.microsoft.com/office/drawing/2014/main" id="{0D052812-A239-BA4F-98CB-1BD92126A632}"/>
              </a:ext>
            </a:extLst>
          </p:cNvPr>
          <p:cNvSpPr txBox="1">
            <a:spLocks/>
          </p:cNvSpPr>
          <p:nvPr/>
        </p:nvSpPr>
        <p:spPr>
          <a:xfrm>
            <a:off x="325933" y="636920"/>
            <a:ext cx="11360800" cy="49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Procedures:</a:t>
            </a: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lang="en-US" sz="2400" b="1" dirty="0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FB5AC70C-0063-B384-0EC6-BF9218E1478B}"/>
              </a:ext>
            </a:extLst>
          </p:cNvPr>
          <p:cNvSpPr/>
          <p:nvPr/>
        </p:nvSpPr>
        <p:spPr>
          <a:xfrm>
            <a:off x="209081" y="3418757"/>
            <a:ext cx="11503872" cy="27491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D3A6EF8-2C53-9831-75A4-796F0A05E10F}"/>
              </a:ext>
            </a:extLst>
          </p:cNvPr>
          <p:cNvSpPr/>
          <p:nvPr/>
        </p:nvSpPr>
        <p:spPr>
          <a:xfrm>
            <a:off x="1652584" y="3358053"/>
            <a:ext cx="416053" cy="45882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22" name="Up Arrow Callout 21">
            <a:extLst>
              <a:ext uri="{FF2B5EF4-FFF2-40B4-BE49-F238E27FC236}">
                <a16:creationId xmlns:a16="http://schemas.microsoft.com/office/drawing/2014/main" id="{0B471900-ED3A-8711-9B8E-E97165E93EEE}"/>
              </a:ext>
            </a:extLst>
          </p:cNvPr>
          <p:cNvSpPr/>
          <p:nvPr/>
        </p:nvSpPr>
        <p:spPr>
          <a:xfrm>
            <a:off x="194645" y="3896100"/>
            <a:ext cx="3331933" cy="2547479"/>
          </a:xfrm>
          <a:prstGeom prst="upArrowCallout">
            <a:avLst>
              <a:gd name="adj1" fmla="val 5702"/>
              <a:gd name="adj2" fmla="val 11842"/>
              <a:gd name="adj3" fmla="val 17105"/>
              <a:gd name="adj4" fmla="val 72477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/>
              <a:t>STEP 1:</a:t>
            </a:r>
          </a:p>
          <a:p>
            <a:pPr algn="ctr"/>
            <a:r>
              <a:rPr lang="en-US" sz="2400" dirty="0"/>
              <a:t>Read-a-loud reading passage and record</a:t>
            </a:r>
            <a:endParaRPr lang="en-VN" sz="2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3B8E9BA-B973-D2BE-72BC-5E28441933A7}"/>
              </a:ext>
            </a:extLst>
          </p:cNvPr>
          <p:cNvSpPr/>
          <p:nvPr/>
        </p:nvSpPr>
        <p:spPr>
          <a:xfrm>
            <a:off x="3074754" y="3324876"/>
            <a:ext cx="416053" cy="458824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30" name="Down Arrow Callout 29">
            <a:extLst>
              <a:ext uri="{FF2B5EF4-FFF2-40B4-BE49-F238E27FC236}">
                <a16:creationId xmlns:a16="http://schemas.microsoft.com/office/drawing/2014/main" id="{12D8F3A5-733F-E556-7C27-2C8AE602FE1F}"/>
              </a:ext>
            </a:extLst>
          </p:cNvPr>
          <p:cNvSpPr/>
          <p:nvPr/>
        </p:nvSpPr>
        <p:spPr>
          <a:xfrm>
            <a:off x="1619618" y="1344784"/>
            <a:ext cx="3326323" cy="1878710"/>
          </a:xfrm>
          <a:prstGeom prst="downArrowCallout">
            <a:avLst>
              <a:gd name="adj1" fmla="val 2748"/>
              <a:gd name="adj2" fmla="val 7035"/>
              <a:gd name="adj3" fmla="val 12198"/>
              <a:gd name="adj4" fmla="val 77515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/>
              <a:t>STEP 2:</a:t>
            </a:r>
          </a:p>
          <a:p>
            <a:pPr algn="ctr"/>
            <a:r>
              <a:rPr lang="en-US" sz="2400" dirty="0"/>
              <a:t>A</a:t>
            </a:r>
            <a:r>
              <a:rPr lang="en-VN" sz="2400" dirty="0"/>
              <a:t> free speaking task and record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3E9F41C-4EA3-CB63-FA6E-F69E606B48E9}"/>
              </a:ext>
            </a:extLst>
          </p:cNvPr>
          <p:cNvSpPr/>
          <p:nvPr/>
        </p:nvSpPr>
        <p:spPr>
          <a:xfrm>
            <a:off x="5391058" y="3336228"/>
            <a:ext cx="416053" cy="4588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32" name="Up Arrow Callout 31">
            <a:extLst>
              <a:ext uri="{FF2B5EF4-FFF2-40B4-BE49-F238E27FC236}">
                <a16:creationId xmlns:a16="http://schemas.microsoft.com/office/drawing/2014/main" id="{D989EFB3-CCB2-5785-19AB-FAAECDEC991F}"/>
              </a:ext>
            </a:extLst>
          </p:cNvPr>
          <p:cNvSpPr/>
          <p:nvPr/>
        </p:nvSpPr>
        <p:spPr>
          <a:xfrm>
            <a:off x="3933119" y="3835397"/>
            <a:ext cx="3331933" cy="2634525"/>
          </a:xfrm>
          <a:prstGeom prst="upArrowCallout">
            <a:avLst>
              <a:gd name="adj1" fmla="val 2676"/>
              <a:gd name="adj2" fmla="val 7304"/>
              <a:gd name="adj3" fmla="val 11558"/>
              <a:gd name="adj4" fmla="val 75503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/>
              <a:t>STEP 3:</a:t>
            </a:r>
          </a:p>
          <a:p>
            <a:pPr algn="ctr"/>
            <a:r>
              <a:rPr lang="en-US" sz="2400" dirty="0"/>
              <a:t>Transcribe all the recordings for analysis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75F19F2-E2AB-B59D-E9BC-E78A76123501}"/>
              </a:ext>
            </a:extLst>
          </p:cNvPr>
          <p:cNvSpPr/>
          <p:nvPr/>
        </p:nvSpPr>
        <p:spPr>
          <a:xfrm>
            <a:off x="7383215" y="3324876"/>
            <a:ext cx="416053" cy="458824"/>
          </a:xfrm>
          <a:prstGeom prst="ellipse">
            <a:avLst/>
          </a:prstGeom>
          <a:solidFill>
            <a:srgbClr val="FF91BE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34" name="Down Arrow Callout 33">
            <a:extLst>
              <a:ext uri="{FF2B5EF4-FFF2-40B4-BE49-F238E27FC236}">
                <a16:creationId xmlns:a16="http://schemas.microsoft.com/office/drawing/2014/main" id="{ECADEA47-441C-DE38-23A2-3B2D3D5F07B9}"/>
              </a:ext>
            </a:extLst>
          </p:cNvPr>
          <p:cNvSpPr/>
          <p:nvPr/>
        </p:nvSpPr>
        <p:spPr>
          <a:xfrm>
            <a:off x="5599084" y="1344783"/>
            <a:ext cx="3984316" cy="1805223"/>
          </a:xfrm>
          <a:prstGeom prst="downArrowCallout">
            <a:avLst>
              <a:gd name="adj1" fmla="val 2748"/>
              <a:gd name="adj2" fmla="val 7035"/>
              <a:gd name="adj3" fmla="val 12198"/>
              <a:gd name="adj4" fmla="val 77515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/>
              <a:t>STEP 4:</a:t>
            </a:r>
          </a:p>
          <a:p>
            <a:pPr algn="ctr"/>
            <a:r>
              <a:rPr lang="en-VN" sz="2400" dirty="0"/>
              <a:t>Coding sheet and analysis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28BCE4C-F5CB-4650-589A-489FB27F5EFD}"/>
              </a:ext>
            </a:extLst>
          </p:cNvPr>
          <p:cNvSpPr/>
          <p:nvPr/>
        </p:nvSpPr>
        <p:spPr>
          <a:xfrm>
            <a:off x="9377507" y="3345895"/>
            <a:ext cx="416053" cy="458824"/>
          </a:xfrm>
          <a:prstGeom prst="ellipse">
            <a:avLst/>
          </a:prstGeom>
          <a:solidFill>
            <a:srgbClr val="BE4DFF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sz="240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F296752D-C988-67B1-5973-6219AE1C8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924" y="2399731"/>
            <a:ext cx="1552459" cy="1002172"/>
          </a:xfrm>
        </p:spPr>
        <p:txBody>
          <a:bodyPr>
            <a:normAutofit/>
          </a:bodyPr>
          <a:lstStyle/>
          <a:p>
            <a:pPr marL="152396" indent="0" algn="ctr">
              <a:buNone/>
            </a:pPr>
            <a:r>
              <a:rPr lang="en-VN" b="1" dirty="0"/>
              <a:t>Within 2 weeks</a:t>
            </a:r>
          </a:p>
        </p:txBody>
      </p:sp>
      <p:sp>
        <p:nvSpPr>
          <p:cNvPr id="2" name="Up Arrow Callout 1">
            <a:extLst>
              <a:ext uri="{FF2B5EF4-FFF2-40B4-BE49-F238E27FC236}">
                <a16:creationId xmlns:a16="http://schemas.microsoft.com/office/drawing/2014/main" id="{E1FE00ED-D819-4B75-041B-E264A3115009}"/>
              </a:ext>
            </a:extLst>
          </p:cNvPr>
          <p:cNvSpPr/>
          <p:nvPr/>
        </p:nvSpPr>
        <p:spPr>
          <a:xfrm>
            <a:off x="7917433" y="3865423"/>
            <a:ext cx="3331933" cy="2634525"/>
          </a:xfrm>
          <a:prstGeom prst="upArrowCallout">
            <a:avLst>
              <a:gd name="adj1" fmla="val 2676"/>
              <a:gd name="adj2" fmla="val 7304"/>
              <a:gd name="adj3" fmla="val 11558"/>
              <a:gd name="adj4" fmla="val 75503"/>
            </a:avLst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2400" b="1" dirty="0"/>
              <a:t>STEP 5:</a:t>
            </a:r>
          </a:p>
          <a:p>
            <a:pPr algn="ctr"/>
            <a:r>
              <a:rPr lang="en-US" sz="2400" dirty="0"/>
              <a:t>Feedback and recommendations for the participants</a:t>
            </a:r>
          </a:p>
        </p:txBody>
      </p:sp>
    </p:spTree>
    <p:extLst>
      <p:ext uri="{BB962C8B-B14F-4D97-AF65-F5344CB8AC3E}">
        <p14:creationId xmlns:p14="http://schemas.microsoft.com/office/powerpoint/2010/main" val="2106334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0" grpId="0" animBg="1"/>
      <p:bldP spid="32" grpId="0" animBg="1"/>
      <p:bldP spid="34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266271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930" y="1648782"/>
            <a:ext cx="4300887" cy="48742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consonants </a:t>
            </a:r>
          </a:p>
          <a:p>
            <a:pPr>
              <a:buFont typeface="Wingdings" pitchFamily="2" charset="2"/>
              <a:buChar char="à"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 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 differences of final consonant sounds (/z/, /s/, /</a:t>
            </a:r>
            <a:r>
              <a:rPr lang="en-CA" sz="25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ɪz</a:t>
            </a:r>
            <a:r>
              <a:rPr lang="en-CA" sz="2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/)</a:t>
            </a: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for words belonging to the s rules pronunciation. </a:t>
            </a:r>
          </a:p>
          <a:p>
            <a:pPr>
              <a:buFont typeface="Wingdings" pitchFamily="2" charset="2"/>
              <a:buChar char="à"/>
            </a:pP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 not produce correctly /t/, /d/ for the verbs in -ed form</a:t>
            </a:r>
          </a:p>
          <a:p>
            <a:pPr>
              <a:buFont typeface="Wingdings" pitchFamily="2" charset="2"/>
              <a:buChar char="à"/>
            </a:pPr>
            <a:r>
              <a:rPr lang="en-CA" sz="2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/t/ was mostly unaspirated for words ending with ‘t’ &amp; words engaging with -ed rule.</a:t>
            </a:r>
            <a:endParaRPr lang="en-VN" sz="2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A8BEF4-F77A-4766-F0BF-6AB11EFF0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1877" y="1276329"/>
            <a:ext cx="7423888" cy="543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30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266271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9" y="146727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consonants </a:t>
            </a: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98429A-8C3A-8683-F0C6-7B01BD57DB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76" y="1993900"/>
            <a:ext cx="11628048" cy="3422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0E8F51-A0E8-C4CD-36BD-92A402BC0F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86271">
            <a:off x="10053392" y="179427"/>
            <a:ext cx="2011008" cy="2011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08CF7E-5352-5BCE-3829-E9E1ADD45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40791" y="5289452"/>
            <a:ext cx="1476973" cy="147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0117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59" y="141716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50" y="205510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4.1. consonants </a:t>
            </a:r>
          </a:p>
          <a:p>
            <a:pPr marL="0" indent="0">
              <a:buNone/>
            </a:pP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mitted </a:t>
            </a:r>
          </a:p>
          <a:p>
            <a:pPr marL="0" indent="0">
              <a:buNone/>
            </a:pP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Substituted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01D3A7-EA64-B98D-2E5F-23E52ED336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15"/>
          <a:stretch/>
        </p:blipFill>
        <p:spPr>
          <a:xfrm>
            <a:off x="3457276" y="1175658"/>
            <a:ext cx="8374465" cy="5540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171875-7A9A-D264-0998-A0B095736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60259" y="4761010"/>
            <a:ext cx="1955274" cy="195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775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266271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9" y="1467279"/>
            <a:ext cx="10944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stress and intonation</a:t>
            </a:r>
          </a:p>
          <a:p>
            <a:pPr marL="0" indent="0">
              <a:buNone/>
            </a:pPr>
            <a:endParaRPr lang="en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48CD24-CBAE-8BF5-7575-3DB4B32C0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028" y="1936371"/>
            <a:ext cx="8456915" cy="4717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2E2079-70DE-3CF9-05FD-FAFF981E3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86271">
            <a:off x="9875782" y="209746"/>
            <a:ext cx="2011008" cy="2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0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266271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9" y="1467279"/>
            <a:ext cx="10944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stress and intonation</a:t>
            </a:r>
          </a:p>
          <a:p>
            <a:pPr marL="0" indent="0">
              <a:buNone/>
            </a:pPr>
            <a:endParaRPr lang="en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1D40BE-951E-BABA-BB8C-91356C64F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84" y="2060777"/>
            <a:ext cx="10377839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9BEF55-C68E-9E9C-76E5-809FA4F05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038190" y="160841"/>
            <a:ext cx="2028071" cy="202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47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34A75-9FB0-5732-FC46-5E513557F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0" y="266271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43FEC-5199-9361-58B4-B3EFC38A8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779" y="1467279"/>
            <a:ext cx="1123229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 stress and intonation</a:t>
            </a:r>
          </a:p>
          <a:p>
            <a:pPr marL="0" indent="0">
              <a:buNone/>
            </a:pPr>
            <a:endParaRPr lang="en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393D95-188C-B6E0-C89D-66DE5873B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434" y="2410279"/>
            <a:ext cx="10840273" cy="35823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71B851-9F09-3D4F-BC4D-05328906A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0053392" y="179427"/>
            <a:ext cx="2011008" cy="2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83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2FA18-ECFE-D3B9-FCDF-D10D53B6D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08" y="1208314"/>
            <a:ext cx="11624583" cy="53260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sound system of learners’ first language 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influence their second language sounds</a:t>
            </a:r>
            <a:r>
              <a:rPr lang="en-VN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VN" sz="2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Nation &amp; Newton, 2</a:t>
            </a:r>
            <a:r>
              <a:rPr lang="en-CA" sz="26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020</a:t>
            </a:r>
            <a:r>
              <a:rPr lang="en-VN" sz="2600" kern="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VN" sz="2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cannot pronounce /</a:t>
            </a:r>
            <a:r>
              <a:rPr lang="en-CA" sz="26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tʃ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correctly 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same situation happens for producing final sounds of s rules and -ed rules</a:t>
            </a:r>
            <a:r>
              <a:rPr lang="en-VN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V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VN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frequently omit or simplify word-final /s/ and /z/ </a:t>
            </a:r>
            <a:r>
              <a:rPr lang="en-VN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VN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these sounds contribute little to lexical identification in Vietnamese </a:t>
            </a:r>
            <a:r>
              <a:rPr lang="en-VN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VN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similar explanation for the omission of /d/ </a:t>
            </a:r>
            <a:endParaRPr lang="en-VN" sz="2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 with the study of 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Disney &amp; Le ( 2024); Bui et al., (2021); Minh et al., (2024)</a:t>
            </a:r>
            <a:r>
              <a:rPr lang="en-VN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CA" sz="2600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naccurate English speech melody - omitted word stress, made wrong tone groups division and incorrect tonic placement during speech</a:t>
            </a:r>
            <a:r>
              <a:rPr lang="en-VN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CA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tendency to put their Vietnamese tones in speaking English words or producing English prosody </a:t>
            </a:r>
            <a:endParaRPr lang="en-VN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745D8B-C5D4-C0EE-6072-2D8302BF0F64}"/>
              </a:ext>
            </a:extLst>
          </p:cNvPr>
          <p:cNvSpPr txBox="1">
            <a:spLocks/>
          </p:cNvSpPr>
          <p:nvPr/>
        </p:nvSpPr>
        <p:spPr>
          <a:xfrm>
            <a:off x="514349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37464646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9381C5-1639-C9C5-4F43-88DA30FBF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368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B5DC8D-7E60-3C3A-253E-9202CE58C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902" y="294785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of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87016-8D9E-2D13-7842-53B5F247C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357" y="1639230"/>
            <a:ext cx="6666281" cy="444708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</a:t>
            </a:r>
          </a:p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</a:p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discussion</a:t>
            </a:r>
          </a:p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Pedagogical implications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  <a:p>
            <a:pPr marL="514350" indent="-514350">
              <a:buFont typeface="+mj-lt"/>
              <a:buAutoNum type="arabicPeriod"/>
            </a:pPr>
            <a:endParaRPr lang="en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D635CE55-8FC6-C672-4B8B-CD0A655C82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48911" y="4978060"/>
            <a:ext cx="1983546" cy="15851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5227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F9666-7496-A8B8-E835-784DE2816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44997-3BA5-45BE-DC74-019E45CB9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nly two participants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limit the generalizability of this research</a:t>
            </a:r>
          </a:p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a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ck of additional sources: interviews, classroom observations, listener judgements</a:t>
            </a:r>
          </a:p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Subjective description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F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ocus only on specific aspects: consonants, intonation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Not examine the effectiveness of any pronunciation intervention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35994A-F23D-8A3A-3638-81AF3F229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53392" y="179427"/>
            <a:ext cx="2011008" cy="2011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1AA941-5DDA-5B12-B3F4-7AE3080AB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7718" y="4803213"/>
            <a:ext cx="1955274" cy="195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54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99BEB-9381-28F0-1C48-720D33001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Pedagogical Implications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1FFF1A3-16DE-B5DD-4F77-05D2315D1851}"/>
              </a:ext>
            </a:extLst>
          </p:cNvPr>
          <p:cNvSpPr txBox="1">
            <a:spLocks/>
          </p:cNvSpPr>
          <p:nvPr/>
        </p:nvSpPr>
        <p:spPr>
          <a:xfrm>
            <a:off x="838200" y="172662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explicit instruction regarding the pronunciation rules of /s/, /z/, /</a:t>
            </a:r>
            <a:r>
              <a:rPr lang="en-CA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ɪz</a:t>
            </a:r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/, /t/, /d/, and /</a:t>
            </a:r>
            <a:r>
              <a:rPr lang="en-CA" kern="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ɪd</a:t>
            </a:r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/, followed by extensive communicative practice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raise learners’ awareness of these sounds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minimal-pair discrimination, information-gap tasks, dictation exercises, and peer correction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 stress and intonation improvements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CA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suprasegmental instruction along with stress placement, tonic stress, and pitch movement tasks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 pronunciation tasks into communicative activities 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AC40A8A9-E537-0242-7432-1C1C5C99C60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30264" y="5127673"/>
            <a:ext cx="1908694" cy="13652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9308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0C2C-B399-1F44-543C-FDE6450A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B1B22-629A-CA5C-1973-5FA780994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9495"/>
          </a:xfrm>
        </p:spPr>
        <p:txBody>
          <a:bodyPr>
            <a:normAutofit/>
          </a:bodyPr>
          <a:lstStyle/>
          <a:p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Vietnamese learners </a:t>
            </a:r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the tendency of omitting final sounds or altering final sounds</a:t>
            </a:r>
            <a:r>
              <a:rPr lang="en-CA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(e.g. plural, third-person singular, and past tense verbs)</a:t>
            </a:r>
            <a:endParaRPr lang="en-CA" sz="2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Problems with intonation and word stress (e.g. pitch variation and inaccurate stress placement)</a:t>
            </a:r>
          </a:p>
          <a:p>
            <a:pPr>
              <a:buFont typeface="Wingdings" pitchFamily="2" charset="2"/>
              <a:buChar char="à"/>
            </a:pPr>
            <a:r>
              <a:rPr lang="en-CA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The impact on </a:t>
            </a:r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the communicative effectiveness</a:t>
            </a:r>
          </a:p>
          <a:p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Call for further research in this field</a:t>
            </a:r>
          </a:p>
          <a:p>
            <a:r>
              <a:rPr lang="en-CA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The need for incorporating listeners judgement to </a:t>
            </a:r>
            <a:r>
              <a:rPr lang="en-CA" kern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measure communicative effectiveness level</a:t>
            </a:r>
            <a:endParaRPr lang="en-VN" dirty="0">
              <a:effectLst/>
            </a:endParaRPr>
          </a:p>
          <a:p>
            <a:pPr marL="0" indent="0">
              <a:buNone/>
            </a:pPr>
            <a:r>
              <a:rPr lang="en-CA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The importance of learning and teaching pronunciation </a:t>
            </a:r>
          </a:p>
          <a:p>
            <a:pPr marL="0" indent="0">
              <a:buNone/>
            </a:pPr>
            <a:endParaRPr lang="en-CA" kern="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endParaRPr lang="en-CA" kern="0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DEA892-2761-BC2C-1A1D-6702635F3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53392" y="179427"/>
            <a:ext cx="2011008" cy="2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39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3706-05DA-28CB-3220-A4A669BB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348798"/>
            <a:ext cx="10515600" cy="1202416"/>
          </a:xfrm>
        </p:spPr>
        <p:txBody>
          <a:bodyPr>
            <a:normAutofit fontScale="90000"/>
          </a:bodyPr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suggested activities </a:t>
            </a:r>
            <a:b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(celce-murcia et al., 2010)</a:t>
            </a:r>
            <a:endParaRPr lang="en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1E283-237E-917D-0B79-706ABF2F3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n-C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Final sounds:</a:t>
            </a:r>
            <a:endParaRPr lang="en-VN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C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Activity: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Work with your friends. Listen to your partner speaking a group of words and find out the word with different final sounds.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plays        hands    words   peas    buses      hills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C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cats          sleeps     sits        hats     picks     drops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and your friends take turns, create a piece of paper with groups of words like this beforehand and keep practice together. 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VN" dirty="0"/>
          </a:p>
        </p:txBody>
      </p:sp>
      <p:pic>
        <p:nvPicPr>
          <p:cNvPr id="4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E360E980-26AE-4E8C-41B6-C1DC96CC449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89387" y="5352584"/>
            <a:ext cx="1826931" cy="1156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4943365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3706-05DA-28CB-3220-A4A669BB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592" y="244929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suggested activities</a:t>
            </a:r>
            <a:b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(celce-murcia et al., 2010)</a:t>
            </a:r>
            <a:endParaRPr lang="en-V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1E283-237E-917D-0B79-706ABF2F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57" y="1570492"/>
            <a:ext cx="11413671" cy="5042579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n-CA" sz="2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 Stress:</a:t>
            </a:r>
            <a:endParaRPr lang="en-VN" sz="23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CA" sz="2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Activity: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+mj-lt"/>
              <a:buAutoNum type="alphaLcPeriod"/>
            </a:pPr>
            <a:r>
              <a:rPr lang="en-CA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to the following words and write the number of syllables in each word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0600" algn="just">
              <a:lnSpc>
                <a:spcPct val="100000"/>
              </a:lnSpc>
            </a:pPr>
            <a:r>
              <a:rPr lang="en-CA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Considerably   ____                  Social   ____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0600" algn="just">
              <a:lnSpc>
                <a:spcPct val="100000"/>
              </a:lnSpc>
            </a:pPr>
            <a:r>
              <a:rPr lang="en-CA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Explanation     ____                  Understandable   ____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0600" algn="just">
              <a:lnSpc>
                <a:spcPct val="100000"/>
              </a:lnSpc>
              <a:tabLst>
                <a:tab pos="1854835" algn="l"/>
                <a:tab pos="2821940" algn="l"/>
              </a:tabLst>
            </a:pPr>
            <a:r>
              <a:rPr lang="en-CA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Breakable	 ____	Expectancy   ____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0600" algn="just">
              <a:lnSpc>
                <a:spcPct val="100000"/>
              </a:lnSpc>
              <a:tabLst>
                <a:tab pos="2821940" algn="l"/>
              </a:tabLst>
            </a:pPr>
            <a:r>
              <a:rPr lang="en-CA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Immediately    ____	Melody   ____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buFont typeface="+mj-lt"/>
              <a:buAutoNum type="alphaLcPeriod"/>
            </a:pPr>
            <a:r>
              <a:rPr lang="en-CA" sz="23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Listen again and circle the stressed syllable in each word. Then practice saying these words to your partner. Check your partner’s stress.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CA" sz="2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This activity will help you to get used to making word stress. You and your friends should take turns and practice together.</a:t>
            </a:r>
            <a:endParaRPr lang="en-VN" sz="2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VN" sz="2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5739BE-7AA9-583F-1E79-2CF75D196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53392" y="179427"/>
            <a:ext cx="2011008" cy="2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7648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A3706-05DA-28CB-3220-A4A669BB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365125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suggested activities </a:t>
            </a:r>
            <a:b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(celce-murcia et al., 2010)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1E283-237E-917D-0B79-706ABF2F3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65" y="1690688"/>
            <a:ext cx="11185070" cy="5032375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en-VN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Intonation:</a:t>
            </a:r>
            <a:endParaRPr lang="en-VN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C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Activity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CA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 and your friend have been shopping. Make a conversation about what you purchased using the information given below: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 What / you / got? </a:t>
            </a:r>
          </a:p>
          <a:p>
            <a:pPr algn="just">
              <a:lnSpc>
                <a:spcPct val="100000"/>
              </a:lnSpc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B:  I / buy / shoes / two pairs / jeans / hat / T-shirt / this bag. </a:t>
            </a:r>
          </a:p>
          <a:p>
            <a:pPr algn="just">
              <a:lnSpc>
                <a:spcPct val="100000"/>
              </a:lnSpc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 Quite a lot. I only / buy / couple / T-shirt / sneakers / my upcoming vacation. </a:t>
            </a:r>
          </a:p>
          <a:p>
            <a:pPr algn="just">
              <a:lnSpc>
                <a:spcPct val="100000"/>
              </a:lnSpc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B:  You / buy / that jacket? </a:t>
            </a:r>
          </a:p>
          <a:p>
            <a:pPr algn="just">
              <a:lnSpc>
                <a:spcPct val="100000"/>
              </a:lnSpc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A:  Which one? One / I / try on / Tommy’s? </a:t>
            </a:r>
          </a:p>
          <a:p>
            <a:pPr marL="342900" lvl="0" indent="-342900" algn="just">
              <a:lnSpc>
                <a:spcPct val="100000"/>
              </a:lnSpc>
              <a:buFont typeface="+mj-lt"/>
              <a:buAutoNum type="arabicPeriod"/>
            </a:pPr>
            <a:endParaRPr lang="en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7E0477-7632-3BCC-E3FE-5906ABDBA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53392" y="179427"/>
            <a:ext cx="2011008" cy="201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2085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EAFC1E-3EDE-A175-2BF8-7E3A9D880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6604" y="-2272223"/>
            <a:ext cx="14805208" cy="9863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B7631E-352D-984E-2873-262BB6C05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(please scan the QR code below to see the refences)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9CFEC6-61F7-708C-3A18-593B898F6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20331" y="1690688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228575877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414E015-3531-0FFB-7E70-4C2B9C525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9326" cy="68580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D00EEB6-57F0-0862-8D03-F32D85818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855684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2F73A-0765-71F0-5A90-F1477A70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086E1-6E32-ABC1-D76A-DD554728E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importance of English pronunciation</a:t>
            </a:r>
            <a:r>
              <a:rPr lang="en-VN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in comprehension conversation</a:t>
            </a:r>
          </a:p>
          <a:p>
            <a:r>
              <a:rPr lang="en-VN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Vietnamese learners </a:t>
            </a:r>
            <a:r>
              <a:rPr lang="en-VN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VN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difficulties in pronouncing English final consonants and consonant clusters due to substantial phonological differences between Vietnamese and English (Le, 2014; Nguyen, 2007; Bui et al., 2021)</a:t>
            </a:r>
            <a:r>
              <a:rPr lang="en-VN" dirty="0">
                <a:effectLst/>
              </a:rPr>
              <a:t> </a:t>
            </a:r>
          </a:p>
          <a:p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en-VN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roblems with word stress and intonation (Yates, 2017)</a:t>
            </a:r>
          </a:p>
          <a:p>
            <a:pPr marL="0" indent="0">
              <a:buNone/>
            </a:pPr>
            <a:r>
              <a:rPr lang="en-VN" kern="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US" kern="0" dirty="0"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Aim to 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explore these aspects related to Vietnamese learners’ pronunciation and some appropriate recommendations for pronunciation teaching in Vietnam</a:t>
            </a:r>
            <a:r>
              <a:rPr lang="en-VN" dirty="0">
                <a:effectLst/>
              </a:rPr>
              <a:t> </a:t>
            </a:r>
            <a:endParaRPr lang="en-VN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VN" dirty="0">
              <a:effectLst/>
            </a:endParaRPr>
          </a:p>
          <a:p>
            <a:endParaRPr lang="en-V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183898-9C10-15A4-B95F-455C57F08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9848558" y="49238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82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3ADD-AC2A-08A3-E9AE-27396C05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49" y="131339"/>
            <a:ext cx="10515600" cy="1325563"/>
          </a:xfrm>
        </p:spPr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Literature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72421-4925-814F-DADA-2F1BA4AC9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5435"/>
            <a:ext cx="9764949" cy="684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Consonants</a:t>
            </a:r>
          </a:p>
          <a:p>
            <a:endParaRPr lang="en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F2FF8F-0BC1-600F-220A-9E66B664C3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" t="11894" r="4492" b="7737"/>
          <a:stretch/>
        </p:blipFill>
        <p:spPr bwMode="auto">
          <a:xfrm>
            <a:off x="4206891" y="1405435"/>
            <a:ext cx="7985109" cy="455446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4AFB7B-7A33-CD57-CB37-99DB2E36898B}"/>
              </a:ext>
            </a:extLst>
          </p:cNvPr>
          <p:cNvSpPr txBox="1">
            <a:spLocks/>
          </p:cNvSpPr>
          <p:nvPr/>
        </p:nvSpPr>
        <p:spPr>
          <a:xfrm>
            <a:off x="268488" y="2089546"/>
            <a:ext cx="4066162" cy="43153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voiced group (/b/, /m/, /w/, /v/, /d/, /z/, /n/, /l/, /r/, /j/, /g/,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ʒ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dʒ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ŋ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ð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/) </a:t>
            </a:r>
            <a:endParaRPr lang="en-CA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voiceless group (/p/, /f/, /t/, /s/, /k/, /h/,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ʃ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tʃ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/,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θ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/). </a:t>
            </a:r>
          </a:p>
          <a:p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crucial part in the syllable structure (Roach, 2009)</a:t>
            </a:r>
            <a:r>
              <a:rPr lang="en-VN" dirty="0">
                <a:effectLst/>
              </a:rPr>
              <a:t> </a:t>
            </a:r>
            <a:endParaRPr lang="en-VN" dirty="0"/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60813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15022-DB75-1D88-F28A-3C8DA3CDA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42577C-C22F-7C6F-E1F9-0748D2D34E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7626" y="544739"/>
            <a:ext cx="11136747" cy="6147702"/>
          </a:xfrm>
        </p:spPr>
      </p:pic>
    </p:spTree>
    <p:extLst>
      <p:ext uri="{BB962C8B-B14F-4D97-AF65-F5344CB8AC3E}">
        <p14:creationId xmlns:p14="http://schemas.microsoft.com/office/powerpoint/2010/main" val="484187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99F8-AE9E-1E47-FACA-AA0C60E0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Literature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AE844-274A-DB2F-0212-45CDE35C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8877" y="2384014"/>
            <a:ext cx="10515600" cy="37618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shared consonants between Vietnamese and English 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/b, d, k, m, n, f, v, s, z, h, l/</a:t>
            </a: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Pham &amp; McLeod, 2016</a:t>
            </a: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Vietnamese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n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habits of pronouncing final sounds 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(Le, 2014)</a:t>
            </a: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challenges for Vietnamese learners</a:t>
            </a:r>
          </a:p>
          <a:p>
            <a:pPr algn="just">
              <a:lnSpc>
                <a:spcPct val="10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T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wo groups of final consonants: pre-final &amp; post-final (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Pre-final includes: /m/, /n/, /</a:t>
            </a:r>
            <a:r>
              <a:rPr lang="en-C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ŋ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/, /l/, /s/ </a:t>
            </a:r>
            <a:r>
              <a:rPr lang="en-V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Post-final includes: /s/, /z/, /t/, /d/, /</a:t>
            </a:r>
            <a:r>
              <a:rPr lang="en-CA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 )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en-VN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8BC35D-C5F3-E85B-3846-229BABD68E05}"/>
              </a:ext>
            </a:extLst>
          </p:cNvPr>
          <p:cNvSpPr txBox="1">
            <a:spLocks/>
          </p:cNvSpPr>
          <p:nvPr/>
        </p:nvSpPr>
        <p:spPr>
          <a:xfrm>
            <a:off x="838200" y="1405435"/>
            <a:ext cx="9764949" cy="684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Final consonants articulation among Vietnamese learners</a:t>
            </a:r>
          </a:p>
          <a:p>
            <a:endParaRPr lang="en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9A4F96-C9BF-1AE2-C01D-863250561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095607">
            <a:off x="-26963" y="4520803"/>
            <a:ext cx="2286000" cy="2286000"/>
          </a:xfrm>
          <a:prstGeom prst="rect">
            <a:avLst/>
          </a:prstGeom>
        </p:spPr>
      </p:pic>
      <p:pic>
        <p:nvPicPr>
          <p:cNvPr id="6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3EAFA979-D535-5624-8A31-20462DB26D2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39754" y="422606"/>
            <a:ext cx="1434906" cy="978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581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99F8-AE9E-1E47-FACA-AA0C60E0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AE844-274A-DB2F-0212-45CDE35C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30998"/>
            <a:ext cx="10515600" cy="3578362"/>
          </a:xfrm>
        </p:spPr>
        <p:txBody>
          <a:bodyPr>
            <a:normAutofit/>
          </a:bodyPr>
          <a:lstStyle/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Bui et al. (2021)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mispronounced / omitted / substituted  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common errors in pronouncing ending sounds among Vietnamese second language learners.</a:t>
            </a: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Study of Nguyen (2007)  differences between Vietnamese and English  errors in pronouncing English sounds</a:t>
            </a:r>
          </a:p>
          <a:p>
            <a:pPr marL="0" indent="0">
              <a:buNone/>
            </a:pP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Ex: 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lives as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lɪvəz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and leaves as /</a:t>
            </a:r>
            <a:r>
              <a:rPr lang="en-CA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liːvəz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VN" dirty="0">
                <a:effectLst/>
              </a:rPr>
              <a:t> </a:t>
            </a: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  <a:sym typeface="Wingdings" pitchFamily="2" charset="2"/>
            </a:endParaRPr>
          </a:p>
          <a:p>
            <a:pPr marL="0" indent="0">
              <a:buNone/>
            </a:pPr>
            <a:endParaRPr lang="en-VN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8BC35D-C5F3-E85B-3846-229BABD68E05}"/>
              </a:ext>
            </a:extLst>
          </p:cNvPr>
          <p:cNvSpPr txBox="1">
            <a:spLocks/>
          </p:cNvSpPr>
          <p:nvPr/>
        </p:nvSpPr>
        <p:spPr>
          <a:xfrm>
            <a:off x="838200" y="1405435"/>
            <a:ext cx="9764949" cy="684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Final consonants articulation among Vietnamese learners</a:t>
            </a:r>
          </a:p>
          <a:p>
            <a:endParaRPr lang="en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55F7E9-D740-FC9D-3A99-0BDB11EDE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9275" y="3841440"/>
            <a:ext cx="2982725" cy="298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04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99F8-AE9E-1E47-FACA-AA0C60E0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AE844-274A-DB2F-0212-45CDE35C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3120"/>
            <a:ext cx="10515600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2.3.1. Word stress</a:t>
            </a: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n-VN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Four main factors: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Loudness</a:t>
            </a:r>
            <a:r>
              <a:rPr lang="en-VN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Pitch change -</a:t>
            </a:r>
            <a:r>
              <a:rPr lang="en-VN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Quality of sound -</a:t>
            </a:r>
            <a:r>
              <a:rPr lang="en-VN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Length of sound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(Rogerson-Revell, 2011)</a:t>
            </a:r>
            <a:r>
              <a:rPr lang="en-VN" dirty="0">
                <a:effectLst/>
              </a:rPr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study of Yates (2017) </a:t>
            </a:r>
            <a:r>
              <a:rPr lang="en-VN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 </a:t>
            </a:r>
            <a:r>
              <a:rPr lang="en-VN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difficulties with English prosodic features because English stress patterns differ substantially from Vietnamese phonological organization 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8BC35D-C5F3-E85B-3846-229BABD68E05}"/>
              </a:ext>
            </a:extLst>
          </p:cNvPr>
          <p:cNvSpPr txBox="1">
            <a:spLocks/>
          </p:cNvSpPr>
          <p:nvPr/>
        </p:nvSpPr>
        <p:spPr>
          <a:xfrm>
            <a:off x="838200" y="1405435"/>
            <a:ext cx="9764949" cy="10085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Word stress and intonation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8ACB0D-8CB6-87EB-FAFE-F8A1D716C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407" y="5043831"/>
            <a:ext cx="1777593" cy="1777593"/>
          </a:xfrm>
          <a:prstGeom prst="rect">
            <a:avLst/>
          </a:prstGeom>
        </p:spPr>
      </p:pic>
      <p:pic>
        <p:nvPicPr>
          <p:cNvPr id="6" name="Google Shape;347;p33" descr="Wikipedia:Why most sentences should be cited - Wikipedia">
            <a:extLst>
              <a:ext uri="{FF2B5EF4-FFF2-40B4-BE49-F238E27FC236}">
                <a16:creationId xmlns:a16="http://schemas.microsoft.com/office/drawing/2014/main" id="{2CDBBD78-5AD9-3486-EE44-EAB40D1610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895" y="5443456"/>
            <a:ext cx="1434906" cy="9783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1904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A99F8-AE9E-1E47-FACA-AA0C60E0D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AE844-274A-DB2F-0212-45CDE35C9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2322576"/>
            <a:ext cx="11315700" cy="4059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Framework for Intonation (</a:t>
            </a:r>
            <a:r>
              <a:rPr lang="en-CA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Rogerson-Revell, 2011)</a:t>
            </a:r>
            <a:r>
              <a:rPr lang="en-VN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Thought groups/Tone units (the division of utterances into smaller chunks or meaningful units) 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Nuclear stress placement/Tonicity (the accentual function of intonation)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itchFamily="2" charset="2"/>
              <a:buChar char=""/>
            </a:pP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Tone choice (Rise-Fall/pitch movement)</a:t>
            </a:r>
            <a:endParaRPr lang="en-VN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VN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8BC35D-C5F3-E85B-3846-229BABD68E05}"/>
              </a:ext>
            </a:extLst>
          </p:cNvPr>
          <p:cNvSpPr txBox="1">
            <a:spLocks/>
          </p:cNvSpPr>
          <p:nvPr/>
        </p:nvSpPr>
        <p:spPr>
          <a:xfrm>
            <a:off x="838200" y="1405435"/>
            <a:ext cx="9764949" cy="8439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2.3.2. Intonation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6452E5-E637-9851-52FD-1A931E4CA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86271">
            <a:off x="9702037" y="203962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279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{A1AD43EE-CDF3-3948-B65A-D31418114635}tf10001069</Template>
  <TotalTime>2676</TotalTime>
  <Words>1426</Words>
  <Application>Microsoft Macintosh PowerPoint</Application>
  <PresentationFormat>Widescreen</PresentationFormat>
  <Paragraphs>134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AN ANALYSIS ON EFL VIETNAMESE SOPHOMORES PRONUNCIATION IN A SPEAKING COURSE </vt:lpstr>
      <vt:lpstr>Table of content</vt:lpstr>
      <vt:lpstr>1. Introduction</vt:lpstr>
      <vt:lpstr>2. Literature review</vt:lpstr>
      <vt:lpstr>PowerPoint Presentation</vt:lpstr>
      <vt:lpstr>2. Literature review</vt:lpstr>
      <vt:lpstr>2. Literature review</vt:lpstr>
      <vt:lpstr>2. Literature review</vt:lpstr>
      <vt:lpstr>2. Literature review</vt:lpstr>
      <vt:lpstr>Research questions</vt:lpstr>
      <vt:lpstr>Methodology</vt:lpstr>
      <vt:lpstr>Methodology</vt:lpstr>
      <vt:lpstr>Analysis and discussion</vt:lpstr>
      <vt:lpstr>Analysis and discussion</vt:lpstr>
      <vt:lpstr>Analysis and discussion</vt:lpstr>
      <vt:lpstr>Analysis and discussion</vt:lpstr>
      <vt:lpstr>Analysis and discussion</vt:lpstr>
      <vt:lpstr>Analysis and discussion</vt:lpstr>
      <vt:lpstr>PowerPoint Presentation</vt:lpstr>
      <vt:lpstr>Limitations</vt:lpstr>
      <vt:lpstr>Pedagogical Implications </vt:lpstr>
      <vt:lpstr>Conclusion</vt:lpstr>
      <vt:lpstr>Sample suggested activities  (celce-murcia et al., 2010)</vt:lpstr>
      <vt:lpstr>Sample suggested activities (celce-murcia et al., 2010)</vt:lpstr>
      <vt:lpstr>Sample suggested activities  (celce-murcia et al., 2010)</vt:lpstr>
      <vt:lpstr>References (please scan the QR code below to see the refences)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ANALYSIS ON EFL VIETNAMESE SOPHOMORES PRONUNCIATION IN A SPEAKING COURSE </dc:title>
  <dc:creator>Microsoft Office User</dc:creator>
  <cp:lastModifiedBy>Microsoft Office User</cp:lastModifiedBy>
  <cp:revision>12</cp:revision>
  <dcterms:created xsi:type="dcterms:W3CDTF">2026-07-27T08:26:09Z</dcterms:created>
  <dcterms:modified xsi:type="dcterms:W3CDTF">2026-08-03T17:14:58Z</dcterms:modified>
</cp:coreProperties>
</file>