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Helvetica World" panose="020B0604020202020204" charset="-128"/>
      <p:regular r:id="rId17"/>
    </p:embeddedFont>
    <p:embeddedFont>
      <p:font typeface="Calibri (MS)" panose="020B0604020202020204" charset="0"/>
      <p:regular r:id="rId18"/>
    </p:embeddedFont>
    <p:embeddedFont>
      <p:font typeface="Calibri (MS) Bold" panose="020B0604020202020204" charset="0"/>
      <p:regular r:id="rId19"/>
    </p:embeddedFont>
    <p:embeddedFont>
      <p:font typeface="Lato" panose="020F0502020204030203" pitchFamily="34" charset="0"/>
      <p:regular r:id="rId20"/>
    </p:embeddedFont>
    <p:embeddedFont>
      <p:font typeface="Lato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31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anva.link/k4emiz027qjjd8y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80/09588221.2018.1428994" TargetMode="External"/><Relationship Id="rId13" Type="http://schemas.openxmlformats.org/officeDocument/2006/relationships/hyperlink" Target="https://doi.org/10.54855/paic.23413" TargetMode="External"/><Relationship Id="rId3" Type="http://schemas.openxmlformats.org/officeDocument/2006/relationships/image" Target="../media/image4.svg"/><Relationship Id="rId7" Type="http://schemas.openxmlformats.org/officeDocument/2006/relationships/hyperlink" Target="https://doi.org/10.1016/j.heliyon.2021.e07014" TargetMode="External"/><Relationship Id="rId12" Type="http://schemas.openxmlformats.org/officeDocument/2006/relationships/hyperlink" Target="https://doi.org/10.63023/2525-2445/jfs.ulis.5489" TargetMode="External"/><Relationship Id="rId17" Type="http://schemas.openxmlformats.org/officeDocument/2006/relationships/hyperlink" Target="https://doi.org/10.1186/s40561-024-00316-7" TargetMode="External"/><Relationship Id="rId2" Type="http://schemas.openxmlformats.org/officeDocument/2006/relationships/image" Target="../media/image3.png"/><Relationship Id="rId16" Type="http://schemas.openxmlformats.org/officeDocument/2006/relationships/hyperlink" Target="https://doi.org/10.1002/tea.2177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24042/ee-jtbi.v17i2.24369" TargetMode="External"/><Relationship Id="rId11" Type="http://schemas.openxmlformats.org/officeDocument/2006/relationships/hyperlink" Target="https://doi.org/10.1207/s15516709cog1202_4" TargetMode="External"/><Relationship Id="rId5" Type="http://schemas.openxmlformats.org/officeDocument/2006/relationships/hyperlink" Target="https://doi.org/10.48550/arxiv.2311.05373" TargetMode="External"/><Relationship Id="rId15" Type="http://schemas.openxmlformats.org/officeDocument/2006/relationships/hyperlink" Target="https://doi.org/10.54660/ijsser.2025.4.3.01-06" TargetMode="External"/><Relationship Id="rId10" Type="http://schemas.openxmlformats.org/officeDocument/2006/relationships/hyperlink" Target="https://doi.org/10.3389/fpsyg.2023.1260843" TargetMode="External"/><Relationship Id="rId4" Type="http://schemas.openxmlformats.org/officeDocument/2006/relationships/hyperlink" Target="https://doi.org/10.52296/vje.2025.533" TargetMode="External"/><Relationship Id="rId9" Type="http://schemas.openxmlformats.org/officeDocument/2006/relationships/hyperlink" Target="https://doi.org/10.1016/j.chb.2020.106552" TargetMode="External"/><Relationship Id="rId14" Type="http://schemas.openxmlformats.org/officeDocument/2006/relationships/hyperlink" Target="https://doi.org/10.30935/cedtech/13419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762" y="9953625"/>
            <a:ext cx="14239875" cy="340519"/>
            <a:chOff x="0" y="0"/>
            <a:chExt cx="18986500" cy="4540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986500" cy="454025"/>
            </a:xfrm>
            <a:custGeom>
              <a:avLst/>
              <a:gdLst/>
              <a:ahLst/>
              <a:cxnLst/>
              <a:rect l="l" t="t" r="r" b="b"/>
              <a:pathLst>
                <a:path w="18986500" h="454025">
                  <a:moveTo>
                    <a:pt x="0" y="0"/>
                  </a:moveTo>
                  <a:lnTo>
                    <a:pt x="18986500" y="0"/>
                  </a:lnTo>
                  <a:lnTo>
                    <a:pt x="18580100" y="454025"/>
                  </a:lnTo>
                  <a:lnTo>
                    <a:pt x="0" y="454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682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4311312" y="9527381"/>
            <a:ext cx="3998119" cy="597694"/>
            <a:chOff x="0" y="0"/>
            <a:chExt cx="5330825" cy="7969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30825" cy="796925"/>
            </a:xfrm>
            <a:custGeom>
              <a:avLst/>
              <a:gdLst/>
              <a:ahLst/>
              <a:cxnLst/>
              <a:rect l="l" t="t" r="r" b="b"/>
              <a:pathLst>
                <a:path w="5330825" h="796925">
                  <a:moveTo>
                    <a:pt x="659384" y="0"/>
                  </a:moveTo>
                  <a:lnTo>
                    <a:pt x="5330825" y="1524"/>
                  </a:lnTo>
                  <a:lnTo>
                    <a:pt x="5330825" y="796925"/>
                  </a:lnTo>
                  <a:lnTo>
                    <a:pt x="0" y="790575"/>
                  </a:lnTo>
                  <a:lnTo>
                    <a:pt x="659384" y="0"/>
                  </a:lnTo>
                  <a:close/>
                </a:path>
              </a:pathLst>
            </a:custGeom>
            <a:solidFill>
              <a:srgbClr val="18459E"/>
            </a:solidFill>
          </p:spPr>
        </p:sp>
      </p:grpSp>
      <p:sp>
        <p:nvSpPr>
          <p:cNvPr id="6" name="AutoShape 6"/>
          <p:cNvSpPr/>
          <p:nvPr/>
        </p:nvSpPr>
        <p:spPr>
          <a:xfrm rot="2280">
            <a:off x="-9525" y="9739312"/>
            <a:ext cx="14377988" cy="0"/>
          </a:xfrm>
          <a:prstGeom prst="line">
            <a:avLst/>
          </a:prstGeom>
          <a:ln w="9525" cap="rnd">
            <a:solidFill>
              <a:srgbClr val="EF682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rot="7904760">
            <a:off x="14274679" y="9555956"/>
            <a:ext cx="504273" cy="0"/>
          </a:xfrm>
          <a:prstGeom prst="line">
            <a:avLst/>
          </a:prstGeom>
          <a:ln w="9525" cap="rnd">
            <a:solidFill>
              <a:srgbClr val="EF682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rot="9060">
            <a:off x="14685159" y="9372600"/>
            <a:ext cx="3607603" cy="0"/>
          </a:xfrm>
          <a:prstGeom prst="line">
            <a:avLst/>
          </a:prstGeom>
          <a:ln w="9525" cap="rnd">
            <a:solidFill>
              <a:srgbClr val="EF682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407194" y="452438"/>
            <a:ext cx="2867025" cy="1807369"/>
            <a:chOff x="0" y="0"/>
            <a:chExt cx="3822700" cy="24098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22700" cy="2409825"/>
            </a:xfrm>
            <a:custGeom>
              <a:avLst/>
              <a:gdLst/>
              <a:ahLst/>
              <a:cxnLst/>
              <a:rect l="l" t="t" r="r" b="b"/>
              <a:pathLst>
                <a:path w="3822700" h="2409825">
                  <a:moveTo>
                    <a:pt x="0" y="0"/>
                  </a:moveTo>
                  <a:lnTo>
                    <a:pt x="3822700" y="0"/>
                  </a:lnTo>
                  <a:lnTo>
                    <a:pt x="3822700" y="2409825"/>
                  </a:lnTo>
                  <a:lnTo>
                    <a:pt x="0" y="24098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60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 rot="-5400000">
            <a:off x="3617418" y="4590642"/>
            <a:ext cx="225880" cy="5403316"/>
            <a:chOff x="0" y="0"/>
            <a:chExt cx="301173" cy="7204422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301173" cy="7204422"/>
              <a:chOff x="0" y="0"/>
              <a:chExt cx="59491" cy="142309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59491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42309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59491" cy="14611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0"/>
              <a:ext cx="301173" cy="1830478"/>
              <a:chOff x="0" y="0"/>
              <a:chExt cx="59491" cy="36157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9491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36157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59491" cy="3996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1828197"/>
              <a:ext cx="301173" cy="795134"/>
              <a:chOff x="0" y="0"/>
              <a:chExt cx="59491" cy="15706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59491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57064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59491" cy="1951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</p:grpSp>
      <p:grpSp>
        <p:nvGrpSpPr>
          <p:cNvPr id="21" name="Group 21"/>
          <p:cNvGrpSpPr/>
          <p:nvPr/>
        </p:nvGrpSpPr>
        <p:grpSpPr>
          <a:xfrm>
            <a:off x="15477180" y="1130365"/>
            <a:ext cx="1352255" cy="274763"/>
            <a:chOff x="0" y="0"/>
            <a:chExt cx="1803007" cy="366350"/>
          </a:xfrm>
        </p:grpSpPr>
        <p:grpSp>
          <p:nvGrpSpPr>
            <p:cNvPr id="22" name="Group 22"/>
            <p:cNvGrpSpPr/>
            <p:nvPr/>
          </p:nvGrpSpPr>
          <p:grpSpPr>
            <a:xfrm rot="-5400000">
              <a:off x="0" y="0"/>
              <a:ext cx="366350" cy="366350"/>
              <a:chOff x="0" y="0"/>
              <a:chExt cx="178795" cy="17879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38100"/>
                <a:ext cx="178795" cy="2168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 rot="-5400000">
              <a:off x="718328" y="0"/>
              <a:ext cx="366350" cy="366350"/>
              <a:chOff x="0" y="0"/>
              <a:chExt cx="178795" cy="178795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38100"/>
                <a:ext cx="178795" cy="2168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 rot="-5400000">
              <a:off x="1436657" y="0"/>
              <a:ext cx="366350" cy="366350"/>
              <a:chOff x="0" y="0"/>
              <a:chExt cx="178795" cy="178795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-38100"/>
                <a:ext cx="178795" cy="2168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</p:grpSp>
      <p:sp>
        <p:nvSpPr>
          <p:cNvPr id="31" name="Freeform 31"/>
          <p:cNvSpPr/>
          <p:nvPr/>
        </p:nvSpPr>
        <p:spPr>
          <a:xfrm>
            <a:off x="12959033" y="1764030"/>
            <a:ext cx="5328967" cy="7763351"/>
          </a:xfrm>
          <a:custGeom>
            <a:avLst/>
            <a:gdLst/>
            <a:ahLst/>
            <a:cxnLst/>
            <a:rect l="l" t="t" r="r" b="b"/>
            <a:pathLst>
              <a:path w="5328967" h="7763351">
                <a:moveTo>
                  <a:pt x="0" y="0"/>
                </a:moveTo>
                <a:lnTo>
                  <a:pt x="5328967" y="0"/>
                </a:lnTo>
                <a:lnTo>
                  <a:pt x="5328967" y="7763351"/>
                </a:lnTo>
                <a:lnTo>
                  <a:pt x="0" y="77633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668" r="-3909"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3408521" y="819626"/>
            <a:ext cx="11754326" cy="561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82"/>
              </a:lnSpc>
            </a:pPr>
            <a:r>
              <a:rPr lang="en-US" sz="2985" b="1">
                <a:solidFill>
                  <a:srgbClr val="18459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TRƯỜNG ĐẠI HỌC NGOẠI NGỮ - TIN HỌC TP. HỒ CHÍ MINH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408521" y="1364933"/>
            <a:ext cx="11754326" cy="399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76"/>
              </a:lnSpc>
            </a:pPr>
            <a:r>
              <a:rPr lang="en-US" sz="1980">
                <a:solidFill>
                  <a:srgbClr val="18459E"/>
                </a:solidFill>
                <a:latin typeface="Calibri (MS)"/>
                <a:ea typeface="Calibri (MS)"/>
                <a:cs typeface="Calibri (MS)"/>
                <a:sym typeface="Calibri (MS)"/>
              </a:rPr>
              <a:t>HO CHI MINH CITY UNIVERSITY OF FOREIGN LANGUAGES - INFORMATION TECHNOLOGY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933771" y="9620726"/>
            <a:ext cx="3224689" cy="40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www.huflit.edu.vn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28700" y="2609414"/>
            <a:ext cx="11399471" cy="4125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99"/>
              </a:lnSpc>
            </a:pPr>
            <a:r>
              <a:rPr lang="en-US" sz="6029" dirty="0">
                <a:solidFill>
                  <a:srgbClr val="EF6822"/>
                </a:solidFill>
                <a:latin typeface="Lato"/>
                <a:ea typeface="Lato"/>
                <a:cs typeface="Lato"/>
                <a:sym typeface="Lato"/>
              </a:rPr>
              <a:t>The Pedagogical Impact of Artificial Intelligence Tools on English Majors' Writing Skills at HUFLIT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408521" y="8129519"/>
            <a:ext cx="9355733" cy="7631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 b="1" spc="-93" dirty="0">
                <a:solidFill>
                  <a:srgbClr val="18459E"/>
                </a:solidFill>
                <a:latin typeface="Lato Bold"/>
                <a:ea typeface="Lato Bold"/>
                <a:cs typeface="Lato Bold"/>
                <a:sym typeface="Lato Bold"/>
              </a:rPr>
              <a:t>Presented by Nguyễn Minh Tuấn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FD4B9F-507A-E97F-E0C7-31DD3A99F710}"/>
              </a:ext>
            </a:extLst>
          </p:cNvPr>
          <p:cNvSpPr txBox="1"/>
          <p:nvPr/>
        </p:nvSpPr>
        <p:spPr>
          <a:xfrm>
            <a:off x="-206289" y="9028031"/>
            <a:ext cx="6759490" cy="722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3200" b="1" spc="-93" dirty="0">
                <a:solidFill>
                  <a:srgbClr val="18459E"/>
                </a:solidFill>
                <a:latin typeface="Lato Bold"/>
                <a:ea typeface="Lato Bold"/>
                <a:cs typeface="Lato Bold"/>
                <a:sym typeface="Lato Bold"/>
                <a:hlinkClick r:id="rId4"/>
              </a:rPr>
              <a:t>https://canva.link/k4emiz027qjjd8y</a:t>
            </a:r>
            <a:r>
              <a:rPr lang="en-US" sz="3200" b="1" spc="-93" dirty="0">
                <a:solidFill>
                  <a:srgbClr val="18459E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38675" y="2710289"/>
            <a:ext cx="17199264" cy="7033426"/>
          </a:xfrm>
          <a:custGeom>
            <a:avLst/>
            <a:gdLst/>
            <a:ahLst/>
            <a:cxnLst/>
            <a:rect l="l" t="t" r="r" b="b"/>
            <a:pathLst>
              <a:path w="17199264" h="7033426">
                <a:moveTo>
                  <a:pt x="0" y="0"/>
                </a:moveTo>
                <a:lnTo>
                  <a:pt x="17199264" y="0"/>
                </a:lnTo>
                <a:lnTo>
                  <a:pt x="17199264" y="7033427"/>
                </a:lnTo>
                <a:lnTo>
                  <a:pt x="0" y="7033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31" b="-1431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FINDINGS </a:t>
            </a: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Student Concerns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13863" y="2879034"/>
            <a:ext cx="17468897" cy="6379266"/>
          </a:xfrm>
          <a:custGeom>
            <a:avLst/>
            <a:gdLst/>
            <a:ahLst/>
            <a:cxnLst/>
            <a:rect l="l" t="t" r="r" b="b"/>
            <a:pathLst>
              <a:path w="17468897" h="6379266">
                <a:moveTo>
                  <a:pt x="0" y="0"/>
                </a:moveTo>
                <a:lnTo>
                  <a:pt x="17468897" y="0"/>
                </a:lnTo>
                <a:lnTo>
                  <a:pt x="17468897" y="6379266"/>
                </a:lnTo>
                <a:lnTo>
                  <a:pt x="0" y="63792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80" r="-2080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DISCUSSION </a:t>
            </a: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Efficiency &amp; Independence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360297" y="2424227"/>
            <a:ext cx="11927703" cy="7251966"/>
          </a:xfrm>
          <a:custGeom>
            <a:avLst/>
            <a:gdLst/>
            <a:ahLst/>
            <a:cxnLst/>
            <a:rect l="l" t="t" r="r" b="b"/>
            <a:pathLst>
              <a:path w="11927703" h="7251966">
                <a:moveTo>
                  <a:pt x="0" y="0"/>
                </a:moveTo>
                <a:lnTo>
                  <a:pt x="11927703" y="0"/>
                </a:lnTo>
                <a:lnTo>
                  <a:pt x="11927703" y="7251966"/>
                </a:lnTo>
                <a:lnTo>
                  <a:pt x="0" y="72519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215" b="-6215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1747990" y="1384134"/>
            <a:ext cx="14209589" cy="68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CONCLUSION &amp; RECOMMENDATION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65650" y="2935603"/>
            <a:ext cx="5285353" cy="2207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67" lvl="1" indent="-453384" algn="l">
              <a:lnSpc>
                <a:spcPts val="5879"/>
              </a:lnSpc>
              <a:buFont typeface="Arial"/>
              <a:buChar char="•"/>
            </a:pPr>
            <a:r>
              <a:rPr lang="en-US" sz="4199" spc="-83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widely adopted and positively perceived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65650" y="5411915"/>
            <a:ext cx="5285353" cy="721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67" lvl="1" indent="-453384" algn="l">
              <a:lnSpc>
                <a:spcPts val="5879"/>
              </a:lnSpc>
              <a:buFont typeface="Arial"/>
              <a:buChar char="•"/>
            </a:pPr>
            <a:r>
              <a:rPr lang="en-US" sz="4199" spc="-83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concerns persist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65650" y="6718128"/>
            <a:ext cx="5894647" cy="2207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67" lvl="1" indent="-453384" algn="l">
              <a:lnSpc>
                <a:spcPts val="5879"/>
              </a:lnSpc>
              <a:buFont typeface="Arial"/>
              <a:buChar char="•"/>
            </a:pPr>
            <a:r>
              <a:rPr lang="en-US" sz="4199" spc="-83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 supportive resource, not a cognitive replacement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8316728" y="2561919"/>
            <a:ext cx="9666032" cy="7005536"/>
          </a:xfrm>
          <a:custGeom>
            <a:avLst/>
            <a:gdLst/>
            <a:ahLst/>
            <a:cxnLst/>
            <a:rect l="l" t="t" r="r" b="b"/>
            <a:pathLst>
              <a:path w="9666032" h="7005536">
                <a:moveTo>
                  <a:pt x="0" y="0"/>
                </a:moveTo>
                <a:lnTo>
                  <a:pt x="9666032" y="0"/>
                </a:lnTo>
                <a:lnTo>
                  <a:pt x="9666032" y="7005536"/>
                </a:lnTo>
                <a:lnTo>
                  <a:pt x="0" y="70055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33" t="-5682" b="-5682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1747990" y="1384134"/>
            <a:ext cx="14209589" cy="68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LIMITATIONS &amp; FUTURE RESEARCH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65650" y="2935603"/>
            <a:ext cx="7673806" cy="146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67" lvl="1" indent="-453384" algn="l">
              <a:lnSpc>
                <a:spcPts val="5879"/>
              </a:lnSpc>
              <a:buFont typeface="Arial"/>
              <a:buChar char="•"/>
            </a:pPr>
            <a:r>
              <a:rPr lang="en-US" sz="4199" spc="-83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Subjective Data: self-reported perceptions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65650" y="4676775"/>
            <a:ext cx="7673806" cy="2207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67" lvl="1" indent="-453384" algn="l">
              <a:lnSpc>
                <a:spcPts val="5879"/>
              </a:lnSpc>
              <a:buFont typeface="Arial"/>
              <a:buChar char="•"/>
            </a:pPr>
            <a:r>
              <a:rPr lang="en-US" sz="4199" spc="-83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Sample Scope: one institution (HUFLIT) and a small qualitative sample size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65650" y="7160897"/>
            <a:ext cx="7442168" cy="1535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53338" lvl="1" indent="-476669" algn="l">
              <a:lnSpc>
                <a:spcPts val="6181"/>
              </a:lnSpc>
              <a:buFont typeface="Arial"/>
              <a:buChar char="•"/>
            </a:pPr>
            <a:r>
              <a:rPr lang="en-US" sz="4415" spc="-88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Snapshot Analysis: specific moment in time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747990" y="1384134"/>
            <a:ext cx="14209589" cy="68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REFERENCE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16416" y="2297360"/>
            <a:ext cx="16921522" cy="746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Cung, L. T., Hoang, U. P. T., Dinh, A. N., &amp; Bui, T. H. (2025). University Students’ perceptions of AI application in writing Skills in Vietnam: a Systematic review. Vietnam Journal of Education (Online)/Vietnam Journal of Education/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GiáO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DụC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325–334.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4" tooltip="https://doi.org/10.52296/vje.2025.533"/>
              </a:rPr>
              <a:t>https://doi.org/10.52296/vje.2025.533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Hwang, Y., Lee, J. H., &amp; Shin, D. (2023). What is prompt literacy? An exploratory study of language learners’ development of new literacy skill using generative AI.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arXiv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(Cornell University).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5" tooltip="https://doi.org/10.48550/arxiv.2311.05373"/>
              </a:rPr>
              <a:t>https://doi.org/10.48550/arxiv.2311.05373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Kessler, G. (2018). Technology and the future of language teaching. Foreign Language Annals, 51(1), 205–218. https://doi.org/10.1111/flan.12318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Khan, A. L., Hasan, M. M., Islam, M. N., &amp; Uddin, M. S. (2024). Artificial Intelligence Tools in Developing English Writing Skills: Bangladeshi University EFL Students’ Perceptions. English Education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Jurnal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Tadris Bahasa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Inggris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17(2), 345–371.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6" tooltip="https://doi.org/10.24042/ee-jtbi.v17i2.24369"/>
              </a:rPr>
              <a:t>https://doi.org/10.24042/ee-jtbi.v17i2.24369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Kukulska-Hulme, A., &amp; Shield, L. (2008). An overview of mobile assisted language learning: From content delivery to supported collaboration and interaction.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ReCALL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20(3), 271–289. https://doi.org/10.1017/s0958344008000335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Nazari, N., Shabbir, M. S., &amp; Setiawan, R. (2021). Application of Artificial Intelligence powered digital writing assistant in higher education: randomized controlled trial.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Heliyon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7(5), e07014.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7" tooltip="https://doi.org/10.1016/j.heliyon.2021.e07014"/>
              </a:rPr>
              <a:t>https://doi.org/10.1016/j.heliyon.2021.e07014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Ranalli, J. (2018). Automated written corrective feedback: how well can students make use of it? Computer Assisted Language Learning, 31(7), 653–674.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8" tooltip="https://doi.org/10.1080/09588221.2018.1428994"/>
              </a:rPr>
              <a:t>https://doi.org/10.1080/09588221.2018.1428994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Seufert, S., Guggemos, J., &amp; Sailer, M. (2020). Technology-related knowledge, skills, and attitudes of pre- and in-service teachers: The current situation and emerging trends. Computers in Human Behavior, 115, 106552.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9" tooltip="https://doi.org/10.1016/j.chb.2020.106552"/>
              </a:rPr>
              <a:t>https://doi.org/10.1016/j.chb.2020.106552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Song, C., &amp; Song, Y. (2023). Enhancing academic writing skills and motivation: assessing the efficacy of ChatGPT in AI-assisted language learning for EFL students. Frontiers in Psychology, 14, 1260843.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10" tooltip="https://doi.org/10.3389/fpsyg.2023.1260843"/>
              </a:rPr>
              <a:t>https://doi.org/10.3389/fpsyg.2023.1260843</a:t>
            </a:r>
          </a:p>
          <a:p>
            <a:pPr algn="l">
              <a:lnSpc>
                <a:spcPts val="2100"/>
              </a:lnSpc>
            </a:pP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Sweller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J. (1988). Cognitive load during problem solving: Effects on learning. Cognitive Science, 12(2), 257–285.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11" tooltip="https://doi.org/10.1207/s15516709cog1202_4"/>
              </a:rPr>
              <a:t>https://doi.org/10.1207/s15516709cog1202_4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Ta, T. T. H., Bo, T. L., Khuong, Q. N., &amp; Nghiem, H. P. (2025). Impacts of artificial intelligence student guide on academic writing among third-year students at the faculty of international education,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vnu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university of languages and international studies. VNU Journal of Foreign Studies, 41(4), 40–53.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12" tooltip="https://doi.org/10.63023/2525-2445/jfs.ulis.5489"/>
              </a:rPr>
              <a:t>https://doi.org/10.63023/2525-2445/jfs.ulis.5489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Tran, T. T. H. (2024). AI Tools in Teaching and Learning English Academic Writing Skills. Proceedings of the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AsiaCALL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International Conference, 4, 170–187.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13" tooltip="https://doi.org/10.54855/paic.23413"/>
              </a:rPr>
              <a:t>https://doi.org/10.54855/paic.23413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Utami, S. P. T.,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Andayani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A.,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Winarni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R., &amp; </a:t>
            </a:r>
            <a:r>
              <a:rPr lang="en-US" sz="1500" spc="-3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Sumarwati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S. (2023). Utilization of artificial intelligence technology in an academic writing class: How do Indonesian students perceive? Contemporary Educational Technology, 15(4), ep450.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14" tooltip="https://doi.org/10.30935/cedtech/13419"/>
              </a:rPr>
              <a:t>https://doi.org/10.30935/cedtech/13419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Van, N. T. (2025). The impact of AI tools on English writing skills development. International Journal of Social Science Exceptional Research, 4(3), 01–06. 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15" tooltip="https://doi.org/10.54660/ijsser.2025.4.3.01-06"/>
              </a:rPr>
              <a:t>https://doi.org/10.54660/ijsser.2025.4.3.01-06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Zhai, X., He, P., &amp; Krajcik, J. (2022). Applying machine learning to automatically assess scientific models. Journal of Research in Science Teaching, 59(10), 1765–1794.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16" tooltip="https://doi.org/10.1002/tea.21773"/>
              </a:rPr>
              <a:t>https://doi.org/10.1002/tea.21773</a:t>
            </a: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algn="l">
              <a:lnSpc>
                <a:spcPts val="2100"/>
              </a:lnSpc>
            </a:pPr>
            <a:r>
              <a:rPr lang="en-US" sz="1500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Zhai, C., Wibowo, S., &amp; Li, L. D. (2024). The effects of over-reliance on AI dialogue systems on students’ cognitive abilities: a systematic review. Smart Learning Environments, 11(1). </a:t>
            </a:r>
            <a:r>
              <a:rPr lang="en-US" sz="1500" u="sng" spc="-3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17" tooltip="https://doi.org/10.1186/s40561-024-00316-7"/>
              </a:rPr>
              <a:t>https://doi.org/10.1186/s40561-024-00316-7</a:t>
            </a:r>
          </a:p>
          <a:p>
            <a:pPr algn="l">
              <a:lnSpc>
                <a:spcPts val="2100"/>
              </a:lnSpc>
            </a:pPr>
            <a:endParaRPr lang="en-US" sz="1500" u="sng" spc="-30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  <a:hlinkClick r:id="rId17" tooltip="https://doi.org/10.1186/s40561-024-00316-7"/>
            </a:endParaRPr>
          </a:p>
          <a:p>
            <a:pPr algn="l">
              <a:lnSpc>
                <a:spcPts val="2100"/>
              </a:lnSpc>
            </a:pPr>
            <a:endParaRPr lang="en-US" sz="1500" u="sng" spc="-30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  <a:hlinkClick r:id="rId17" tooltip="https://doi.org/10.1186/s40561-024-00316-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72279" y="2764812"/>
            <a:ext cx="11943443" cy="2378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899"/>
              </a:lnSpc>
            </a:pPr>
            <a:r>
              <a:rPr lang="en-US" sz="17899">
                <a:solidFill>
                  <a:srgbClr val="EF6822"/>
                </a:solidFill>
                <a:latin typeface="Lato"/>
                <a:ea typeface="Lato"/>
                <a:cs typeface="Lato"/>
                <a:sym typeface="Lato"/>
              </a:rPr>
              <a:t>Thank You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04838" y="1083494"/>
            <a:ext cx="12660586" cy="381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4"/>
              </a:lnSpc>
            </a:pPr>
            <a:r>
              <a:rPr lang="en-US" sz="2942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86610" y="7780418"/>
            <a:ext cx="8457083" cy="607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96"/>
              </a:lnSpc>
            </a:pPr>
            <a:r>
              <a:rPr lang="en-US" sz="4360">
                <a:solidFill>
                  <a:srgbClr val="E02325"/>
                </a:solidFill>
                <a:latin typeface="Lato"/>
                <a:ea typeface="Lato"/>
                <a:cs typeface="Lato"/>
                <a:sym typeface="Lato"/>
              </a:rPr>
              <a:t>Contact: tuannm@huflit.edu.vn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3618" y="7053343"/>
            <a:ext cx="8457083" cy="2052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46"/>
              </a:lnSpc>
            </a:pPr>
            <a:r>
              <a:rPr lang="en-US" sz="4860">
                <a:solidFill>
                  <a:srgbClr val="F6F4F1"/>
                </a:solidFill>
                <a:latin typeface="Lato"/>
                <a:ea typeface="Lato"/>
                <a:cs typeface="Lato"/>
                <a:sym typeface="Lato"/>
              </a:rPr>
              <a:t>The Pedagogical Impact of AI Tools on English Majors' Writing Skills</a:t>
            </a:r>
          </a:p>
        </p:txBody>
      </p:sp>
      <p:grpSp>
        <p:nvGrpSpPr>
          <p:cNvPr id="6" name="Group 6"/>
          <p:cNvGrpSpPr/>
          <p:nvPr/>
        </p:nvGrpSpPr>
        <p:grpSpPr>
          <a:xfrm rot="-5400000">
            <a:off x="9007762" y="3762810"/>
            <a:ext cx="225880" cy="5403316"/>
            <a:chOff x="0" y="0"/>
            <a:chExt cx="301173" cy="7204422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301173" cy="7204422"/>
              <a:chOff x="0" y="0"/>
              <a:chExt cx="59491" cy="142309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9491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42309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59491" cy="14611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0"/>
              <a:ext cx="301173" cy="1830478"/>
              <a:chOff x="0" y="0"/>
              <a:chExt cx="59491" cy="361576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59491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36157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59491" cy="3996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1828197"/>
              <a:ext cx="301173" cy="795134"/>
              <a:chOff x="0" y="0"/>
              <a:chExt cx="59491" cy="15706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59491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57064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59491" cy="1951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15477180" y="1130365"/>
            <a:ext cx="1352255" cy="274763"/>
            <a:chOff x="0" y="0"/>
            <a:chExt cx="1803007" cy="366350"/>
          </a:xfrm>
        </p:grpSpPr>
        <p:grpSp>
          <p:nvGrpSpPr>
            <p:cNvPr id="17" name="Group 17"/>
            <p:cNvGrpSpPr/>
            <p:nvPr/>
          </p:nvGrpSpPr>
          <p:grpSpPr>
            <a:xfrm rot="-5400000">
              <a:off x="0" y="0"/>
              <a:ext cx="366350" cy="366350"/>
              <a:chOff x="0" y="0"/>
              <a:chExt cx="178795" cy="17879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178795" cy="2168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 rot="-5400000">
              <a:off x="718328" y="0"/>
              <a:ext cx="366350" cy="366350"/>
              <a:chOff x="0" y="0"/>
              <a:chExt cx="178795" cy="17879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178795" cy="2168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 rot="-5400000">
              <a:off x="1436657" y="0"/>
              <a:ext cx="366350" cy="366350"/>
              <a:chOff x="0" y="0"/>
              <a:chExt cx="178795" cy="178795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38100"/>
                <a:ext cx="178795" cy="2168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799"/>
                  </a:lnSpc>
                </a:pPr>
                <a:endParaRPr/>
              </a:p>
            </p:txBody>
          </p:sp>
        </p:grpSp>
      </p:grpSp>
      <p:sp>
        <p:nvSpPr>
          <p:cNvPr id="26" name="Freeform 26"/>
          <p:cNvSpPr/>
          <p:nvPr/>
        </p:nvSpPr>
        <p:spPr>
          <a:xfrm>
            <a:off x="1028700" y="910442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038537" y="6361883"/>
            <a:ext cx="271012" cy="6482947"/>
            <a:chOff x="0" y="0"/>
            <a:chExt cx="361350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361350" cy="8643929"/>
              <a:chOff x="0" y="0"/>
              <a:chExt cx="59491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9491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42309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9491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361350" cy="2196223"/>
              <a:chOff x="0" y="0"/>
              <a:chExt cx="59491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59491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36157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59491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361350" cy="954009"/>
              <a:chOff x="0" y="0"/>
              <a:chExt cx="59491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9491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57064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59491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>
            <a:off x="15477180" y="383729"/>
            <a:ext cx="1859481" cy="377825"/>
            <a:chOff x="0" y="0"/>
            <a:chExt cx="2479308" cy="50376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0" y="0"/>
              <a:ext cx="503767" cy="503767"/>
              <a:chOff x="0" y="0"/>
              <a:chExt cx="178795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178795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87771" y="0"/>
              <a:ext cx="503767" cy="503767"/>
              <a:chOff x="0" y="0"/>
              <a:chExt cx="178795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178795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75541" y="0"/>
              <a:ext cx="503767" cy="503767"/>
              <a:chOff x="0" y="0"/>
              <a:chExt cx="178795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8795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178795" h="178795">
                    <a:moveTo>
                      <a:pt x="0" y="0"/>
                    </a:moveTo>
                    <a:lnTo>
                      <a:pt x="178795" y="0"/>
                    </a:lnTo>
                    <a:lnTo>
                      <a:pt x="178795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178795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>
            <a:off x="-381720" y="-218676"/>
            <a:ext cx="1410420" cy="10724351"/>
            <a:chOff x="0" y="0"/>
            <a:chExt cx="371469" cy="282452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71469" cy="2824520"/>
            </a:xfrm>
            <a:custGeom>
              <a:avLst/>
              <a:gdLst/>
              <a:ahLst/>
              <a:cxnLst/>
              <a:rect l="l" t="t" r="r" b="b"/>
              <a:pathLst>
                <a:path w="371469" h="2824520">
                  <a:moveTo>
                    <a:pt x="0" y="0"/>
                  </a:moveTo>
                  <a:lnTo>
                    <a:pt x="371469" y="0"/>
                  </a:lnTo>
                  <a:lnTo>
                    <a:pt x="371469" y="2824520"/>
                  </a:lnTo>
                  <a:lnTo>
                    <a:pt x="0" y="2824520"/>
                  </a:lnTo>
                  <a:close/>
                </a:path>
              </a:pathLst>
            </a:custGeom>
            <a:solidFill>
              <a:srgbClr val="7C898B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371469" cy="28626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229320" y="-66276"/>
            <a:ext cx="1258020" cy="1655660"/>
            <a:chOff x="0" y="0"/>
            <a:chExt cx="331330" cy="43605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31330" cy="436059"/>
            </a:xfrm>
            <a:custGeom>
              <a:avLst/>
              <a:gdLst/>
              <a:ahLst/>
              <a:cxnLst/>
              <a:rect l="l" t="t" r="r" b="b"/>
              <a:pathLst>
                <a:path w="331330" h="436059">
                  <a:moveTo>
                    <a:pt x="0" y="0"/>
                  </a:moveTo>
                  <a:lnTo>
                    <a:pt x="331330" y="0"/>
                  </a:lnTo>
                  <a:lnTo>
                    <a:pt x="331330" y="436059"/>
                  </a:lnTo>
                  <a:lnTo>
                    <a:pt x="0" y="436059"/>
                  </a:lnTo>
                  <a:close/>
                </a:path>
              </a:pathLst>
            </a:custGeom>
            <a:solidFill>
              <a:srgbClr val="253439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331330" cy="474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992735" y="30941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3784658" y="3120385"/>
            <a:ext cx="262316" cy="327025"/>
          </a:xfrm>
          <a:custGeom>
            <a:avLst/>
            <a:gdLst/>
            <a:ahLst/>
            <a:cxnLst/>
            <a:rect l="l" t="t" r="r" b="b"/>
            <a:pathLst>
              <a:path w="262316" h="327025">
                <a:moveTo>
                  <a:pt x="0" y="0"/>
                </a:moveTo>
                <a:lnTo>
                  <a:pt x="262316" y="0"/>
                </a:lnTo>
                <a:lnTo>
                  <a:pt x="262316" y="327025"/>
                </a:lnTo>
                <a:lnTo>
                  <a:pt x="0" y="3270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4532373" y="2958460"/>
            <a:ext cx="6737158" cy="548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34"/>
              </a:lnSpc>
              <a:spcBef>
                <a:spcPct val="0"/>
              </a:spcBef>
            </a:pPr>
            <a:r>
              <a:rPr lang="en-US" sz="3167" spc="-63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01</a:t>
            </a:r>
            <a:r>
              <a:rPr lang="en-US" sz="3167" u="none" strike="noStrike" spc="-63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 Introduction: Context &amp; Objectives</a:t>
            </a:r>
          </a:p>
        </p:txBody>
      </p:sp>
      <p:sp>
        <p:nvSpPr>
          <p:cNvPr id="31" name="Freeform 31"/>
          <p:cNvSpPr/>
          <p:nvPr/>
        </p:nvSpPr>
        <p:spPr>
          <a:xfrm>
            <a:off x="3784658" y="4000047"/>
            <a:ext cx="262316" cy="327025"/>
          </a:xfrm>
          <a:custGeom>
            <a:avLst/>
            <a:gdLst/>
            <a:ahLst/>
            <a:cxnLst/>
            <a:rect l="l" t="t" r="r" b="b"/>
            <a:pathLst>
              <a:path w="262316" h="327025">
                <a:moveTo>
                  <a:pt x="0" y="0"/>
                </a:moveTo>
                <a:lnTo>
                  <a:pt x="262316" y="0"/>
                </a:lnTo>
                <a:lnTo>
                  <a:pt x="262316" y="327025"/>
                </a:lnTo>
                <a:lnTo>
                  <a:pt x="0" y="3270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4532373" y="3800022"/>
            <a:ext cx="6737158" cy="548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34"/>
              </a:lnSpc>
              <a:spcBef>
                <a:spcPct val="0"/>
              </a:spcBef>
            </a:pPr>
            <a:r>
              <a:rPr lang="en-US" sz="3167" spc="-63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02</a:t>
            </a:r>
            <a:r>
              <a:rPr lang="en-US" sz="3167" u="none" strike="noStrike" spc="-63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 Literature Review: Theory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3784658" y="4607941"/>
            <a:ext cx="7484873" cy="481529"/>
            <a:chOff x="0" y="0"/>
            <a:chExt cx="9979831" cy="642039"/>
          </a:xfrm>
        </p:grpSpPr>
        <p:sp>
          <p:nvSpPr>
            <p:cNvPr id="34" name="Freeform 34"/>
            <p:cNvSpPr/>
            <p:nvPr/>
          </p:nvSpPr>
          <p:spPr>
            <a:xfrm>
              <a:off x="0" y="127000"/>
              <a:ext cx="349754" cy="436033"/>
            </a:xfrm>
            <a:custGeom>
              <a:avLst/>
              <a:gdLst/>
              <a:ahLst/>
              <a:cxnLst/>
              <a:rect l="l" t="t" r="r" b="b"/>
              <a:pathLst>
                <a:path w="349754" h="436033">
                  <a:moveTo>
                    <a:pt x="0" y="0"/>
                  </a:moveTo>
                  <a:lnTo>
                    <a:pt x="349754" y="0"/>
                  </a:lnTo>
                  <a:lnTo>
                    <a:pt x="349754" y="436033"/>
                  </a:lnTo>
                  <a:lnTo>
                    <a:pt x="0" y="436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>
              <a:off x="996953" y="-66675"/>
              <a:ext cx="8982878" cy="708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34"/>
                </a:lnSpc>
                <a:spcBef>
                  <a:spcPct val="0"/>
                </a:spcBef>
              </a:pPr>
              <a:r>
                <a:rPr lang="en-US" sz="3167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03</a:t>
              </a:r>
              <a:r>
                <a:rPr lang="en-US" sz="3167" u="none" strike="noStrike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 Methodology: Research Design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3784658" y="5406335"/>
            <a:ext cx="7484873" cy="481529"/>
            <a:chOff x="0" y="0"/>
            <a:chExt cx="9979831" cy="642039"/>
          </a:xfrm>
        </p:grpSpPr>
        <p:sp>
          <p:nvSpPr>
            <p:cNvPr id="37" name="Freeform 37"/>
            <p:cNvSpPr/>
            <p:nvPr/>
          </p:nvSpPr>
          <p:spPr>
            <a:xfrm>
              <a:off x="0" y="127000"/>
              <a:ext cx="349754" cy="436033"/>
            </a:xfrm>
            <a:custGeom>
              <a:avLst/>
              <a:gdLst/>
              <a:ahLst/>
              <a:cxnLst/>
              <a:rect l="l" t="t" r="r" b="b"/>
              <a:pathLst>
                <a:path w="349754" h="436033">
                  <a:moveTo>
                    <a:pt x="0" y="0"/>
                  </a:moveTo>
                  <a:lnTo>
                    <a:pt x="349754" y="0"/>
                  </a:lnTo>
                  <a:lnTo>
                    <a:pt x="349754" y="436033"/>
                  </a:lnTo>
                  <a:lnTo>
                    <a:pt x="0" y="436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996953" y="-66675"/>
              <a:ext cx="8982878" cy="708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34"/>
                </a:lnSpc>
                <a:spcBef>
                  <a:spcPct val="0"/>
                </a:spcBef>
              </a:pPr>
              <a:r>
                <a:rPr lang="en-US" sz="3167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04</a:t>
              </a:r>
              <a:r>
                <a:rPr lang="en-US" sz="3167" u="none" strike="noStrike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 Findings: Data &amp; Themes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3784658" y="6094384"/>
            <a:ext cx="7484873" cy="576045"/>
            <a:chOff x="0" y="0"/>
            <a:chExt cx="9979831" cy="76806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49754" cy="436033"/>
            </a:xfrm>
            <a:custGeom>
              <a:avLst/>
              <a:gdLst/>
              <a:ahLst/>
              <a:cxnLst/>
              <a:rect l="l" t="t" r="r" b="b"/>
              <a:pathLst>
                <a:path w="349754" h="436033">
                  <a:moveTo>
                    <a:pt x="0" y="0"/>
                  </a:moveTo>
                  <a:lnTo>
                    <a:pt x="349754" y="0"/>
                  </a:lnTo>
                  <a:lnTo>
                    <a:pt x="349754" y="436033"/>
                  </a:lnTo>
                  <a:lnTo>
                    <a:pt x="0" y="436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TextBox 41"/>
            <p:cNvSpPr txBox="1"/>
            <p:nvPr/>
          </p:nvSpPr>
          <p:spPr>
            <a:xfrm>
              <a:off x="996953" y="59346"/>
              <a:ext cx="8982878" cy="708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34"/>
                </a:lnSpc>
                <a:spcBef>
                  <a:spcPct val="0"/>
                </a:spcBef>
              </a:pPr>
              <a:r>
                <a:rPr lang="en-US" sz="3167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05</a:t>
              </a:r>
              <a:r>
                <a:rPr lang="en-US" sz="3167" u="none" strike="noStrike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 Discussion: Impacts &amp; Implications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3784658" y="6863469"/>
            <a:ext cx="7484873" cy="595095"/>
            <a:chOff x="0" y="0"/>
            <a:chExt cx="9979831" cy="79346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49754" cy="436033"/>
            </a:xfrm>
            <a:custGeom>
              <a:avLst/>
              <a:gdLst/>
              <a:ahLst/>
              <a:cxnLst/>
              <a:rect l="l" t="t" r="r" b="b"/>
              <a:pathLst>
                <a:path w="349754" h="436033">
                  <a:moveTo>
                    <a:pt x="0" y="0"/>
                  </a:moveTo>
                  <a:lnTo>
                    <a:pt x="349754" y="0"/>
                  </a:lnTo>
                  <a:lnTo>
                    <a:pt x="349754" y="436033"/>
                  </a:lnTo>
                  <a:lnTo>
                    <a:pt x="0" y="436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TextBox 44"/>
            <p:cNvSpPr txBox="1"/>
            <p:nvPr/>
          </p:nvSpPr>
          <p:spPr>
            <a:xfrm>
              <a:off x="996953" y="84746"/>
              <a:ext cx="8982878" cy="708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34"/>
                </a:lnSpc>
                <a:spcBef>
                  <a:spcPct val="0"/>
                </a:spcBef>
              </a:pPr>
              <a:r>
                <a:rPr lang="en-US" sz="3167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06</a:t>
              </a:r>
              <a:r>
                <a:rPr lang="en-US" sz="3167" u="none" strike="noStrike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 Conclusion &amp; Recommendations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3784658" y="7651722"/>
            <a:ext cx="7484873" cy="595095"/>
            <a:chOff x="0" y="0"/>
            <a:chExt cx="9979831" cy="79346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349754" cy="436033"/>
            </a:xfrm>
            <a:custGeom>
              <a:avLst/>
              <a:gdLst/>
              <a:ahLst/>
              <a:cxnLst/>
              <a:rect l="l" t="t" r="r" b="b"/>
              <a:pathLst>
                <a:path w="349754" h="436033">
                  <a:moveTo>
                    <a:pt x="0" y="0"/>
                  </a:moveTo>
                  <a:lnTo>
                    <a:pt x="349754" y="0"/>
                  </a:lnTo>
                  <a:lnTo>
                    <a:pt x="349754" y="436033"/>
                  </a:lnTo>
                  <a:lnTo>
                    <a:pt x="0" y="436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TextBox 47"/>
            <p:cNvSpPr txBox="1"/>
            <p:nvPr/>
          </p:nvSpPr>
          <p:spPr>
            <a:xfrm>
              <a:off x="996953" y="84746"/>
              <a:ext cx="8982878" cy="708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34"/>
                </a:lnSpc>
                <a:spcBef>
                  <a:spcPct val="0"/>
                </a:spcBef>
              </a:pPr>
              <a:r>
                <a:rPr lang="en-US" sz="3167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07</a:t>
              </a:r>
              <a:r>
                <a:rPr lang="en-US" sz="3167" u="none" strike="noStrike" spc="-63" dirty="0">
                  <a:solidFill>
                    <a:srgbClr val="18459E"/>
                  </a:solidFill>
                  <a:latin typeface="Lato"/>
                  <a:ea typeface="Lato"/>
                  <a:cs typeface="Lato"/>
                  <a:sym typeface="Lato"/>
                </a:rPr>
                <a:t> Limitations &amp; Future Research</a:t>
              </a:r>
            </a:p>
          </p:txBody>
        </p:sp>
      </p:grpSp>
      <p:sp>
        <p:nvSpPr>
          <p:cNvPr id="48" name="Freeform 48"/>
          <p:cNvSpPr/>
          <p:nvPr/>
        </p:nvSpPr>
        <p:spPr>
          <a:xfrm>
            <a:off x="11815505" y="2868768"/>
            <a:ext cx="6186240" cy="5923889"/>
          </a:xfrm>
          <a:custGeom>
            <a:avLst/>
            <a:gdLst/>
            <a:ahLst/>
            <a:cxnLst/>
            <a:rect l="l" t="t" r="r" b="b"/>
            <a:pathLst>
              <a:path w="6186240" h="5923889">
                <a:moveTo>
                  <a:pt x="0" y="0"/>
                </a:moveTo>
                <a:lnTo>
                  <a:pt x="6186240" y="0"/>
                </a:lnTo>
                <a:lnTo>
                  <a:pt x="6186240" y="5923888"/>
                </a:lnTo>
                <a:lnTo>
                  <a:pt x="0" y="59238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449" t="-1303" r="-2449"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2651695" y="1722734"/>
            <a:ext cx="9750800" cy="964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29"/>
              </a:lnSpc>
            </a:pPr>
            <a:r>
              <a:rPr lang="en-US" sz="7229" dirty="0">
                <a:solidFill>
                  <a:srgbClr val="253439"/>
                </a:solidFill>
                <a:latin typeface="Lato"/>
                <a:ea typeface="Lato"/>
                <a:cs typeface="Lato"/>
                <a:sym typeface="Lato"/>
              </a:rPr>
              <a:t>Presentation Agenda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932570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4605781" y="6552974"/>
            <a:ext cx="271012" cy="6482947"/>
            <a:chOff x="0" y="0"/>
            <a:chExt cx="361350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361350" cy="8643929"/>
              <a:chOff x="0" y="0"/>
              <a:chExt cx="59491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9491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42309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59491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361350" cy="2196223"/>
              <a:chOff x="0" y="0"/>
              <a:chExt cx="59491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59491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36157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59491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361350" cy="954009"/>
              <a:chOff x="0" y="0"/>
              <a:chExt cx="59491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9491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57064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59491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618513" y="2897656"/>
            <a:ext cx="6874604" cy="6430979"/>
          </a:xfrm>
          <a:custGeom>
            <a:avLst/>
            <a:gdLst/>
            <a:ahLst/>
            <a:cxnLst/>
            <a:rect l="l" t="t" r="r" b="b"/>
            <a:pathLst>
              <a:path w="6874604" h="6430979">
                <a:moveTo>
                  <a:pt x="0" y="0"/>
                </a:moveTo>
                <a:lnTo>
                  <a:pt x="6874604" y="0"/>
                </a:lnTo>
                <a:lnTo>
                  <a:pt x="6874604" y="6430979"/>
                </a:lnTo>
                <a:lnTo>
                  <a:pt x="0" y="6430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03" t="-13895" b="-4434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INTRODUCTION 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AI Tools in the Modern Writing Classroom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20205" y="2717427"/>
            <a:ext cx="8901522" cy="3406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1999" lvl="1" indent="-420999" algn="l">
              <a:lnSpc>
                <a:spcPts val="5459"/>
              </a:lnSpc>
              <a:buFont typeface="Arial"/>
              <a:buChar char="•"/>
            </a:pPr>
            <a:r>
              <a:rPr lang="en-US" sz="3899" spc="-77" dirty="0">
                <a:solidFill>
                  <a:srgbClr val="E02325"/>
                </a:solidFill>
                <a:latin typeface="Lato"/>
                <a:ea typeface="Lato"/>
                <a:cs typeface="Lato"/>
                <a:sym typeface="Lato"/>
              </a:rPr>
              <a:t>Growing Presence</a:t>
            </a:r>
          </a:p>
          <a:p>
            <a:pPr algn="l">
              <a:lnSpc>
                <a:spcPts val="5459"/>
              </a:lnSpc>
              <a:spcBef>
                <a:spcPct val="0"/>
              </a:spcBef>
            </a:pPr>
            <a:r>
              <a:rPr lang="en-US" sz="3899" spc="-77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increasingly common in English language learning → ChatGPT, Gemini, Grammarly, and </a:t>
            </a:r>
            <a:r>
              <a:rPr lang="en-US" sz="3899" spc="-77" dirty="0" err="1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QuillBot</a:t>
            </a:r>
            <a:r>
              <a:rPr lang="en-US" sz="3899" spc="-77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 to support their writing processes.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20205" y="6267367"/>
            <a:ext cx="9589813" cy="1348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1999" lvl="1" indent="-420999" algn="l">
              <a:lnSpc>
                <a:spcPts val="5459"/>
              </a:lnSpc>
              <a:buFont typeface="Arial"/>
              <a:buChar char="•"/>
            </a:pPr>
            <a:r>
              <a:rPr lang="en-US" sz="3899" spc="-77" dirty="0">
                <a:solidFill>
                  <a:srgbClr val="E02325"/>
                </a:solidFill>
                <a:latin typeface="Lato"/>
                <a:ea typeface="Lato"/>
                <a:cs typeface="Lato"/>
                <a:sym typeface="Lato"/>
              </a:rPr>
              <a:t>Student Support Ecosystem</a:t>
            </a:r>
          </a:p>
          <a:p>
            <a:pPr algn="l">
              <a:lnSpc>
                <a:spcPts val="5459"/>
              </a:lnSpc>
              <a:spcBef>
                <a:spcPct val="0"/>
              </a:spcBef>
            </a:pPr>
            <a:r>
              <a:rPr lang="en-US" sz="3899" spc="-77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tasked with advanced academic assignments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20205" y="7759906"/>
            <a:ext cx="9124462" cy="2720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1999" lvl="1" indent="-420999" algn="l">
              <a:lnSpc>
                <a:spcPts val="5459"/>
              </a:lnSpc>
              <a:buFont typeface="Arial"/>
              <a:buChar char="•"/>
            </a:pPr>
            <a:r>
              <a:rPr lang="en-US" sz="3899" spc="-77" dirty="0">
                <a:solidFill>
                  <a:srgbClr val="E02325"/>
                </a:solidFill>
                <a:latin typeface="Lato"/>
                <a:ea typeface="Lato"/>
                <a:cs typeface="Lato"/>
                <a:sym typeface="Lato"/>
              </a:rPr>
              <a:t>Valid concerns</a:t>
            </a:r>
          </a:p>
          <a:p>
            <a:pPr algn="l">
              <a:lnSpc>
                <a:spcPts val="5459"/>
              </a:lnSpc>
              <a:spcBef>
                <a:spcPct val="0"/>
              </a:spcBef>
            </a:pPr>
            <a:r>
              <a:rPr lang="en-US" sz="3899" spc="-77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writing abilities, independent thinking, and creativity. </a:t>
            </a:r>
          </a:p>
          <a:p>
            <a:pPr algn="l">
              <a:lnSpc>
                <a:spcPts val="5459"/>
              </a:lnSpc>
              <a:spcBef>
                <a:spcPct val="0"/>
              </a:spcBef>
            </a:pPr>
            <a:r>
              <a:rPr lang="en-US" sz="3899" spc="-77" dirty="0">
                <a:solidFill>
                  <a:srgbClr val="18459E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550311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28700" y="3385409"/>
            <a:ext cx="5046592" cy="5401431"/>
          </a:xfrm>
          <a:custGeom>
            <a:avLst/>
            <a:gdLst/>
            <a:ahLst/>
            <a:cxnLst/>
            <a:rect l="l" t="t" r="r" b="b"/>
            <a:pathLst>
              <a:path w="5046592" h="5401431">
                <a:moveTo>
                  <a:pt x="0" y="0"/>
                </a:moveTo>
                <a:lnTo>
                  <a:pt x="5046592" y="0"/>
                </a:lnTo>
                <a:lnTo>
                  <a:pt x="5046592" y="5401431"/>
                </a:lnTo>
                <a:lnTo>
                  <a:pt x="0" y="54014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Freeform 24"/>
          <p:cNvSpPr/>
          <p:nvPr/>
        </p:nvSpPr>
        <p:spPr>
          <a:xfrm>
            <a:off x="6792379" y="3385409"/>
            <a:ext cx="5018351" cy="5401431"/>
          </a:xfrm>
          <a:custGeom>
            <a:avLst/>
            <a:gdLst/>
            <a:ahLst/>
            <a:cxnLst/>
            <a:rect l="l" t="t" r="r" b="b"/>
            <a:pathLst>
              <a:path w="5018351" h="5401431">
                <a:moveTo>
                  <a:pt x="0" y="0"/>
                </a:moveTo>
                <a:lnTo>
                  <a:pt x="5018351" y="0"/>
                </a:lnTo>
                <a:lnTo>
                  <a:pt x="5018351" y="5401431"/>
                </a:lnTo>
                <a:lnTo>
                  <a:pt x="0" y="54014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5" name="Freeform 25"/>
          <p:cNvSpPr/>
          <p:nvPr/>
        </p:nvSpPr>
        <p:spPr>
          <a:xfrm>
            <a:off x="12527817" y="3465087"/>
            <a:ext cx="4731483" cy="5242075"/>
          </a:xfrm>
          <a:custGeom>
            <a:avLst/>
            <a:gdLst/>
            <a:ahLst/>
            <a:cxnLst/>
            <a:rect l="l" t="t" r="r" b="b"/>
            <a:pathLst>
              <a:path w="4731483" h="5242075">
                <a:moveTo>
                  <a:pt x="0" y="0"/>
                </a:moveTo>
                <a:lnTo>
                  <a:pt x="4731483" y="0"/>
                </a:lnTo>
                <a:lnTo>
                  <a:pt x="4731483" y="5242075"/>
                </a:lnTo>
                <a:lnTo>
                  <a:pt x="0" y="5242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240" t="-1511" r="-2191" b="-5772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6" name="TextBox 26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INTRODUCTION </a:t>
            </a: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3 Core research questions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550311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339081" y="3072937"/>
            <a:ext cx="5955283" cy="5695648"/>
          </a:xfrm>
          <a:custGeom>
            <a:avLst/>
            <a:gdLst/>
            <a:ahLst/>
            <a:cxnLst/>
            <a:rect l="l" t="t" r="r" b="b"/>
            <a:pathLst>
              <a:path w="5955283" h="5695648">
                <a:moveTo>
                  <a:pt x="0" y="0"/>
                </a:moveTo>
                <a:lnTo>
                  <a:pt x="5955283" y="0"/>
                </a:lnTo>
                <a:lnTo>
                  <a:pt x="5955283" y="5695648"/>
                </a:lnTo>
                <a:lnTo>
                  <a:pt x="0" y="56956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91" r="-4530"/>
            </a:stretch>
          </a:blip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id="24" name="Freeform 24"/>
          <p:cNvSpPr/>
          <p:nvPr/>
        </p:nvSpPr>
        <p:spPr>
          <a:xfrm>
            <a:off x="6551565" y="3072937"/>
            <a:ext cx="6117442" cy="5695648"/>
          </a:xfrm>
          <a:custGeom>
            <a:avLst/>
            <a:gdLst/>
            <a:ahLst/>
            <a:cxnLst/>
            <a:rect l="l" t="t" r="r" b="b"/>
            <a:pathLst>
              <a:path w="6117442" h="5695648">
                <a:moveTo>
                  <a:pt x="0" y="0"/>
                </a:moveTo>
                <a:lnTo>
                  <a:pt x="6117442" y="0"/>
                </a:lnTo>
                <a:lnTo>
                  <a:pt x="6117442" y="5695648"/>
                </a:lnTo>
                <a:lnTo>
                  <a:pt x="0" y="56956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17" r="-2217"/>
            </a:stretch>
          </a:blip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id="25" name="Freeform 25"/>
          <p:cNvSpPr/>
          <p:nvPr/>
        </p:nvSpPr>
        <p:spPr>
          <a:xfrm>
            <a:off x="12926182" y="3072937"/>
            <a:ext cx="5173345" cy="5695648"/>
          </a:xfrm>
          <a:custGeom>
            <a:avLst/>
            <a:gdLst/>
            <a:ahLst/>
            <a:cxnLst/>
            <a:rect l="l" t="t" r="r" b="b"/>
            <a:pathLst>
              <a:path w="5173345" h="5695648">
                <a:moveTo>
                  <a:pt x="0" y="0"/>
                </a:moveTo>
                <a:lnTo>
                  <a:pt x="5173345" y="0"/>
                </a:lnTo>
                <a:lnTo>
                  <a:pt x="5173345" y="5695648"/>
                </a:lnTo>
                <a:lnTo>
                  <a:pt x="0" y="56956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90" r="-6490"/>
            </a:stretch>
          </a:blip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id="26" name="TextBox 26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LITERATURE REVIEW 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Theoretical Foundations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25340" y="2710289"/>
            <a:ext cx="17312599" cy="6934821"/>
          </a:xfrm>
          <a:custGeom>
            <a:avLst/>
            <a:gdLst/>
            <a:ahLst/>
            <a:cxnLst/>
            <a:rect l="l" t="t" r="r" b="b"/>
            <a:pathLst>
              <a:path w="17312599" h="6934821">
                <a:moveTo>
                  <a:pt x="0" y="0"/>
                </a:moveTo>
                <a:lnTo>
                  <a:pt x="17312599" y="0"/>
                </a:lnTo>
                <a:lnTo>
                  <a:pt x="17312599" y="6934821"/>
                </a:lnTo>
                <a:lnTo>
                  <a:pt x="0" y="69348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810" b="-2810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METHODOLOGY </a:t>
            </a: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A mixed-methods approach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66872" y="2710289"/>
            <a:ext cx="7526463" cy="6807059"/>
          </a:xfrm>
          <a:custGeom>
            <a:avLst/>
            <a:gdLst/>
            <a:ahLst/>
            <a:cxnLst/>
            <a:rect l="l" t="t" r="r" b="b"/>
            <a:pathLst>
              <a:path w="7526463" h="6807059">
                <a:moveTo>
                  <a:pt x="0" y="0"/>
                </a:moveTo>
                <a:lnTo>
                  <a:pt x="7526463" y="0"/>
                </a:lnTo>
                <a:lnTo>
                  <a:pt x="7526463" y="6807059"/>
                </a:lnTo>
                <a:lnTo>
                  <a:pt x="0" y="68070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733" b="-1733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Freeform 24"/>
          <p:cNvSpPr/>
          <p:nvPr/>
        </p:nvSpPr>
        <p:spPr>
          <a:xfrm>
            <a:off x="8894559" y="2710289"/>
            <a:ext cx="8843379" cy="6802600"/>
          </a:xfrm>
          <a:custGeom>
            <a:avLst/>
            <a:gdLst/>
            <a:ahLst/>
            <a:cxnLst/>
            <a:rect l="l" t="t" r="r" b="b"/>
            <a:pathLst>
              <a:path w="8843379" h="6802600">
                <a:moveTo>
                  <a:pt x="0" y="0"/>
                </a:moveTo>
                <a:lnTo>
                  <a:pt x="8843380" y="0"/>
                </a:lnTo>
                <a:lnTo>
                  <a:pt x="8843380" y="6802600"/>
                </a:lnTo>
                <a:lnTo>
                  <a:pt x="0" y="6802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5" name="TextBox 25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FINDINGS </a:t>
            </a: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Quantitative &amp; Qualitative findings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66872" y="2710289"/>
            <a:ext cx="7656204" cy="6512283"/>
          </a:xfrm>
          <a:custGeom>
            <a:avLst/>
            <a:gdLst/>
            <a:ahLst/>
            <a:cxnLst/>
            <a:rect l="l" t="t" r="r" b="b"/>
            <a:pathLst>
              <a:path w="7656204" h="6512283">
                <a:moveTo>
                  <a:pt x="0" y="0"/>
                </a:moveTo>
                <a:lnTo>
                  <a:pt x="7656205" y="0"/>
                </a:lnTo>
                <a:lnTo>
                  <a:pt x="7656205" y="6512283"/>
                </a:lnTo>
                <a:lnTo>
                  <a:pt x="0" y="65122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23" b="-1023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FINDINGS </a:t>
            </a: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Positive Perceptions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44598" y="3382383"/>
            <a:ext cx="8467002" cy="1145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25730" lvl="1" indent="-762865" algn="l">
              <a:lnSpc>
                <a:spcPts val="9893"/>
              </a:lnSpc>
              <a:buFont typeface="Arial"/>
              <a:buChar char="•"/>
            </a:pPr>
            <a:r>
              <a:rPr lang="en-US" sz="7066" spc="-14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Idea Generation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238260" y="5359981"/>
            <a:ext cx="8754339" cy="1145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25730" lvl="1" indent="-762865" algn="l">
              <a:lnSpc>
                <a:spcPts val="9893"/>
              </a:lnSpc>
              <a:buFont typeface="Arial"/>
              <a:buChar char="•"/>
            </a:pPr>
            <a:r>
              <a:rPr lang="en-US" sz="7066" spc="-14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Clear Feedback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238261" y="7337578"/>
            <a:ext cx="10049739" cy="1145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25730" lvl="1" indent="-762865" algn="l">
              <a:lnSpc>
                <a:spcPts val="9893"/>
              </a:lnSpc>
              <a:buFont typeface="Arial"/>
              <a:buChar char="•"/>
            </a:pPr>
            <a:r>
              <a:rPr lang="en-US" sz="7066" spc="-14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Constructive Support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946377" y="6677705"/>
            <a:ext cx="123938" cy="6482947"/>
            <a:chOff x="0" y="0"/>
            <a:chExt cx="165251" cy="86439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251" cy="8643929"/>
              <a:chOff x="0" y="0"/>
              <a:chExt cx="27206" cy="142309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206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42309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7206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65251" cy="2196223"/>
              <a:chOff x="0" y="0"/>
              <a:chExt cx="27206" cy="3615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7206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361576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7206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2193487"/>
              <a:ext cx="165251" cy="954009"/>
              <a:chOff x="0" y="0"/>
              <a:chExt cx="27206" cy="1570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7206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27206" h="157064">
                    <a:moveTo>
                      <a:pt x="0" y="0"/>
                    </a:moveTo>
                    <a:lnTo>
                      <a:pt x="27206" y="0"/>
                    </a:lnTo>
                    <a:lnTo>
                      <a:pt x="27206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27206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5400000">
            <a:off x="16808198" y="1068648"/>
            <a:ext cx="1859481" cy="489643"/>
            <a:chOff x="0" y="0"/>
            <a:chExt cx="2479308" cy="652857"/>
          </a:xfrm>
        </p:grpSpPr>
        <p:grpSp>
          <p:nvGrpSpPr>
            <p:cNvPr id="13" name="Group 13"/>
            <p:cNvGrpSpPr/>
            <p:nvPr/>
          </p:nvGrpSpPr>
          <p:grpSpPr>
            <a:xfrm rot="-5400000">
              <a:off x="-74545" y="74545"/>
              <a:ext cx="652857" cy="503767"/>
              <a:chOff x="0" y="0"/>
              <a:chExt cx="231709" cy="1787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5400000">
              <a:off x="913225" y="74545"/>
              <a:ext cx="652857" cy="503767"/>
              <a:chOff x="0" y="0"/>
              <a:chExt cx="231709" cy="17879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5400000">
              <a:off x="1900996" y="74545"/>
              <a:ext cx="652857" cy="503767"/>
              <a:chOff x="0" y="0"/>
              <a:chExt cx="231709" cy="17879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31709" cy="178795"/>
              </a:xfrm>
              <a:custGeom>
                <a:avLst/>
                <a:gdLst/>
                <a:ahLst/>
                <a:cxnLst/>
                <a:rect l="l" t="t" r="r" b="b"/>
                <a:pathLst>
                  <a:path w="231709" h="178795">
                    <a:moveTo>
                      <a:pt x="0" y="0"/>
                    </a:moveTo>
                    <a:lnTo>
                      <a:pt x="231709" y="0"/>
                    </a:lnTo>
                    <a:lnTo>
                      <a:pt x="231709" y="178795"/>
                    </a:lnTo>
                    <a:lnTo>
                      <a:pt x="0" y="178795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31709" cy="2264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>
            <a:off x="1028700" y="219220"/>
            <a:ext cx="719290" cy="719290"/>
          </a:xfrm>
          <a:custGeom>
            <a:avLst/>
            <a:gdLst/>
            <a:ahLst/>
            <a:cxnLst/>
            <a:rect l="l" t="t" r="r" b="b"/>
            <a:pathLst>
              <a:path w="719290" h="719290">
                <a:moveTo>
                  <a:pt x="0" y="0"/>
                </a:moveTo>
                <a:lnTo>
                  <a:pt x="719290" y="0"/>
                </a:lnTo>
                <a:lnTo>
                  <a:pt x="719290" y="719290"/>
                </a:lnTo>
                <a:lnTo>
                  <a:pt x="0" y="7192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15968" y="2592549"/>
            <a:ext cx="17566792" cy="7059966"/>
          </a:xfrm>
          <a:custGeom>
            <a:avLst/>
            <a:gdLst/>
            <a:ahLst/>
            <a:cxnLst/>
            <a:rect l="l" t="t" r="r" b="b"/>
            <a:pathLst>
              <a:path w="17566792" h="7059966">
                <a:moveTo>
                  <a:pt x="0" y="0"/>
                </a:moveTo>
                <a:lnTo>
                  <a:pt x="17566792" y="0"/>
                </a:lnTo>
                <a:lnTo>
                  <a:pt x="17566792" y="7059966"/>
                </a:lnTo>
                <a:lnTo>
                  <a:pt x="0" y="70599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139" b="-8139"/>
            </a:stretch>
          </a:blipFill>
          <a:ln w="38100" cap="sq">
            <a:solidFill>
              <a:srgbClr val="E02325"/>
            </a:solidFill>
            <a:prstDash val="lgDash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1747990" y="1125220"/>
            <a:ext cx="14209589" cy="131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b="1">
                <a:solidFill>
                  <a:srgbClr val="5E17EB"/>
                </a:solidFill>
                <a:latin typeface="Lato Bold"/>
                <a:ea typeface="Lato Bold"/>
                <a:cs typeface="Lato Bold"/>
                <a:sym typeface="Lato Bold"/>
              </a:rPr>
              <a:t>FINDINGS </a:t>
            </a: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- </a:t>
            </a:r>
          </a:p>
          <a:p>
            <a:pPr marL="0" lvl="0" indent="0" algn="ctr">
              <a:lnSpc>
                <a:spcPts val="5029"/>
              </a:lnSpc>
            </a:pPr>
            <a:r>
              <a:rPr lang="en-US" sz="5029">
                <a:solidFill>
                  <a:srgbClr val="5E17EB"/>
                </a:solidFill>
                <a:latin typeface="Lato"/>
                <a:ea typeface="Lato"/>
                <a:cs typeface="Lato"/>
                <a:sym typeface="Lato"/>
              </a:rPr>
              <a:t>Writing Support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18431" y="431354"/>
            <a:ext cx="11217327" cy="34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1"/>
              </a:lnSpc>
            </a:pPr>
            <a:r>
              <a:rPr lang="en-US" sz="2599" b="1">
                <a:solidFill>
                  <a:srgbClr val="EF6822"/>
                </a:solidFill>
                <a:latin typeface="Lato Bold"/>
                <a:ea typeface="Lato Bold"/>
                <a:cs typeface="Lato Bold"/>
                <a:sym typeface="Lato Bold"/>
              </a:rPr>
              <a:t>Ho Chi Minh City University of Foreign Languages – Information Technology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1254</Words>
  <Application>Microsoft Office PowerPoint</Application>
  <PresentationFormat>Custom</PresentationFormat>
  <Paragraphs>84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Calibri (MS) Bold</vt:lpstr>
      <vt:lpstr>Calibri</vt:lpstr>
      <vt:lpstr>Arial</vt:lpstr>
      <vt:lpstr>Calibri (MS)</vt:lpstr>
      <vt:lpstr>Lato</vt:lpstr>
      <vt:lpstr>Helvetica World</vt:lpstr>
      <vt:lpstr>Lato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Writes: HUFLIT English Writing
</dc:title>
  <cp:lastModifiedBy>TG - Nguyễn Minh Tuấn - 2001203307</cp:lastModifiedBy>
  <cp:revision>13</cp:revision>
  <dcterms:created xsi:type="dcterms:W3CDTF">2006-08-16T00:00:00Z</dcterms:created>
  <dcterms:modified xsi:type="dcterms:W3CDTF">2026-07-31T09:08:05Z</dcterms:modified>
  <dc:identifier>DAHO2hCUdpU</dc:identifier>
</cp:coreProperties>
</file>