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Grade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C7A9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8A2-48E6-9B4C-14E50050D25D}"/>
              </c:ext>
            </c:extLst>
          </c:dPt>
          <c:dPt>
            <c:idx val="1"/>
            <c:bubble3D val="0"/>
            <c:spPr>
              <a:solidFill>
                <a:srgbClr val="C0871F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A2-48E6-9B4C-14E50050D25D}"/>
              </c:ext>
            </c:extLst>
          </c:dPt>
          <c:dPt>
            <c:idx val="2"/>
            <c:bubble3D val="0"/>
            <c:spPr>
              <a:solidFill>
                <a:srgbClr val="103848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8A2-48E6-9B4C-14E50050D25D}"/>
              </c:ext>
            </c:extLst>
          </c:dPt>
          <c:cat>
            <c:strRef>
              <c:f>Sheet1!$A$2:$A$4</c:f>
              <c:strCache>
                <c:ptCount val="3"/>
                <c:pt idx="0">
                  <c:v>Interactional evidence</c:v>
                </c:pt>
                <c:pt idx="1">
                  <c:v>Process portfolio</c:v>
                </c:pt>
                <c:pt idx="2">
                  <c:v>Standardised task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30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8A2-48E6-9B4C-14E50050D2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753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F3193-A263-6DFC-EF57-CE17056D1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C6152B-62D0-3CAD-35B3-DBCD83332F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F2003A-BB43-E580-2776-718899F209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9356D-B78F-8EDB-2A2F-4439A6DCA5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76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2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1371600"/>
            <a:ext cx="4937760" cy="4937760"/>
          </a:xfrm>
          <a:prstGeom prst="ellipse">
            <a:avLst/>
          </a:prstGeom>
          <a:solidFill>
            <a:srgbClr val="EAF1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8400" y="3657600"/>
            <a:ext cx="3291840" cy="3291840"/>
          </a:xfrm>
          <a:prstGeom prst="ellipse">
            <a:avLst/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b="1" kern="0" spc="30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REVIEW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8595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4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Rethinking Assessment in the</a:t>
            </a:r>
            <a:endParaRPr lang="en-US" sz="47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4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Shift from EFL to ESL</a:t>
            </a:r>
            <a:endParaRPr lang="en-US" sz="4700" dirty="0"/>
          </a:p>
        </p:txBody>
      </p:sp>
      <p:sp>
        <p:nvSpPr>
          <p:cNvPr id="6" name="Text 4"/>
          <p:cNvSpPr/>
          <p:nvPr/>
        </p:nvSpPr>
        <p:spPr>
          <a:xfrm>
            <a:off x="640080" y="329184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i="1" dirty="0">
                <a:solidFill>
                  <a:srgbClr val="2C7A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Critical Review of No-Exam Classrooms</a:t>
            </a:r>
            <a:endParaRPr lang="en-US" sz="2400" b="1" dirty="0"/>
          </a:p>
        </p:txBody>
      </p:sp>
      <p:sp>
        <p:nvSpPr>
          <p:cNvPr id="7" name="Text 5"/>
          <p:cNvSpPr/>
          <p:nvPr/>
        </p:nvSpPr>
        <p:spPr>
          <a:xfrm>
            <a:off x="640080" y="3754357"/>
            <a:ext cx="1173621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 Thanh Thao Nguyen  ·  Thi Dieu Duyen Le  ·  Thi Hong </a:t>
            </a:r>
            <a:r>
              <a:rPr lang="en-US" sz="160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Tham Chau</a:t>
            </a:r>
            <a:r>
              <a:rPr lang="en-US" sz="1600"/>
              <a:t> </a:t>
            </a:r>
            <a:r>
              <a:rPr lang="en-US" sz="160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Thanh </a:t>
            </a: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Tinh Bui  ·  Van Doan Tran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55014" y="4970720"/>
            <a:ext cx="8854796" cy="54864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50800" dist="12700" dir="5400000" algn="bl" rotWithShape="0">
              <a:srgbClr val="1B2A3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86960" y="5002619"/>
            <a:ext cx="850392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1F5D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Presenter: Van Doan Tran (Ho Chi Minh city University of Industry and Trade)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2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Reconceptualised Framework for ESL Assessment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554480" y="14173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C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931920" y="141732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2C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046720" y="1417320"/>
            <a:ext cx="3593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40080" y="1755648"/>
            <a:ext cx="10908792" cy="868680"/>
          </a:xfrm>
          <a:prstGeom prst="roundRect">
            <a:avLst>
              <a:gd name="adj" fmla="val 7368"/>
            </a:avLst>
          </a:prstGeom>
          <a:solidFill>
            <a:srgbClr val="EAF1F3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841248" y="1915668"/>
            <a:ext cx="548640" cy="548640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381" y="2063801"/>
            <a:ext cx="252374" cy="2523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554480" y="1755648"/>
            <a:ext cx="2560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Multimodal Evidence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3931920" y="1755648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Combines product, process &amp; interaction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8001000" y="1901952"/>
            <a:ext cx="3502152" cy="576072"/>
          </a:xfrm>
          <a:prstGeom prst="roundRect">
            <a:avLst>
              <a:gd name="adj" fmla="val 9524"/>
            </a:avLst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183880" y="1901952"/>
            <a:ext cx="31821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reliance on a single performance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40080" y="2715768"/>
            <a:ext cx="10908792" cy="868680"/>
          </a:xfrm>
          <a:prstGeom prst="roundRect">
            <a:avLst>
              <a:gd name="adj" fmla="val 7368"/>
            </a:avLst>
          </a:prstGeom>
          <a:solidFill>
            <a:srgbClr val="F5F8F9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841248" y="2875788"/>
            <a:ext cx="548640" cy="548640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81" y="3023921"/>
            <a:ext cx="252374" cy="25237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554480" y="2715768"/>
            <a:ext cx="2560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Longitudinal Assessment</a:t>
            </a:r>
            <a:endParaRPr lang="en-US" sz="1550" dirty="0"/>
          </a:p>
        </p:txBody>
      </p:sp>
      <p:sp>
        <p:nvSpPr>
          <p:cNvPr id="20" name="Text 16"/>
          <p:cNvSpPr/>
          <p:nvPr/>
        </p:nvSpPr>
        <p:spPr>
          <a:xfrm>
            <a:off x="3931920" y="2715768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Tracks development over time</a:t>
            </a:r>
            <a:endParaRPr lang="en-US" sz="1600" dirty="0"/>
          </a:p>
        </p:txBody>
      </p:sp>
      <p:sp>
        <p:nvSpPr>
          <p:cNvPr id="21" name="Shape 17"/>
          <p:cNvSpPr/>
          <p:nvPr/>
        </p:nvSpPr>
        <p:spPr>
          <a:xfrm>
            <a:off x="8001000" y="2862072"/>
            <a:ext cx="3502152" cy="576072"/>
          </a:xfrm>
          <a:prstGeom prst="roundRect">
            <a:avLst>
              <a:gd name="adj" fmla="val 9524"/>
            </a:avLst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8183880" y="2862072"/>
            <a:ext cx="31821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Reflects learning as progression</a:t>
            </a:r>
            <a:endParaRPr lang="en-US" sz="1600" dirty="0"/>
          </a:p>
        </p:txBody>
      </p:sp>
      <p:sp>
        <p:nvSpPr>
          <p:cNvPr id="23" name="Shape 19"/>
          <p:cNvSpPr/>
          <p:nvPr/>
        </p:nvSpPr>
        <p:spPr>
          <a:xfrm>
            <a:off x="640080" y="3675888"/>
            <a:ext cx="10908792" cy="868680"/>
          </a:xfrm>
          <a:prstGeom prst="roundRect">
            <a:avLst>
              <a:gd name="adj" fmla="val 7368"/>
            </a:avLst>
          </a:prstGeom>
          <a:solidFill>
            <a:srgbClr val="EAF1F3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841248" y="3835908"/>
            <a:ext cx="548640" cy="548640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381" y="3984041"/>
            <a:ext cx="252374" cy="252374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554480" y="3675888"/>
            <a:ext cx="2560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Analytic Criteria</a:t>
            </a:r>
            <a:endParaRPr lang="en-US" sz="1550" dirty="0"/>
          </a:p>
        </p:txBody>
      </p:sp>
      <p:sp>
        <p:nvSpPr>
          <p:cNvPr id="27" name="Text 22"/>
          <p:cNvSpPr/>
          <p:nvPr/>
        </p:nvSpPr>
        <p:spPr>
          <a:xfrm>
            <a:off x="3931920" y="3675888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clear, shared rubrics</a:t>
            </a:r>
            <a:endParaRPr lang="en-US" sz="1600" dirty="0"/>
          </a:p>
        </p:txBody>
      </p:sp>
      <p:sp>
        <p:nvSpPr>
          <p:cNvPr id="28" name="Shape 23"/>
          <p:cNvSpPr/>
          <p:nvPr/>
        </p:nvSpPr>
        <p:spPr>
          <a:xfrm>
            <a:off x="8001000" y="3822192"/>
            <a:ext cx="3502152" cy="576072"/>
          </a:xfrm>
          <a:prstGeom prst="roundRect">
            <a:avLst>
              <a:gd name="adj" fmla="val 9524"/>
            </a:avLst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4"/>
          <p:cNvSpPr/>
          <p:nvPr/>
        </p:nvSpPr>
        <p:spPr>
          <a:xfrm>
            <a:off x="8183880" y="3822192"/>
            <a:ext cx="31821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Enhances transparency &amp; consistency</a:t>
            </a:r>
            <a:endParaRPr lang="en-US" sz="1600" dirty="0"/>
          </a:p>
        </p:txBody>
      </p:sp>
      <p:sp>
        <p:nvSpPr>
          <p:cNvPr id="30" name="Shape 25"/>
          <p:cNvSpPr/>
          <p:nvPr/>
        </p:nvSpPr>
        <p:spPr>
          <a:xfrm>
            <a:off x="640080" y="4636008"/>
            <a:ext cx="10908792" cy="868680"/>
          </a:xfrm>
          <a:prstGeom prst="roundRect">
            <a:avLst>
              <a:gd name="adj" fmla="val 7368"/>
            </a:avLst>
          </a:prstGeom>
          <a:solidFill>
            <a:srgbClr val="F5F8F9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6"/>
          <p:cNvSpPr/>
          <p:nvPr/>
        </p:nvSpPr>
        <p:spPr>
          <a:xfrm>
            <a:off x="841248" y="4796028"/>
            <a:ext cx="548640" cy="548640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381" y="4944161"/>
            <a:ext cx="252374" cy="252374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554480" y="4636008"/>
            <a:ext cx="2560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Feedback Integration</a:t>
            </a:r>
            <a:endParaRPr lang="en-US" sz="1550" dirty="0"/>
          </a:p>
        </p:txBody>
      </p:sp>
      <p:sp>
        <p:nvSpPr>
          <p:cNvPr id="34" name="Text 28"/>
          <p:cNvSpPr/>
          <p:nvPr/>
        </p:nvSpPr>
        <p:spPr>
          <a:xfrm>
            <a:off x="3931920" y="4636008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Embeds feedback in learning cycles</a:t>
            </a:r>
            <a:endParaRPr lang="en-US" sz="1600" dirty="0"/>
          </a:p>
        </p:txBody>
      </p:sp>
      <p:sp>
        <p:nvSpPr>
          <p:cNvPr id="35" name="Shape 29"/>
          <p:cNvSpPr/>
          <p:nvPr/>
        </p:nvSpPr>
        <p:spPr>
          <a:xfrm>
            <a:off x="8001000" y="4782312"/>
            <a:ext cx="3502152" cy="576072"/>
          </a:xfrm>
          <a:prstGeom prst="roundRect">
            <a:avLst>
              <a:gd name="adj" fmla="val 9524"/>
            </a:avLst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0"/>
          <p:cNvSpPr/>
          <p:nvPr/>
        </p:nvSpPr>
        <p:spPr>
          <a:xfrm>
            <a:off x="8183880" y="4782312"/>
            <a:ext cx="31821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continuous development</a:t>
            </a:r>
            <a:endParaRPr lang="en-US" sz="1600" dirty="0"/>
          </a:p>
        </p:txBody>
      </p:sp>
      <p:sp>
        <p:nvSpPr>
          <p:cNvPr id="37" name="Shape 31"/>
          <p:cNvSpPr/>
          <p:nvPr/>
        </p:nvSpPr>
        <p:spPr>
          <a:xfrm>
            <a:off x="640080" y="5596128"/>
            <a:ext cx="10908792" cy="868680"/>
          </a:xfrm>
          <a:prstGeom prst="roundRect">
            <a:avLst>
              <a:gd name="adj" fmla="val 7368"/>
            </a:avLst>
          </a:prstGeom>
          <a:solidFill>
            <a:srgbClr val="EAF1F3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Shape 32"/>
          <p:cNvSpPr/>
          <p:nvPr/>
        </p:nvSpPr>
        <p:spPr>
          <a:xfrm>
            <a:off x="841248" y="5756148"/>
            <a:ext cx="548640" cy="548640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381" y="5904281"/>
            <a:ext cx="252374" cy="252374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1554480" y="5596128"/>
            <a:ext cx="2560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Learner Agency</a:t>
            </a:r>
            <a:endParaRPr lang="en-US" sz="1550" dirty="0"/>
          </a:p>
        </p:txBody>
      </p:sp>
      <p:sp>
        <p:nvSpPr>
          <p:cNvPr id="41" name="Text 34"/>
          <p:cNvSpPr/>
          <p:nvPr/>
        </p:nvSpPr>
        <p:spPr>
          <a:xfrm>
            <a:off x="3931920" y="5596128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Involves reflection &amp; self-assessment</a:t>
            </a:r>
            <a:endParaRPr lang="en-US" sz="1600" dirty="0"/>
          </a:p>
        </p:txBody>
      </p:sp>
      <p:sp>
        <p:nvSpPr>
          <p:cNvPr id="42" name="Shape 35"/>
          <p:cNvSpPr/>
          <p:nvPr/>
        </p:nvSpPr>
        <p:spPr>
          <a:xfrm>
            <a:off x="8001000" y="5742432"/>
            <a:ext cx="3502152" cy="576072"/>
          </a:xfrm>
          <a:prstGeom prst="roundRect">
            <a:avLst>
              <a:gd name="adj" fmla="val 9524"/>
            </a:avLst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Text 36"/>
          <p:cNvSpPr/>
          <p:nvPr/>
        </p:nvSpPr>
        <p:spPr>
          <a:xfrm>
            <a:off x="8183880" y="5742432"/>
            <a:ext cx="31821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Promotes self-regulated learning</a:t>
            </a:r>
            <a:endParaRPr lang="en-US" sz="1600" dirty="0"/>
          </a:p>
        </p:txBody>
      </p:sp>
      <p:sp>
        <p:nvSpPr>
          <p:cNvPr id="44" name="Text 37"/>
          <p:cNvSpPr/>
          <p:nvPr/>
        </p:nvSpPr>
        <p:spPr>
          <a:xfrm>
            <a:off x="640080" y="6473952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 does not resolve the earlier tensions — it redistributes them through principled, explicit design.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SCENARIO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Building One Defensible Grade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3258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i="1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ESL speaking course needs a single end-of-term mark. The hybrid model allocates it across three weighted strands of evidence.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4663440" cy="4251960"/>
          </a:xfrm>
          <a:prstGeom prst="roundRect">
            <a:avLst>
              <a:gd name="adj" fmla="val 2151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88900" dist="38100" dir="5400000" algn="bl" rotWithShape="0">
              <a:srgbClr val="1B2A30">
                <a:alpha val="12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868680" y="2240280"/>
          <a:ext cx="420624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6"/>
          <p:cNvSpPr/>
          <p:nvPr/>
        </p:nvSpPr>
        <p:spPr>
          <a:xfrm>
            <a:off x="2057400" y="3429000"/>
            <a:ext cx="1828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26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C6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final mark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868680" y="565099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Weighted strands of evidence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074920" y="2011680"/>
            <a:ext cx="370332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50800" dist="25400" dir="5400000" algn="bl" rotWithShape="0">
              <a:srgbClr val="1B2A3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5303520" y="2249424"/>
            <a:ext cx="713232" cy="713232"/>
          </a:xfrm>
          <a:prstGeom prst="ellipse">
            <a:avLst/>
          </a:prstGeom>
          <a:solidFill>
            <a:srgbClr val="2C7A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303520" y="224942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40%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172200" y="217627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Interactional evidence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6172200" y="2514600"/>
            <a:ext cx="2560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Recorded pair &amp; group tasks judged on an analytic rubric (fluency, interaction, pragmatics).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5074920" y="3429000"/>
            <a:ext cx="370332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50800" dist="25400" dir="5400000" algn="bl" rotWithShape="0">
              <a:srgbClr val="1B2A3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5303520" y="3666744"/>
            <a:ext cx="713232" cy="713232"/>
          </a:xfrm>
          <a:prstGeom prst="ellipse">
            <a:avLst/>
          </a:prstGeom>
          <a:solidFill>
            <a:srgbClr val="C08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5303520" y="36667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30%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172200" y="35935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 portfolio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6172200" y="3931920"/>
            <a:ext cx="2560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Drafts, self-assessments, and documented responses to feedback over the term.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5074920" y="4846320"/>
            <a:ext cx="370332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50800" dist="25400" dir="5400000" algn="bl" rotWithShape="0">
              <a:srgbClr val="1B2A3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5303520" y="5084064"/>
            <a:ext cx="713232" cy="713232"/>
          </a:xfrm>
          <a:prstGeom prst="ellipse">
            <a:avLst/>
          </a:prstGeom>
          <a:solidFill>
            <a:srgbClr val="1038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5303520" y="508406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30%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172200" y="501091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Standardised task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6172200" y="5349240"/>
            <a:ext cx="2560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end-of-term task that satisfies the institution’s demand for comparability.</a:t>
            </a:r>
            <a:endParaRPr lang="en-US" sz="1400" dirty="0"/>
          </a:p>
        </p:txBody>
      </p:sp>
      <p:sp>
        <p:nvSpPr>
          <p:cNvPr id="26" name="Shape 23"/>
          <p:cNvSpPr/>
          <p:nvPr/>
        </p:nvSpPr>
        <p:spPr>
          <a:xfrm>
            <a:off x="8942832" y="2011680"/>
            <a:ext cx="2606040" cy="4206240"/>
          </a:xfrm>
          <a:prstGeom prst="roundRect">
            <a:avLst>
              <a:gd name="adj" fmla="val 3509"/>
            </a:avLst>
          </a:prstGeom>
          <a:solidFill>
            <a:srgbClr val="103848"/>
          </a:solidFill>
          <a:ln/>
          <a:effectLst>
            <a:outerShdw blurRad="88900" dist="381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9171432" y="2240280"/>
            <a:ext cx="512064" cy="512064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689" y="2378537"/>
            <a:ext cx="235549" cy="235549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9784080" y="2240280"/>
            <a:ext cx="173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Safeguards</a:t>
            </a:r>
            <a:endParaRPr lang="en-US" sz="1600" dirty="0"/>
          </a:p>
        </p:txBody>
      </p:sp>
      <p:sp>
        <p:nvSpPr>
          <p:cNvPr id="30" name="Text 26"/>
          <p:cNvSpPr/>
          <p:nvPr/>
        </p:nvSpPr>
        <p:spPr>
          <a:xfrm>
            <a:off x="9171432" y="2926080"/>
            <a:ext cx="2240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06000"/>
              </a:lnSpc>
              <a:spcAft>
                <a:spcPts val="1100"/>
              </a:spcAft>
              <a:buSzPct val="100000"/>
              <a:buChar char="•"/>
            </a:pPr>
            <a:r>
              <a:rPr lang="en-US" sz="1600" dirty="0">
                <a:solidFill>
                  <a:srgbClr val="9C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interaction samples rated per learner</a:t>
            </a:r>
            <a:endParaRPr lang="en-US" sz="1600" dirty="0"/>
          </a:p>
          <a:p>
            <a:pPr marL="152400" indent="-152400">
              <a:lnSpc>
                <a:spcPct val="106000"/>
              </a:lnSpc>
              <a:spcAft>
                <a:spcPts val="1100"/>
              </a:spcAft>
              <a:buSzPct val="100000"/>
              <a:buChar char="•"/>
            </a:pPr>
            <a:r>
              <a:rPr lang="en-US" sz="1600" dirty="0">
                <a:solidFill>
                  <a:srgbClr val="9C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rater reviews borderline cases</a:t>
            </a:r>
            <a:endParaRPr lang="en-US" sz="1600" dirty="0"/>
          </a:p>
          <a:p>
            <a:pPr marL="152400" indent="-152400">
              <a:lnSpc>
                <a:spcPct val="106000"/>
              </a:lnSpc>
              <a:spcAft>
                <a:spcPts val="1100"/>
              </a:spcAft>
              <a:buSzPct val="100000"/>
              <a:buChar char="•"/>
            </a:pPr>
            <a:r>
              <a:rPr lang="en-US" sz="1600" dirty="0">
                <a:solidFill>
                  <a:srgbClr val="9C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Rubric shared with learners in advance</a:t>
            </a:r>
            <a:endParaRPr lang="en-US" sz="1600" dirty="0"/>
          </a:p>
          <a:p>
            <a:pPr marL="152400" indent="-152400">
              <a:lnSpc>
                <a:spcPct val="106000"/>
              </a:lnSpc>
              <a:spcAft>
                <a:spcPts val="1100"/>
              </a:spcAft>
              <a:buSzPct val="100000"/>
              <a:buChar char="•"/>
            </a:pPr>
            <a:r>
              <a:rPr lang="en-US" sz="1600" dirty="0">
                <a:solidFill>
                  <a:srgbClr val="9C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Sharp exam–evidence divergence is flagged, not averaged away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4206240"/>
            <a:ext cx="4023360" cy="4023360"/>
          </a:xfrm>
          <a:prstGeom prst="ellipse">
            <a:avLst/>
          </a:prstGeom>
          <a:solidFill>
            <a:srgbClr val="EAF1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332720" y="-1463040"/>
            <a:ext cx="3657600" cy="3657600"/>
          </a:xfrm>
          <a:prstGeom prst="ellipse">
            <a:avLst/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Reframing Assessment in the EFL–ESL Transition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640080" y="141732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22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future of TESOL assessment lies not in abandoning exams, but in developing hybrid systems that acknowledge and negotiate the tensions between pedagogical relevance and institutional credibility.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640080" y="2788920"/>
            <a:ext cx="3529584" cy="2788920"/>
          </a:xfrm>
          <a:prstGeom prst="roundRect">
            <a:avLst>
              <a:gd name="adj" fmla="val 3279"/>
            </a:avLst>
          </a:prstGeom>
          <a:solidFill>
            <a:srgbClr val="103848"/>
          </a:solidFill>
          <a:ln/>
          <a:effectLst>
            <a:outerShdw blurRad="101600" dist="381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024128" y="3108960"/>
            <a:ext cx="822960" cy="822960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327" y="3331159"/>
            <a:ext cx="378562" cy="37856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024128" y="4069080"/>
            <a:ext cx="2798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whether, but how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024128" y="4681728"/>
            <a:ext cx="27980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9C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 is how to combine practices into systems that are both pedagogically meaningful and institutionally viable.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4334256" y="2788920"/>
            <a:ext cx="3529584" cy="2788920"/>
          </a:xfrm>
          <a:prstGeom prst="roundRect">
            <a:avLst>
              <a:gd name="adj" fmla="val 3279"/>
            </a:avLst>
          </a:prstGeom>
          <a:solidFill>
            <a:srgbClr val="103848"/>
          </a:solidFill>
          <a:ln/>
          <a:effectLst>
            <a:outerShdw blurRad="101600" dist="381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4718304" y="3108960"/>
            <a:ext cx="822960" cy="822960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503" y="3331159"/>
            <a:ext cx="378562" cy="37856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718304" y="4069080"/>
            <a:ext cx="2798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Engage the tensions</a:t>
            </a:r>
            <a:endParaRPr lang="en-US" sz="1700" dirty="0"/>
          </a:p>
        </p:txBody>
      </p:sp>
      <p:sp>
        <p:nvSpPr>
          <p:cNvPr id="18" name="Text 14"/>
          <p:cNvSpPr/>
          <p:nvPr/>
        </p:nvSpPr>
        <p:spPr>
          <a:xfrm>
            <a:off x="4718304" y="4681728"/>
            <a:ext cx="27980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9C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Acknowledge and negotiate trade-offs rather than attempting to eliminate them.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8028432" y="2788920"/>
            <a:ext cx="3529584" cy="2788920"/>
          </a:xfrm>
          <a:prstGeom prst="roundRect">
            <a:avLst>
              <a:gd name="adj" fmla="val 3279"/>
            </a:avLst>
          </a:prstGeom>
          <a:solidFill>
            <a:srgbClr val="103848"/>
          </a:solidFill>
          <a:ln/>
          <a:effectLst>
            <a:outerShdw blurRad="101600" dist="381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412480" y="3108960"/>
            <a:ext cx="822960" cy="822960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4679" y="3331159"/>
            <a:ext cx="378562" cy="378562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412480" y="4069080"/>
            <a:ext cx="27980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Valid, equitable, sustainable</a:t>
            </a:r>
            <a:endParaRPr lang="en-US" sz="1700" dirty="0"/>
          </a:p>
        </p:txBody>
      </p:sp>
      <p:sp>
        <p:nvSpPr>
          <p:cNvPr id="23" name="Text 18"/>
          <p:cNvSpPr/>
          <p:nvPr/>
        </p:nvSpPr>
        <p:spPr>
          <a:xfrm>
            <a:off x="8412480" y="4681728"/>
            <a:ext cx="27980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9C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 is assessment that supports learning while maintaining credibility in ESL-oriented contexts.</a:t>
            </a:r>
            <a:endParaRPr lang="en-US" sz="1400" dirty="0"/>
          </a:p>
        </p:txBody>
      </p:sp>
      <p:sp>
        <p:nvSpPr>
          <p:cNvPr id="24" name="Text 19"/>
          <p:cNvSpPr/>
          <p:nvPr/>
        </p:nvSpPr>
        <p:spPr>
          <a:xfrm>
            <a:off x="640080" y="598932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Nguyen, Le, Chau, Bui &amp; Tran  ·  A Critical Review of No-Exam Classrooms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A296F-0F3B-ADDA-FD64-AC77DE24D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D02D6C6-8DD1-A77D-1128-40FEABE55303}"/>
              </a:ext>
            </a:extLst>
          </p:cNvPr>
          <p:cNvSpPr/>
          <p:nvPr/>
        </p:nvSpPr>
        <p:spPr>
          <a:xfrm>
            <a:off x="8869680" y="-1371600"/>
            <a:ext cx="4937760" cy="4937760"/>
          </a:xfrm>
          <a:prstGeom prst="ellipse">
            <a:avLst/>
          </a:prstGeom>
          <a:solidFill>
            <a:srgbClr val="EAF1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9A884D5-0840-2511-80C6-423BCE366E33}"/>
              </a:ext>
            </a:extLst>
          </p:cNvPr>
          <p:cNvSpPr/>
          <p:nvPr/>
        </p:nvSpPr>
        <p:spPr>
          <a:xfrm>
            <a:off x="10058400" y="3657600"/>
            <a:ext cx="3291840" cy="3291840"/>
          </a:xfrm>
          <a:prstGeom prst="ellipse">
            <a:avLst/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DC5E90A-2375-156F-BBC6-A7DFBF3C60A9}"/>
              </a:ext>
            </a:extLst>
          </p:cNvPr>
          <p:cNvSpPr/>
          <p:nvPr/>
        </p:nvSpPr>
        <p:spPr>
          <a:xfrm>
            <a:off x="595423" y="2651760"/>
            <a:ext cx="9363031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5400" b="1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3122060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Central Argument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17320"/>
            <a:ext cx="6492240" cy="4937760"/>
          </a:xfrm>
          <a:prstGeom prst="roundRect">
            <a:avLst>
              <a:gd name="adj" fmla="val 1852"/>
            </a:avLst>
          </a:prstGeom>
          <a:solidFill>
            <a:srgbClr val="103848"/>
          </a:solidFill>
          <a:ln/>
          <a:effectLst>
            <a:outerShdw blurRad="114300" dist="50800" dir="5400000" algn="bl" rotWithShape="0">
              <a:srgbClr val="1B2A3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1783080"/>
            <a:ext cx="640080" cy="6400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2514600"/>
            <a:ext cx="5760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Moving from exams to evidence does not resolve the longstanding tensions in assessment.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960120" y="4160520"/>
            <a:ext cx="5760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50" dirty="0">
                <a:solidFill>
                  <a:srgbClr val="9C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redistributes them — keeping validity, reliability, learner agency, and institutional accountability at the centre of the debate.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960120" y="5532120"/>
            <a:ext cx="5760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i="1" dirty="0">
                <a:solidFill>
                  <a:srgbClr val="EAD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Keywords:  assessment reform · no-exam classroom · evaluative judgement · ESL transition · feedback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360920" y="1554480"/>
            <a:ext cx="4206240" cy="1481328"/>
          </a:xfrm>
          <a:prstGeom prst="roundRect">
            <a:avLst>
              <a:gd name="adj" fmla="val 4938"/>
            </a:avLst>
          </a:prstGeom>
          <a:solidFill>
            <a:srgbClr val="EAF1F3"/>
          </a:solidFill>
          <a:ln/>
          <a:effectLst>
            <a:outerShdw blurRad="63500" dist="25400" dir="5400000" algn="bl" rotWithShape="0">
              <a:srgbClr val="1B2A3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7607808" y="1856232"/>
            <a:ext cx="713232" cy="713232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0381" y="2048805"/>
            <a:ext cx="328087" cy="32808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522208" y="1773936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redistribution, not a rejection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8522208" y="2267712"/>
            <a:ext cx="2907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No-exam classrooms transform how assessment is enacted rather than abandoning evaluation.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7360920" y="3182112"/>
            <a:ext cx="4206240" cy="1481328"/>
          </a:xfrm>
          <a:prstGeom prst="roundRect">
            <a:avLst>
              <a:gd name="adj" fmla="val 4938"/>
            </a:avLst>
          </a:prstGeom>
          <a:solidFill>
            <a:srgbClr val="EAF1F3"/>
          </a:solidFill>
          <a:ln/>
          <a:effectLst>
            <a:outerShdw blurRad="63500" dist="25400" dir="5400000" algn="bl" rotWithShape="0">
              <a:srgbClr val="1B2A3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7607808" y="3483864"/>
            <a:ext cx="713232" cy="713232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0381" y="3676437"/>
            <a:ext cx="328087" cy="328087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522208" y="3401568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Persistent trade-offs</a:t>
            </a:r>
            <a:endParaRPr lang="en-US" sz="1500" dirty="0"/>
          </a:p>
        </p:txBody>
      </p:sp>
      <p:sp>
        <p:nvSpPr>
          <p:cNvPr id="20" name="Text 15"/>
          <p:cNvSpPr/>
          <p:nvPr/>
        </p:nvSpPr>
        <p:spPr>
          <a:xfrm>
            <a:off x="8522208" y="3895344"/>
            <a:ext cx="2907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Validity vs. reliability, authenticity vs. comparability — tensions to be managed, not solved.</a:t>
            </a:r>
            <a:endParaRPr lang="en-US" sz="1400" dirty="0"/>
          </a:p>
        </p:txBody>
      </p:sp>
      <p:sp>
        <p:nvSpPr>
          <p:cNvPr id="21" name="Shape 16"/>
          <p:cNvSpPr/>
          <p:nvPr/>
        </p:nvSpPr>
        <p:spPr>
          <a:xfrm>
            <a:off x="7360920" y="4809744"/>
            <a:ext cx="4206240" cy="1481328"/>
          </a:xfrm>
          <a:prstGeom prst="roundRect">
            <a:avLst>
              <a:gd name="adj" fmla="val 4938"/>
            </a:avLst>
          </a:prstGeom>
          <a:solidFill>
            <a:srgbClr val="EAF1F3"/>
          </a:solidFill>
          <a:ln/>
          <a:effectLst>
            <a:outerShdw blurRad="63500" dist="25400" dir="5400000" algn="bl" rotWithShape="0">
              <a:srgbClr val="1B2A3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7607808" y="5111496"/>
            <a:ext cx="713232" cy="713232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0381" y="5304069"/>
            <a:ext cx="328087" cy="328087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8522208" y="502920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Hybrid systems as the future</a:t>
            </a:r>
            <a:endParaRPr lang="en-US" sz="1500" dirty="0"/>
          </a:p>
        </p:txBody>
      </p:sp>
      <p:sp>
        <p:nvSpPr>
          <p:cNvPr id="25" name="Text 19"/>
          <p:cNvSpPr/>
          <p:nvPr/>
        </p:nvSpPr>
        <p:spPr>
          <a:xfrm>
            <a:off x="8522208" y="5522976"/>
            <a:ext cx="29077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TESOL assessment lies in integrated models that balance pedagogy with institutional credibility.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Growing Misalignment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298448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Vietnam shifts from EFL to ESL, educational priorities increasingly emphasise communicative competence and real-world use — goals that high-stakes examinations struggle to capture.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2331720"/>
            <a:ext cx="5257800" cy="2743200"/>
          </a:xfrm>
          <a:prstGeom prst="roundRect">
            <a:avLst>
              <a:gd name="adj" fmla="val 3000"/>
            </a:avLst>
          </a:prstGeom>
          <a:solidFill>
            <a:srgbClr val="EAF1F3"/>
          </a:solidFill>
          <a:ln w="12700">
            <a:solidFill>
              <a:srgbClr val="DDE9EC"/>
            </a:solidFill>
            <a:prstDash val="solid"/>
          </a:ln>
          <a:effectLst>
            <a:outerShdw blurRad="63500" dist="25400" dir="5400000" algn="bl" rotWithShape="0">
              <a:srgbClr val="1B2A3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60120" y="2606040"/>
            <a:ext cx="658368" cy="65836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879" y="2783799"/>
            <a:ext cx="302849" cy="30284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755648" y="2615184"/>
            <a:ext cx="3931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exams have promised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024128" y="3383280"/>
            <a:ext cx="4617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Objectivity and comparability across learners</a:t>
            </a:r>
            <a:endParaRPr lang="en-US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accountability and certification</a:t>
            </a:r>
            <a:endParaRPr lang="en-US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Selection and pathways to social mobility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6263640" y="2331720"/>
            <a:ext cx="5257800" cy="2743200"/>
          </a:xfrm>
          <a:prstGeom prst="roundRect">
            <a:avLst>
              <a:gd name="adj" fmla="val 3000"/>
            </a:avLst>
          </a:prstGeom>
          <a:solidFill>
            <a:srgbClr val="F6EEDD"/>
          </a:solidFill>
          <a:ln w="12700">
            <a:solidFill>
              <a:srgbClr val="EBDABA"/>
            </a:solidFill>
            <a:prstDash val="solid"/>
          </a:ln>
          <a:effectLst>
            <a:outerShdw blurRad="63500" dist="25400" dir="5400000" algn="bl" rotWithShape="0">
              <a:srgbClr val="1B2A3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583680" y="2606040"/>
            <a:ext cx="658368" cy="658368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1439" y="2783799"/>
            <a:ext cx="302849" cy="302849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379208" y="2615184"/>
            <a:ext cx="3931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they tend to miss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6647688" y="3383280"/>
            <a:ext cx="4617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Interactional and pragmatic competence</a:t>
            </a:r>
            <a:endParaRPr lang="en-US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Socially situated, developmental language use</a:t>
            </a:r>
            <a:endParaRPr lang="en-US" dirty="0"/>
          </a:p>
          <a:p>
            <a:pPr marL="177800" indent="-177800">
              <a:lnSpc>
                <a:spcPct val="105000"/>
              </a:lnSpc>
              <a:spcAft>
                <a:spcPts val="700"/>
              </a:spcAft>
              <a:buSzPct val="100000"/>
              <a:buChar char="•"/>
            </a:pPr>
            <a:r>
              <a:rPr lang="en-US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ability to communicate in authentic contexts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640080" y="5285232"/>
            <a:ext cx="10908792" cy="1024128"/>
          </a:xfrm>
          <a:prstGeom prst="roundRect">
            <a:avLst>
              <a:gd name="adj" fmla="val 7143"/>
            </a:avLst>
          </a:prstGeom>
          <a:solidFill>
            <a:srgbClr val="103848"/>
          </a:solidFill>
          <a:ln/>
          <a:effectLst>
            <a:outerShdw blurRad="76200" dist="381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960120" y="5541264"/>
            <a:ext cx="512064" cy="512064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377" y="5679521"/>
            <a:ext cx="235549" cy="235549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691640" y="5285232"/>
            <a:ext cx="960120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08000"/>
              </a:lnSpc>
              <a:buNone/>
            </a:pPr>
            <a:r>
              <a:rPr lang="en-US" b="1" dirty="0">
                <a:solidFill>
                  <a:srgbClr val="EAD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deeper issue:  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is a socially mediated, evolving capacity — yet exam systems treat it as discrete, decontextualised knowledge. Learners may pass tests while remaining unable to use language in real settings.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EXAMS TO EVIDENCE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Conceptions of Language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29844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Assessment design rests on an implicit theory of what language is. The two paradigms diverge at the root.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4983480" cy="4160520"/>
          </a:xfrm>
          <a:prstGeom prst="roundRect">
            <a:avLst>
              <a:gd name="adj" fmla="val 2198"/>
            </a:avLst>
          </a:prstGeom>
          <a:solidFill>
            <a:srgbClr val="EAF1F3"/>
          </a:solidFill>
          <a:ln/>
          <a:effectLst>
            <a:outerShdw blurRad="101600" dist="381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051560" y="2331720"/>
            <a:ext cx="841248" cy="84124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697" y="2558857"/>
            <a:ext cx="386974" cy="38697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103120" y="23774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F5D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 PARADIGM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2103120" y="2615184"/>
            <a:ext cx="3383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Language as Knowledge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097280" y="3429000"/>
            <a:ext cx="42976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body of facts, reproduced under time pressure</a:t>
            </a:r>
            <a:endParaRPr lang="en-US" sz="2000" dirty="0"/>
          </a:p>
          <a:p>
            <a:pPr marL="177800" indent="-1778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Prioritises accuracy and correctness</a:t>
            </a:r>
            <a:endParaRPr lang="en-US" sz="2000" dirty="0"/>
          </a:p>
          <a:p>
            <a:pPr marL="177800" indent="-1778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Standardised, controlled conditions</a:t>
            </a:r>
            <a:endParaRPr lang="en-US" sz="2000" dirty="0"/>
          </a:p>
          <a:p>
            <a:pPr marL="177800" indent="-1778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construct under-representation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6537960" y="1965960"/>
            <a:ext cx="4983480" cy="4160520"/>
          </a:xfrm>
          <a:prstGeom prst="roundRect">
            <a:avLst>
              <a:gd name="adj" fmla="val 2198"/>
            </a:avLst>
          </a:prstGeom>
          <a:solidFill>
            <a:srgbClr val="103848"/>
          </a:solidFill>
          <a:ln/>
          <a:effectLst>
            <a:outerShdw blurRad="101600" dist="381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949440" y="2331720"/>
            <a:ext cx="841248" cy="841248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577" y="2558857"/>
            <a:ext cx="386974" cy="38697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8001000" y="23774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EAD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SOCIOCULTURAL VIEW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8001000" y="2615184"/>
            <a:ext cx="3383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Language as Practice</a:t>
            </a:r>
            <a:endParaRPr lang="en-US" sz="1900" dirty="0"/>
          </a:p>
        </p:txBody>
      </p:sp>
      <p:sp>
        <p:nvSpPr>
          <p:cNvPr id="18" name="Text 14"/>
          <p:cNvSpPr/>
          <p:nvPr/>
        </p:nvSpPr>
        <p:spPr>
          <a:xfrm>
            <a:off x="6995160" y="3429000"/>
            <a:ext cx="42976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shaped through interaction &amp; feedback</a:t>
            </a:r>
            <a:endParaRPr lang="en-US" sz="2000" dirty="0"/>
          </a:p>
          <a:p>
            <a:pPr marL="177800" indent="-1778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Prioritises communicative effectiveness</a:t>
            </a:r>
            <a:endParaRPr lang="en-US" sz="2000" dirty="0"/>
          </a:p>
          <a:p>
            <a:pPr marL="177800" indent="-1778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Situated, context-dependent performance</a:t>
            </a:r>
            <a:endParaRPr lang="en-US" sz="2000" dirty="0"/>
          </a:p>
          <a:p>
            <a:pPr marL="177800" indent="-1778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interpretive, harder to compare</a:t>
            </a:r>
            <a:endParaRPr lang="en-US" sz="2000" dirty="0"/>
          </a:p>
        </p:txBody>
      </p:sp>
      <p:sp>
        <p:nvSpPr>
          <p:cNvPr id="19" name="Shape 15"/>
          <p:cNvSpPr/>
          <p:nvPr/>
        </p:nvSpPr>
        <p:spPr>
          <a:xfrm>
            <a:off x="5733288" y="3657600"/>
            <a:ext cx="786384" cy="786384"/>
          </a:xfrm>
          <a:prstGeom prst="ellipse">
            <a:avLst/>
          </a:prstGeom>
          <a:solidFill>
            <a:srgbClr val="C0871F"/>
          </a:solidFill>
          <a:ln w="38100">
            <a:solidFill>
              <a:srgbClr val="FFFFFF"/>
            </a:solidFill>
            <a:prstDash val="solid"/>
          </a:ln>
          <a:effectLst>
            <a:outerShdw blurRad="63500" dist="25400" dir="5400000" algn="bl" rotWithShape="0">
              <a:srgbClr val="1B2A3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7024" y="3831336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1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Snapshot Testing to Longitudinal Evidence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81328"/>
            <a:ext cx="3456432" cy="822960"/>
          </a:xfrm>
          <a:prstGeom prst="roundRect">
            <a:avLst>
              <a:gd name="adj" fmla="val 7778"/>
            </a:avLst>
          </a:prstGeom>
          <a:solidFill>
            <a:srgbClr val="2C7A93"/>
          </a:solidFill>
          <a:ln/>
          <a:effectLst>
            <a:outerShdw blurRad="50800" dist="25400" dir="5400000" algn="bl" rotWithShape="0">
              <a:srgbClr val="1B2A3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41248" y="1655064"/>
            <a:ext cx="475488" cy="475488"/>
          </a:xfrm>
          <a:prstGeom prst="ellipse">
            <a:avLst/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30" y="1783446"/>
            <a:ext cx="218724" cy="21872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26464" y="1481328"/>
            <a:ext cx="2542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Traditional Exam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640080" y="243230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EAF1F3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96112" y="243230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high-stakes performance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640080" y="320954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EAF1F3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96112" y="320954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Time-limited, decontextualised tasks</a:t>
            </a:r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640080" y="398678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EAF1F3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96112" y="398678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accuracy &amp; correctness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640080" y="476402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EAF1F3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96112" y="476402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Product-oriented</a:t>
            </a:r>
            <a:endParaRPr lang="en-US" dirty="0"/>
          </a:p>
        </p:txBody>
      </p:sp>
      <p:sp>
        <p:nvSpPr>
          <p:cNvPr id="18" name="Shape 15"/>
          <p:cNvSpPr/>
          <p:nvPr/>
        </p:nvSpPr>
        <p:spPr>
          <a:xfrm>
            <a:off x="640080" y="554126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EAF1F3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96112" y="554126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 measurement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4370832" y="1481328"/>
            <a:ext cx="3456432" cy="822960"/>
          </a:xfrm>
          <a:prstGeom prst="roundRect">
            <a:avLst>
              <a:gd name="adj" fmla="val 7778"/>
            </a:avLst>
          </a:prstGeom>
          <a:solidFill>
            <a:srgbClr val="C0871F"/>
          </a:solidFill>
          <a:ln/>
          <a:effectLst>
            <a:outerShdw blurRad="50800" dist="25400" dir="5400000" algn="bl" rotWithShape="0">
              <a:srgbClr val="1B2A3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4572000" y="1655064"/>
            <a:ext cx="475488" cy="47548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0382" y="1783446"/>
            <a:ext cx="218724" cy="218724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5157216" y="1481328"/>
            <a:ext cx="2542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Evidence-Based</a:t>
            </a:r>
            <a:endParaRPr lang="en-US" sz="1650" dirty="0"/>
          </a:p>
        </p:txBody>
      </p:sp>
      <p:sp>
        <p:nvSpPr>
          <p:cNvPr id="24" name="Shape 20"/>
          <p:cNvSpPr/>
          <p:nvPr/>
        </p:nvSpPr>
        <p:spPr>
          <a:xfrm>
            <a:off x="4370832" y="243230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F6EEDD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4626864" y="243230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Continuous, low-stakes evidence</a:t>
            </a:r>
            <a:endParaRPr lang="en-US" dirty="0"/>
          </a:p>
        </p:txBody>
      </p:sp>
      <p:sp>
        <p:nvSpPr>
          <p:cNvPr id="26" name="Shape 22"/>
          <p:cNvSpPr/>
          <p:nvPr/>
        </p:nvSpPr>
        <p:spPr>
          <a:xfrm>
            <a:off x="4370832" y="320954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F6EEDD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4626864" y="320954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Contextualised, interaction tasks</a:t>
            </a:r>
            <a:endParaRPr lang="en-US" dirty="0"/>
          </a:p>
        </p:txBody>
      </p:sp>
      <p:sp>
        <p:nvSpPr>
          <p:cNvPr id="28" name="Shape 24"/>
          <p:cNvSpPr/>
          <p:nvPr/>
        </p:nvSpPr>
        <p:spPr>
          <a:xfrm>
            <a:off x="4370832" y="398678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F6EEDD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4626864" y="398678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communicative effect</a:t>
            </a:r>
            <a:endParaRPr lang="en-US" dirty="0"/>
          </a:p>
        </p:txBody>
      </p:sp>
      <p:sp>
        <p:nvSpPr>
          <p:cNvPr id="30" name="Shape 26"/>
          <p:cNvSpPr/>
          <p:nvPr/>
        </p:nvSpPr>
        <p:spPr>
          <a:xfrm>
            <a:off x="4370832" y="476402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F6EEDD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Text 27"/>
          <p:cNvSpPr/>
          <p:nvPr/>
        </p:nvSpPr>
        <p:spPr>
          <a:xfrm>
            <a:off x="4626864" y="476402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+ product oriented</a:t>
            </a:r>
            <a:endParaRPr lang="en-US" dirty="0"/>
          </a:p>
        </p:txBody>
      </p:sp>
      <p:sp>
        <p:nvSpPr>
          <p:cNvPr id="32" name="Shape 28"/>
          <p:cNvSpPr/>
          <p:nvPr/>
        </p:nvSpPr>
        <p:spPr>
          <a:xfrm>
            <a:off x="4370832" y="5541264"/>
            <a:ext cx="3456432" cy="694944"/>
          </a:xfrm>
          <a:prstGeom prst="roundRect">
            <a:avLst>
              <a:gd name="adj" fmla="val 6579"/>
            </a:avLst>
          </a:prstGeom>
          <a:solidFill>
            <a:srgbClr val="F6EEDD"/>
          </a:solidFill>
          <a:ln w="12700">
            <a:solidFill>
              <a:srgbClr val="FFFFFF"/>
            </a:solidFill>
            <a:prstDash val="solid"/>
          </a:ln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Text 29"/>
          <p:cNvSpPr/>
          <p:nvPr/>
        </p:nvSpPr>
        <p:spPr>
          <a:xfrm>
            <a:off x="4626864" y="5541264"/>
            <a:ext cx="299923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over time</a:t>
            </a:r>
            <a:endParaRPr lang="en-US" dirty="0"/>
          </a:p>
        </p:txBody>
      </p:sp>
      <p:sp>
        <p:nvSpPr>
          <p:cNvPr id="34" name="Shape 30"/>
          <p:cNvSpPr/>
          <p:nvPr/>
        </p:nvSpPr>
        <p:spPr>
          <a:xfrm>
            <a:off x="7827264" y="1481328"/>
            <a:ext cx="3712464" cy="822960"/>
          </a:xfrm>
          <a:prstGeom prst="roundRect">
            <a:avLst>
              <a:gd name="adj" fmla="val 7778"/>
            </a:avLst>
          </a:prstGeom>
          <a:solidFill>
            <a:srgbClr val="103848"/>
          </a:solidFill>
          <a:ln/>
          <a:effectLst>
            <a:outerShdw blurRad="50800" dist="25400" dir="5400000" algn="bl" rotWithShape="0">
              <a:srgbClr val="1B2A30">
                <a:alpha val="14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1"/>
          <p:cNvSpPr/>
          <p:nvPr/>
        </p:nvSpPr>
        <p:spPr>
          <a:xfrm>
            <a:off x="8028432" y="1655064"/>
            <a:ext cx="475488" cy="475488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6814" y="1783446"/>
            <a:ext cx="218724" cy="218724"/>
          </a:xfrm>
          <a:prstGeom prst="rect">
            <a:avLst/>
          </a:prstGeom>
        </p:spPr>
      </p:pic>
      <p:sp>
        <p:nvSpPr>
          <p:cNvPr id="37" name="Text 32"/>
          <p:cNvSpPr/>
          <p:nvPr/>
        </p:nvSpPr>
        <p:spPr>
          <a:xfrm>
            <a:off x="8613648" y="1481328"/>
            <a:ext cx="279806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Hybrid (Integrated)</a:t>
            </a:r>
            <a:endParaRPr lang="en-US" sz="1650" dirty="0"/>
          </a:p>
        </p:txBody>
      </p:sp>
      <p:sp>
        <p:nvSpPr>
          <p:cNvPr id="38" name="Shape 33"/>
          <p:cNvSpPr/>
          <p:nvPr/>
        </p:nvSpPr>
        <p:spPr>
          <a:xfrm>
            <a:off x="7827264" y="2432304"/>
            <a:ext cx="3712464" cy="694944"/>
          </a:xfrm>
          <a:prstGeom prst="roundRect">
            <a:avLst>
              <a:gd name="adj" fmla="val 6579"/>
            </a:avLst>
          </a:prstGeom>
          <a:solidFill>
            <a:srgbClr val="103848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Text 34"/>
          <p:cNvSpPr/>
          <p:nvPr/>
        </p:nvSpPr>
        <p:spPr>
          <a:xfrm>
            <a:off x="8083296" y="2432304"/>
            <a:ext cx="32552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anchor points in evidence</a:t>
            </a:r>
            <a:endParaRPr lang="en-US" dirty="0"/>
          </a:p>
        </p:txBody>
      </p:sp>
      <p:sp>
        <p:nvSpPr>
          <p:cNvPr id="40" name="Shape 35"/>
          <p:cNvSpPr/>
          <p:nvPr/>
        </p:nvSpPr>
        <p:spPr>
          <a:xfrm>
            <a:off x="7827264" y="3209544"/>
            <a:ext cx="3712464" cy="694944"/>
          </a:xfrm>
          <a:prstGeom prst="roundRect">
            <a:avLst>
              <a:gd name="adj" fmla="val 6579"/>
            </a:avLst>
          </a:prstGeom>
          <a:solidFill>
            <a:srgbClr val="103848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Text 36"/>
          <p:cNvSpPr/>
          <p:nvPr/>
        </p:nvSpPr>
        <p:spPr>
          <a:xfrm>
            <a:off x="8083296" y="3209544"/>
            <a:ext cx="32552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 tasks, partly standardised</a:t>
            </a:r>
            <a:endParaRPr lang="en-US" dirty="0"/>
          </a:p>
        </p:txBody>
      </p:sp>
      <p:sp>
        <p:nvSpPr>
          <p:cNvPr id="42" name="Shape 37"/>
          <p:cNvSpPr/>
          <p:nvPr/>
        </p:nvSpPr>
        <p:spPr>
          <a:xfrm>
            <a:off x="7827264" y="3986784"/>
            <a:ext cx="3712464" cy="694944"/>
          </a:xfrm>
          <a:prstGeom prst="roundRect">
            <a:avLst>
              <a:gd name="adj" fmla="val 6579"/>
            </a:avLst>
          </a:prstGeom>
          <a:solidFill>
            <a:srgbClr val="103848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Text 38"/>
          <p:cNvSpPr/>
          <p:nvPr/>
        </p:nvSpPr>
        <p:spPr>
          <a:xfrm>
            <a:off x="8083296" y="3986784"/>
            <a:ext cx="32552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 &amp; effect weighted together</a:t>
            </a:r>
            <a:endParaRPr lang="en-US" dirty="0"/>
          </a:p>
        </p:txBody>
      </p:sp>
      <p:sp>
        <p:nvSpPr>
          <p:cNvPr id="44" name="Shape 39"/>
          <p:cNvSpPr/>
          <p:nvPr/>
        </p:nvSpPr>
        <p:spPr>
          <a:xfrm>
            <a:off x="7827264" y="4764024"/>
            <a:ext cx="3712464" cy="694944"/>
          </a:xfrm>
          <a:prstGeom prst="roundRect">
            <a:avLst>
              <a:gd name="adj" fmla="val 6579"/>
            </a:avLst>
          </a:prstGeom>
          <a:solidFill>
            <a:srgbClr val="103848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Text 40"/>
          <p:cNvSpPr/>
          <p:nvPr/>
        </p:nvSpPr>
        <p:spPr>
          <a:xfrm>
            <a:off x="8083296" y="4764024"/>
            <a:ext cx="32552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&amp; product, benchmarked</a:t>
            </a:r>
            <a:endParaRPr lang="en-US" dirty="0"/>
          </a:p>
        </p:txBody>
      </p:sp>
      <p:sp>
        <p:nvSpPr>
          <p:cNvPr id="46" name="Shape 41"/>
          <p:cNvSpPr/>
          <p:nvPr/>
        </p:nvSpPr>
        <p:spPr>
          <a:xfrm>
            <a:off x="7827264" y="5541264"/>
            <a:ext cx="3712464" cy="694944"/>
          </a:xfrm>
          <a:prstGeom prst="roundRect">
            <a:avLst>
              <a:gd name="adj" fmla="val 6579"/>
            </a:avLst>
          </a:prstGeom>
          <a:solidFill>
            <a:srgbClr val="103848"/>
          </a:solidFill>
          <a:ln/>
          <a:effectLst>
            <a:outerShdw blurRad="38100" dist="12700" dir="5400000" algn="bl" rotWithShape="0">
              <a:srgbClr val="1B2A3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7" name="Text 42"/>
          <p:cNvSpPr/>
          <p:nvPr/>
        </p:nvSpPr>
        <p:spPr>
          <a:xfrm>
            <a:off x="8083296" y="5541264"/>
            <a:ext cx="32552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Tracked via recurring checkpoints</a:t>
            </a:r>
            <a:endParaRPr lang="en-US" dirty="0"/>
          </a:p>
        </p:txBody>
      </p:sp>
      <p:sp>
        <p:nvSpPr>
          <p:cNvPr id="48" name="Text 43"/>
          <p:cNvSpPr/>
          <p:nvPr/>
        </p:nvSpPr>
        <p:spPr>
          <a:xfrm>
            <a:off x="640080" y="6473952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Outer columns are contrasting ideal types; the hybrid column anticipates the integrated framework (Section 4).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EXAMS TO EVIDENCE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Richer Evidence, New Challenges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63040"/>
            <a:ext cx="4937760" cy="4892040"/>
          </a:xfrm>
          <a:prstGeom prst="roundRect">
            <a:avLst>
              <a:gd name="adj" fmla="val 1869"/>
            </a:avLst>
          </a:prstGeom>
          <a:solidFill>
            <a:srgbClr val="EAF1F3"/>
          </a:solidFill>
          <a:ln/>
          <a:effectLst>
            <a:outerShdw blurRad="76200" dist="38100" dir="5400000" algn="bl" rotWithShape="0">
              <a:srgbClr val="1B2A3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05840" y="1783080"/>
            <a:ext cx="749808" cy="74980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288" y="1985528"/>
            <a:ext cx="344912" cy="34491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901952" y="1783080"/>
            <a:ext cx="3291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Gain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024128" y="2670048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i="1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wider evidence base captures language ability more fully: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1097280" y="3291840"/>
            <a:ext cx="384048" cy="38404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973" y="3395533"/>
            <a:ext cx="176662" cy="17666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27632" y="3255264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Spoken interactions</a:t>
            </a:r>
            <a:endParaRPr lang="en-US" dirty="0"/>
          </a:p>
        </p:txBody>
      </p:sp>
      <p:sp>
        <p:nvSpPr>
          <p:cNvPr id="14" name="Shape 10"/>
          <p:cNvSpPr/>
          <p:nvPr/>
        </p:nvSpPr>
        <p:spPr>
          <a:xfrm>
            <a:off x="1097280" y="3858768"/>
            <a:ext cx="384048" cy="38404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973" y="3962461"/>
            <a:ext cx="176662" cy="17666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627632" y="3822192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outputs</a:t>
            </a:r>
            <a:endParaRPr lang="en-US" dirty="0"/>
          </a:p>
        </p:txBody>
      </p:sp>
      <p:sp>
        <p:nvSpPr>
          <p:cNvPr id="17" name="Shape 12"/>
          <p:cNvSpPr/>
          <p:nvPr/>
        </p:nvSpPr>
        <p:spPr>
          <a:xfrm>
            <a:off x="1097280" y="4425696"/>
            <a:ext cx="384048" cy="38404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973" y="4529389"/>
            <a:ext cx="176662" cy="17666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627632" y="438912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Reflective accounts</a:t>
            </a:r>
            <a:endParaRPr lang="en-US" dirty="0"/>
          </a:p>
        </p:txBody>
      </p:sp>
      <p:sp>
        <p:nvSpPr>
          <p:cNvPr id="20" name="Shape 14"/>
          <p:cNvSpPr/>
          <p:nvPr/>
        </p:nvSpPr>
        <p:spPr>
          <a:xfrm>
            <a:off x="1097280" y="4992624"/>
            <a:ext cx="384048" cy="38404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973" y="5096317"/>
            <a:ext cx="176662" cy="176662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627632" y="495604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feedback</a:t>
            </a:r>
            <a:endParaRPr lang="en-US" dirty="0"/>
          </a:p>
        </p:txBody>
      </p:sp>
      <p:sp>
        <p:nvSpPr>
          <p:cNvPr id="23" name="Shape 16"/>
          <p:cNvSpPr/>
          <p:nvPr/>
        </p:nvSpPr>
        <p:spPr>
          <a:xfrm>
            <a:off x="1097280" y="5559552"/>
            <a:ext cx="384048" cy="38404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973" y="5663245"/>
            <a:ext cx="176662" cy="176662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627632" y="552297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observations</a:t>
            </a:r>
            <a:endParaRPr lang="en-US" dirty="0"/>
          </a:p>
        </p:txBody>
      </p:sp>
      <p:sp>
        <p:nvSpPr>
          <p:cNvPr id="26" name="Text 18"/>
          <p:cNvSpPr/>
          <p:nvPr/>
        </p:nvSpPr>
        <p:spPr>
          <a:xfrm>
            <a:off x="6355080" y="146304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9E6E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Cost</a:t>
            </a:r>
            <a:endParaRPr lang="en-US" sz="2000" dirty="0"/>
          </a:p>
        </p:txBody>
      </p:sp>
      <p:sp>
        <p:nvSpPr>
          <p:cNvPr id="27" name="Shape 19"/>
          <p:cNvSpPr/>
          <p:nvPr/>
        </p:nvSpPr>
        <p:spPr>
          <a:xfrm>
            <a:off x="6355080" y="2011680"/>
            <a:ext cx="5193792" cy="960120"/>
          </a:xfrm>
          <a:prstGeom prst="roundRect">
            <a:avLst>
              <a:gd name="adj" fmla="val 7619"/>
            </a:avLst>
          </a:prstGeom>
          <a:solidFill>
            <a:srgbClr val="F6EEDD"/>
          </a:solidFill>
          <a:ln w="12700">
            <a:solidFill>
              <a:srgbClr val="EBDABA"/>
            </a:solidFill>
            <a:prstDash val="solid"/>
          </a:ln>
          <a:effectLst>
            <a:outerShdw blurRad="50800" dist="25400" dir="5400000" algn="bl" rotWithShape="0">
              <a:srgbClr val="1B2A3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0"/>
          <p:cNvSpPr/>
          <p:nvPr/>
        </p:nvSpPr>
        <p:spPr>
          <a:xfrm>
            <a:off x="6583680" y="2212848"/>
            <a:ext cx="566928" cy="566928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6751" y="2365919"/>
            <a:ext cx="260787" cy="260787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7315200" y="213055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Commensurability</a:t>
            </a:r>
            <a:endParaRPr lang="en-US" sz="1500" dirty="0"/>
          </a:p>
        </p:txBody>
      </p:sp>
      <p:sp>
        <p:nvSpPr>
          <p:cNvPr id="31" name="Text 22"/>
          <p:cNvSpPr/>
          <p:nvPr/>
        </p:nvSpPr>
        <p:spPr>
          <a:xfrm>
            <a:off x="7315200" y="2487168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Heterogeneous evidence resists a single common metric.</a:t>
            </a:r>
            <a:endParaRPr lang="en-US" sz="1600" dirty="0"/>
          </a:p>
        </p:txBody>
      </p:sp>
      <p:sp>
        <p:nvSpPr>
          <p:cNvPr id="32" name="Shape 23"/>
          <p:cNvSpPr/>
          <p:nvPr/>
        </p:nvSpPr>
        <p:spPr>
          <a:xfrm>
            <a:off x="6355080" y="3072384"/>
            <a:ext cx="5193792" cy="960120"/>
          </a:xfrm>
          <a:prstGeom prst="roundRect">
            <a:avLst>
              <a:gd name="adj" fmla="val 7619"/>
            </a:avLst>
          </a:prstGeom>
          <a:solidFill>
            <a:srgbClr val="F6EEDD"/>
          </a:solidFill>
          <a:ln w="12700">
            <a:solidFill>
              <a:srgbClr val="EBDABA"/>
            </a:solidFill>
            <a:prstDash val="solid"/>
          </a:ln>
          <a:effectLst>
            <a:outerShdw blurRad="50800" dist="25400" dir="5400000" algn="bl" rotWithShape="0">
              <a:srgbClr val="1B2A3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4"/>
          <p:cNvSpPr/>
          <p:nvPr/>
        </p:nvSpPr>
        <p:spPr>
          <a:xfrm>
            <a:off x="6583680" y="3273552"/>
            <a:ext cx="566928" cy="566928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6751" y="3426623"/>
            <a:ext cx="260787" cy="260787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7315200" y="3191256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Comparability vs. richness</a:t>
            </a:r>
            <a:endParaRPr lang="en-US" sz="1500" dirty="0"/>
          </a:p>
        </p:txBody>
      </p:sp>
      <p:sp>
        <p:nvSpPr>
          <p:cNvPr id="36" name="Text 26"/>
          <p:cNvSpPr/>
          <p:nvPr/>
        </p:nvSpPr>
        <p:spPr>
          <a:xfrm>
            <a:off x="7315200" y="354787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Embracing variability complicates standardised decisions.</a:t>
            </a:r>
            <a:endParaRPr lang="en-US" sz="1600" dirty="0"/>
          </a:p>
        </p:txBody>
      </p:sp>
      <p:sp>
        <p:nvSpPr>
          <p:cNvPr id="37" name="Shape 27"/>
          <p:cNvSpPr/>
          <p:nvPr/>
        </p:nvSpPr>
        <p:spPr>
          <a:xfrm>
            <a:off x="6355080" y="4133088"/>
            <a:ext cx="5193792" cy="960120"/>
          </a:xfrm>
          <a:prstGeom prst="roundRect">
            <a:avLst>
              <a:gd name="adj" fmla="val 7619"/>
            </a:avLst>
          </a:prstGeom>
          <a:solidFill>
            <a:srgbClr val="F6EEDD"/>
          </a:solidFill>
          <a:ln w="12700">
            <a:solidFill>
              <a:srgbClr val="EBDABA"/>
            </a:solidFill>
            <a:prstDash val="solid"/>
          </a:ln>
          <a:effectLst>
            <a:outerShdw blurRad="50800" dist="25400" dir="5400000" algn="bl" rotWithShape="0">
              <a:srgbClr val="1B2A3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Shape 28"/>
          <p:cNvSpPr/>
          <p:nvPr/>
        </p:nvSpPr>
        <p:spPr>
          <a:xfrm>
            <a:off x="6583680" y="4334256"/>
            <a:ext cx="566928" cy="566928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9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6751" y="4487327"/>
            <a:ext cx="260787" cy="260787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7315200" y="425196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Representative performance</a:t>
            </a:r>
            <a:endParaRPr lang="en-US" sz="1500" dirty="0"/>
          </a:p>
        </p:txBody>
      </p:sp>
      <p:sp>
        <p:nvSpPr>
          <p:cNvPr id="41" name="Text 30"/>
          <p:cNvSpPr/>
          <p:nvPr/>
        </p:nvSpPr>
        <p:spPr>
          <a:xfrm>
            <a:off x="7315200" y="4608576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Peak, typical, or improvement — which counts?</a:t>
            </a:r>
            <a:endParaRPr lang="en-US" sz="1600" dirty="0"/>
          </a:p>
        </p:txBody>
      </p:sp>
      <p:sp>
        <p:nvSpPr>
          <p:cNvPr id="42" name="Shape 31"/>
          <p:cNvSpPr/>
          <p:nvPr/>
        </p:nvSpPr>
        <p:spPr>
          <a:xfrm>
            <a:off x="6355080" y="5193792"/>
            <a:ext cx="5193792" cy="960120"/>
          </a:xfrm>
          <a:prstGeom prst="roundRect">
            <a:avLst>
              <a:gd name="adj" fmla="val 7619"/>
            </a:avLst>
          </a:prstGeom>
          <a:solidFill>
            <a:srgbClr val="F6EEDD"/>
          </a:solidFill>
          <a:ln w="12700">
            <a:solidFill>
              <a:srgbClr val="EBDABA"/>
            </a:solidFill>
            <a:prstDash val="solid"/>
          </a:ln>
          <a:effectLst>
            <a:outerShdw blurRad="50800" dist="25400" dir="5400000" algn="bl" rotWithShape="0">
              <a:srgbClr val="1B2A3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Shape 32"/>
          <p:cNvSpPr/>
          <p:nvPr/>
        </p:nvSpPr>
        <p:spPr>
          <a:xfrm>
            <a:off x="6583680" y="5394960"/>
            <a:ext cx="566928" cy="566928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4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6751" y="5548031"/>
            <a:ext cx="260787" cy="260787"/>
          </a:xfrm>
          <a:prstGeom prst="rect">
            <a:avLst/>
          </a:prstGeom>
        </p:spPr>
      </p:pic>
      <p:sp>
        <p:nvSpPr>
          <p:cNvPr id="45" name="Text 33"/>
          <p:cNvSpPr/>
          <p:nvPr/>
        </p:nvSpPr>
        <p:spPr>
          <a:xfrm>
            <a:off x="7315200" y="531266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Blurred boundaries</a:t>
            </a:r>
            <a:endParaRPr lang="en-US" sz="1500" dirty="0"/>
          </a:p>
        </p:txBody>
      </p:sp>
      <p:sp>
        <p:nvSpPr>
          <p:cNvPr id="46" name="Text 34"/>
          <p:cNvSpPr/>
          <p:nvPr/>
        </p:nvSpPr>
        <p:spPr>
          <a:xfrm>
            <a:off x="7315200" y="56692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Formative and summative roles begin to merge</a:t>
            </a:r>
            <a:r>
              <a:rPr lang="en-US" sz="12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THEORETICAL PERSPECTIVES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Lenses — Support &amp; Tension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40080" y="1463040"/>
            <a:ext cx="3529584" cy="4892040"/>
          </a:xfrm>
          <a:prstGeom prst="roundRect">
            <a:avLst>
              <a:gd name="adj" fmla="val 2591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88900" dist="38100" dir="5400000" algn="bl" rotWithShape="0">
              <a:srgbClr val="1B2A3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947672" y="1783080"/>
            <a:ext cx="914400" cy="914400"/>
          </a:xfrm>
          <a:prstGeom prst="ellipse">
            <a:avLst/>
          </a:prstGeom>
          <a:solidFill>
            <a:srgbClr val="103848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0" y="2029968"/>
            <a:ext cx="420624" cy="42062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22960" y="2834640"/>
            <a:ext cx="3163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Sociocultural Theory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822960" y="3346704"/>
            <a:ext cx="31638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i="1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Vygotsky, 1978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960120" y="3767328"/>
            <a:ext cx="2889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2C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960120" y="3995928"/>
            <a:ext cx="28895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is social; competence emerges through interaction and co-constructed meaning.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68680" y="4956048"/>
            <a:ext cx="3072384" cy="1243584"/>
          </a:xfrm>
          <a:prstGeom prst="roundRect">
            <a:avLst>
              <a:gd name="adj" fmla="val 5147"/>
            </a:avLst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51560" y="5074920"/>
            <a:ext cx="27066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— TENSION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051560" y="5303520"/>
            <a:ext cx="27066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i="1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performance is co-constructed, how do we attribute individual ability?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4334256" y="1463040"/>
            <a:ext cx="3529584" cy="4892040"/>
          </a:xfrm>
          <a:prstGeom prst="roundRect">
            <a:avLst>
              <a:gd name="adj" fmla="val 2591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88900" dist="38100" dir="5400000" algn="bl" rotWithShape="0">
              <a:srgbClr val="1B2A3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5641848" y="1783080"/>
            <a:ext cx="914400" cy="914400"/>
          </a:xfrm>
          <a:prstGeom prst="ellipse">
            <a:avLst/>
          </a:prstGeom>
          <a:solidFill>
            <a:srgbClr val="103848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736" y="2029968"/>
            <a:ext cx="420624" cy="42062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517136" y="2834640"/>
            <a:ext cx="3163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Constructivism</a:t>
            </a:r>
            <a:endParaRPr lang="en-US" sz="1750" dirty="0"/>
          </a:p>
        </p:txBody>
      </p:sp>
      <p:sp>
        <p:nvSpPr>
          <p:cNvPr id="20" name="Text 16"/>
          <p:cNvSpPr/>
          <p:nvPr/>
        </p:nvSpPr>
        <p:spPr>
          <a:xfrm>
            <a:off x="4517136" y="3346704"/>
            <a:ext cx="31638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i="1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Piaget · Boud &amp; Falchikov</a:t>
            </a: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4654296" y="3767328"/>
            <a:ext cx="2889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2C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4654296" y="3995928"/>
            <a:ext cx="28895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is actively built through tasks and experience, not reproduced.</a:t>
            </a:r>
            <a:endParaRPr lang="en-US" sz="1600" dirty="0"/>
          </a:p>
        </p:txBody>
      </p:sp>
      <p:sp>
        <p:nvSpPr>
          <p:cNvPr id="23" name="Shape 19"/>
          <p:cNvSpPr/>
          <p:nvPr/>
        </p:nvSpPr>
        <p:spPr>
          <a:xfrm>
            <a:off x="4562856" y="4956048"/>
            <a:ext cx="3072384" cy="1243584"/>
          </a:xfrm>
          <a:prstGeom prst="roundRect">
            <a:avLst>
              <a:gd name="adj" fmla="val 5147"/>
            </a:avLst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0"/>
          <p:cNvSpPr/>
          <p:nvPr/>
        </p:nvSpPr>
        <p:spPr>
          <a:xfrm>
            <a:off x="4745736" y="5074920"/>
            <a:ext cx="27066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— TENSION</a:t>
            </a:r>
            <a:endParaRPr lang="en-US" sz="1000" dirty="0"/>
          </a:p>
        </p:txBody>
      </p:sp>
      <p:sp>
        <p:nvSpPr>
          <p:cNvPr id="25" name="Text 21"/>
          <p:cNvSpPr/>
          <p:nvPr/>
        </p:nvSpPr>
        <p:spPr>
          <a:xfrm>
            <a:off x="4745736" y="5303520"/>
            <a:ext cx="27066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i="1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Individualised trajectories sit uneasily with uniform, common standards.</a:t>
            </a:r>
            <a:endParaRPr lang="en-US" sz="1600" dirty="0"/>
          </a:p>
        </p:txBody>
      </p:sp>
      <p:sp>
        <p:nvSpPr>
          <p:cNvPr id="26" name="Shape 22"/>
          <p:cNvSpPr/>
          <p:nvPr/>
        </p:nvSpPr>
        <p:spPr>
          <a:xfrm>
            <a:off x="8028432" y="1463040"/>
            <a:ext cx="3529584" cy="4892040"/>
          </a:xfrm>
          <a:prstGeom prst="roundRect">
            <a:avLst>
              <a:gd name="adj" fmla="val 2591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88900" dist="38100" dir="5400000" algn="bl" rotWithShape="0">
              <a:srgbClr val="1B2A3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3"/>
          <p:cNvSpPr/>
          <p:nvPr/>
        </p:nvSpPr>
        <p:spPr>
          <a:xfrm>
            <a:off x="9336024" y="1783080"/>
            <a:ext cx="914400" cy="914400"/>
          </a:xfrm>
          <a:prstGeom prst="ellipse">
            <a:avLst/>
          </a:prstGeom>
          <a:solidFill>
            <a:srgbClr val="103848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2912" y="2029968"/>
            <a:ext cx="420624" cy="420624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8211312" y="2834640"/>
            <a:ext cx="3163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Assessment for Learning</a:t>
            </a:r>
            <a:endParaRPr lang="en-US" sz="1750" dirty="0"/>
          </a:p>
        </p:txBody>
      </p:sp>
      <p:sp>
        <p:nvSpPr>
          <p:cNvPr id="30" name="Text 25"/>
          <p:cNvSpPr/>
          <p:nvPr/>
        </p:nvSpPr>
        <p:spPr>
          <a:xfrm>
            <a:off x="8211312" y="3346704"/>
            <a:ext cx="31638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i="1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&amp; Wiliam · Tai et al.</a:t>
            </a:r>
            <a:endParaRPr lang="en-US" dirty="0"/>
          </a:p>
        </p:txBody>
      </p:sp>
      <p:sp>
        <p:nvSpPr>
          <p:cNvPr id="31" name="Text 26"/>
          <p:cNvSpPr/>
          <p:nvPr/>
        </p:nvSpPr>
        <p:spPr>
          <a:xfrm>
            <a:off x="8348472" y="3767328"/>
            <a:ext cx="2889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2C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</a:t>
            </a:r>
            <a:endParaRPr lang="en-US" sz="1000" dirty="0"/>
          </a:p>
        </p:txBody>
      </p:sp>
      <p:sp>
        <p:nvSpPr>
          <p:cNvPr id="32" name="Text 27"/>
          <p:cNvSpPr/>
          <p:nvPr/>
        </p:nvSpPr>
        <p:spPr>
          <a:xfrm>
            <a:off x="8348472" y="3995928"/>
            <a:ext cx="28895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Dialogic feedback and evaluative judgement embed assessment in learning.</a:t>
            </a:r>
            <a:endParaRPr lang="en-US" sz="1600" dirty="0"/>
          </a:p>
        </p:txBody>
      </p:sp>
      <p:sp>
        <p:nvSpPr>
          <p:cNvPr id="33" name="Shape 28"/>
          <p:cNvSpPr/>
          <p:nvPr/>
        </p:nvSpPr>
        <p:spPr>
          <a:xfrm>
            <a:off x="8257032" y="4956048"/>
            <a:ext cx="3072384" cy="1243584"/>
          </a:xfrm>
          <a:prstGeom prst="roundRect">
            <a:avLst>
              <a:gd name="adj" fmla="val 5147"/>
            </a:avLst>
          </a:prstGeom>
          <a:solidFill>
            <a:srgbClr val="F6EE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29"/>
          <p:cNvSpPr/>
          <p:nvPr/>
        </p:nvSpPr>
        <p:spPr>
          <a:xfrm>
            <a:off x="8439912" y="5074920"/>
            <a:ext cx="270662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9E6E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— TENSION</a:t>
            </a:r>
            <a:endParaRPr lang="en-US" sz="1000" dirty="0"/>
          </a:p>
        </p:txBody>
      </p:sp>
      <p:sp>
        <p:nvSpPr>
          <p:cNvPr id="35" name="Text 30"/>
          <p:cNvSpPr/>
          <p:nvPr/>
        </p:nvSpPr>
        <p:spPr>
          <a:xfrm>
            <a:off x="8439912" y="5303520"/>
            <a:ext cx="27066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i="1" dirty="0">
                <a:solidFill>
                  <a:srgbClr val="1038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 agency cannot be assumed — feedback literacy must be taught.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CRITICAL READING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Power, Agency &amp; Equity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298448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i="1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as lenses for critique, the same theories reveal that no-exam assessment reconfigures dilemmas rather than dissolving them.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40080" y="1993392"/>
            <a:ext cx="10908792" cy="960120"/>
          </a:xfrm>
          <a:prstGeom prst="roundRect">
            <a:avLst>
              <a:gd name="adj" fmla="val 7619"/>
            </a:avLst>
          </a:prstGeom>
          <a:solidFill>
            <a:srgbClr val="EAF1F3"/>
          </a:solidFill>
          <a:ln/>
          <a:effectLst>
            <a:outerShdw blurRad="63500" dist="25400" dir="5400000" algn="bl" rotWithShape="0">
              <a:srgbClr val="1B2A3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14400" y="2185416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471" y="2338487"/>
            <a:ext cx="260787" cy="26078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91640" y="2139696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Power is redistributed, not removed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147732" y="2121408"/>
            <a:ext cx="6465147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 moves from examiners toward teachers and learners — but the redistribution is not neutral and can create new hierarchies.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40080" y="3054096"/>
            <a:ext cx="10908792" cy="960120"/>
          </a:xfrm>
          <a:prstGeom prst="roundRect">
            <a:avLst>
              <a:gd name="adj" fmla="val 7619"/>
            </a:avLst>
          </a:prstGeom>
          <a:solidFill>
            <a:srgbClr val="EAF1F3"/>
          </a:solidFill>
          <a:ln/>
          <a:effectLst>
            <a:outerShdw blurRad="63500" dist="25400" dir="5400000" algn="bl" rotWithShape="0">
              <a:srgbClr val="1B2A3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914400" y="324612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471" y="3399191"/>
            <a:ext cx="260787" cy="26078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691640" y="3200400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Agency is mediated by structure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5147732" y="3182112"/>
            <a:ext cx="6465147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 ownership remains shaped by grading systems, curricula, and future opportunities; it is not simply individual choice.</a:t>
            </a:r>
            <a:endParaRPr lang="en-US" sz="1600" dirty="0"/>
          </a:p>
        </p:txBody>
      </p:sp>
      <p:sp>
        <p:nvSpPr>
          <p:cNvPr id="17" name="Shape 13"/>
          <p:cNvSpPr/>
          <p:nvPr/>
        </p:nvSpPr>
        <p:spPr>
          <a:xfrm>
            <a:off x="640080" y="4114800"/>
            <a:ext cx="10908792" cy="960120"/>
          </a:xfrm>
          <a:prstGeom prst="roundRect">
            <a:avLst>
              <a:gd name="adj" fmla="val 7619"/>
            </a:avLst>
          </a:prstGeom>
          <a:solidFill>
            <a:srgbClr val="EAF1F3"/>
          </a:solidFill>
          <a:ln/>
          <a:effectLst>
            <a:outerShdw blurRad="63500" dist="25400" dir="5400000" algn="bl" rotWithShape="0">
              <a:srgbClr val="1B2A3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914400" y="4306824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471" y="4459895"/>
            <a:ext cx="260787" cy="26078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691640" y="4261104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Equity is at stake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5147732" y="4242816"/>
            <a:ext cx="6465147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with stronger metacognitive skills or more support may benefit disproportionately from reflective, self-directed processes.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640080" y="5175504"/>
            <a:ext cx="10908792" cy="960120"/>
          </a:xfrm>
          <a:prstGeom prst="roundRect">
            <a:avLst>
              <a:gd name="adj" fmla="val 7619"/>
            </a:avLst>
          </a:prstGeom>
          <a:solidFill>
            <a:srgbClr val="103848"/>
          </a:solidFill>
          <a:ln/>
          <a:effectLst>
            <a:outerShdw blurRad="63500" dist="25400" dir="5400000" algn="bl" rotWithShape="0">
              <a:srgbClr val="1B2A3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914400" y="5367528"/>
            <a:ext cx="566928" cy="566928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471" y="5520599"/>
            <a:ext cx="260787" cy="260787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5321808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Toward sustainable assessment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5029200" y="5303520"/>
            <a:ext cx="6583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9CC4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deeper aim is the capacity to evaluate one’s own work beyond formal education — redefining what success in education means.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566928" cy="566928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457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426464" y="429768"/>
            <a:ext cx="9601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TOWARD A FRAMEWORK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426464" y="6492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38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Tensions to Manage, Not Resolve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3258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i="1" dirty="0">
                <a:solidFill>
                  <a:srgbClr val="5C6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persistent trade-offs sit at the core of assessment design. A reconceptualised approach makes them explicit and balances them by design.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3529584" cy="4251960"/>
          </a:xfrm>
          <a:prstGeom prst="roundRect">
            <a:avLst>
              <a:gd name="adj" fmla="val 2591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88900" dist="38100" dir="5400000" algn="bl" rotWithShape="0">
              <a:srgbClr val="1B2A3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051560" y="2286000"/>
            <a:ext cx="603504" cy="603504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506" y="2448946"/>
            <a:ext cx="277612" cy="27761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719072" y="2286000"/>
            <a:ext cx="224942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5D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Validity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051560" y="2999232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⇅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1051560" y="3456432"/>
            <a:ext cx="603504" cy="603504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506" y="3619378"/>
            <a:ext cx="277612" cy="27761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719072" y="3456432"/>
            <a:ext cx="224942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9E6E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Reliability</a:t>
            </a:r>
            <a:endParaRPr lang="en-US" sz="1700" dirty="0"/>
          </a:p>
        </p:txBody>
      </p:sp>
      <p:sp>
        <p:nvSpPr>
          <p:cNvPr id="15" name="Shape 11"/>
          <p:cNvSpPr/>
          <p:nvPr/>
        </p:nvSpPr>
        <p:spPr>
          <a:xfrm>
            <a:off x="1051560" y="4279392"/>
            <a:ext cx="2706624" cy="0"/>
          </a:xfrm>
          <a:prstGeom prst="line">
            <a:avLst/>
          </a:prstGeom>
          <a:noFill/>
          <a:ln w="12700">
            <a:solidFill>
              <a:srgbClr val="DDE9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1051560" y="4434840"/>
            <a:ext cx="270662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Authentic, context-sensitive evidence enhances validity but reduces the standardisation that ensures consistency.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4334256" y="2011680"/>
            <a:ext cx="3529584" cy="4251960"/>
          </a:xfrm>
          <a:prstGeom prst="roundRect">
            <a:avLst>
              <a:gd name="adj" fmla="val 2591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88900" dist="38100" dir="5400000" algn="bl" rotWithShape="0">
              <a:srgbClr val="1B2A3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4745736" y="2286000"/>
            <a:ext cx="603504" cy="603504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682" y="2448946"/>
            <a:ext cx="277612" cy="27761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413248" y="2286000"/>
            <a:ext cx="224942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5D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Authenticity</a:t>
            </a:r>
            <a:endParaRPr lang="en-US" sz="1700" dirty="0"/>
          </a:p>
        </p:txBody>
      </p:sp>
      <p:sp>
        <p:nvSpPr>
          <p:cNvPr id="21" name="Text 16"/>
          <p:cNvSpPr/>
          <p:nvPr/>
        </p:nvSpPr>
        <p:spPr>
          <a:xfrm>
            <a:off x="4745736" y="2999232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⇅</a:t>
            </a:r>
            <a:endParaRPr lang="en-US" sz="2200" dirty="0"/>
          </a:p>
        </p:txBody>
      </p:sp>
      <p:sp>
        <p:nvSpPr>
          <p:cNvPr id="22" name="Shape 17"/>
          <p:cNvSpPr/>
          <p:nvPr/>
        </p:nvSpPr>
        <p:spPr>
          <a:xfrm>
            <a:off x="4745736" y="3456432"/>
            <a:ext cx="603504" cy="603504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8682" y="3619378"/>
            <a:ext cx="277612" cy="27761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413248" y="3456432"/>
            <a:ext cx="224942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9E6E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Comparability</a:t>
            </a:r>
            <a:endParaRPr lang="en-US" sz="1700" dirty="0"/>
          </a:p>
        </p:txBody>
      </p:sp>
      <p:sp>
        <p:nvSpPr>
          <p:cNvPr id="25" name="Shape 19"/>
          <p:cNvSpPr/>
          <p:nvPr/>
        </p:nvSpPr>
        <p:spPr>
          <a:xfrm>
            <a:off x="4745736" y="4279392"/>
            <a:ext cx="2706624" cy="0"/>
          </a:xfrm>
          <a:prstGeom prst="line">
            <a:avLst/>
          </a:prstGeom>
          <a:noFill/>
          <a:ln w="12700">
            <a:solidFill>
              <a:srgbClr val="DDE9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0"/>
          <p:cNvSpPr/>
          <p:nvPr/>
        </p:nvSpPr>
        <p:spPr>
          <a:xfrm>
            <a:off x="4745736" y="4434840"/>
            <a:ext cx="270662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tasks vary by context and interlocutor — the very variability that complicates a common scale.</a:t>
            </a:r>
            <a:endParaRPr lang="en-US" dirty="0"/>
          </a:p>
        </p:txBody>
      </p:sp>
      <p:sp>
        <p:nvSpPr>
          <p:cNvPr id="27" name="Shape 21"/>
          <p:cNvSpPr/>
          <p:nvPr/>
        </p:nvSpPr>
        <p:spPr>
          <a:xfrm>
            <a:off x="8028432" y="2011680"/>
            <a:ext cx="3529584" cy="4251960"/>
          </a:xfrm>
          <a:prstGeom prst="roundRect">
            <a:avLst>
              <a:gd name="adj" fmla="val 2591"/>
            </a:avLst>
          </a:prstGeom>
          <a:solidFill>
            <a:srgbClr val="FFFFFF"/>
          </a:solidFill>
          <a:ln w="12700">
            <a:solidFill>
              <a:srgbClr val="DDE9EC"/>
            </a:solidFill>
            <a:prstDash val="solid"/>
          </a:ln>
          <a:effectLst>
            <a:outerShdw blurRad="88900" dist="38100" dir="5400000" algn="bl" rotWithShape="0">
              <a:srgbClr val="1B2A3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2"/>
          <p:cNvSpPr/>
          <p:nvPr/>
        </p:nvSpPr>
        <p:spPr>
          <a:xfrm>
            <a:off x="8439912" y="2286000"/>
            <a:ext cx="603504" cy="603504"/>
          </a:xfrm>
          <a:prstGeom prst="ellipse">
            <a:avLst/>
          </a:prstGeom>
          <a:solidFill>
            <a:srgbClr val="2C7A93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2858" y="2448946"/>
            <a:ext cx="277612" cy="277612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107424" y="2286000"/>
            <a:ext cx="224942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5D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Flexibility</a:t>
            </a:r>
            <a:endParaRPr lang="en-US" sz="1700" dirty="0"/>
          </a:p>
        </p:txBody>
      </p:sp>
      <p:sp>
        <p:nvSpPr>
          <p:cNvPr id="31" name="Text 24"/>
          <p:cNvSpPr/>
          <p:nvPr/>
        </p:nvSpPr>
        <p:spPr>
          <a:xfrm>
            <a:off x="8439912" y="2999232"/>
            <a:ext cx="6035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8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⇅</a:t>
            </a:r>
            <a:endParaRPr lang="en-US" sz="2200" dirty="0"/>
          </a:p>
        </p:txBody>
      </p:sp>
      <p:sp>
        <p:nvSpPr>
          <p:cNvPr id="32" name="Shape 25"/>
          <p:cNvSpPr/>
          <p:nvPr/>
        </p:nvSpPr>
        <p:spPr>
          <a:xfrm>
            <a:off x="8439912" y="3456432"/>
            <a:ext cx="603504" cy="603504"/>
          </a:xfrm>
          <a:prstGeom prst="ellipse">
            <a:avLst/>
          </a:prstGeom>
          <a:solidFill>
            <a:srgbClr val="C0871F"/>
          </a:solidFill>
          <a:ln/>
          <a:effectLst>
            <a:outerShdw blurRad="63500" dist="25400" dir="5400000" algn="bl" rotWithShape="0">
              <a:srgbClr val="1B2A3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02858" y="3619378"/>
            <a:ext cx="277612" cy="277612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9107424" y="3456432"/>
            <a:ext cx="224942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9E6E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Accountability</a:t>
            </a:r>
            <a:endParaRPr lang="en-US" sz="1700" dirty="0"/>
          </a:p>
        </p:txBody>
      </p:sp>
      <p:sp>
        <p:nvSpPr>
          <p:cNvPr id="35" name="Shape 27"/>
          <p:cNvSpPr/>
          <p:nvPr/>
        </p:nvSpPr>
        <p:spPr>
          <a:xfrm>
            <a:off x="8439912" y="4279392"/>
            <a:ext cx="2706624" cy="0"/>
          </a:xfrm>
          <a:prstGeom prst="line">
            <a:avLst/>
          </a:prstGeom>
          <a:noFill/>
          <a:ln w="12700">
            <a:solidFill>
              <a:srgbClr val="DDE9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8"/>
          <p:cNvSpPr/>
          <p:nvPr/>
        </p:nvSpPr>
        <p:spPr>
          <a:xfrm>
            <a:off x="8439912" y="4434840"/>
            <a:ext cx="270662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B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Adapting to learners’ trajectories conflicts with institutions’ demand for clear, comparable outcomes.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1185</Words>
  <Application>Microsoft Office PowerPoint</Application>
  <PresentationFormat>Widescreen</PresentationFormat>
  <Paragraphs>205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Rethinking Assessment in the Shift from EFL to ESL</dc:title>
  <dc:subject>PptxGenJS Presentation</dc:subject>
  <dc:creator>Nguyen et al.</dc:creator>
  <cp:lastModifiedBy>Nguyễn Thị Thanh Thảo</cp:lastModifiedBy>
  <cp:revision>7</cp:revision>
  <dcterms:created xsi:type="dcterms:W3CDTF">2026-06-12T07:06:59Z</dcterms:created>
  <dcterms:modified xsi:type="dcterms:W3CDTF">2026-08-03T15:01:46Z</dcterms:modified>
</cp:coreProperties>
</file>