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58" r:id="rId4"/>
    <p:sldId id="275" r:id="rId5"/>
    <p:sldId id="266" r:id="rId6"/>
    <p:sldId id="272" r:id="rId7"/>
    <p:sldId id="273" r:id="rId8"/>
    <p:sldId id="267" r:id="rId9"/>
    <p:sldId id="274" r:id="rId10"/>
    <p:sldId id="276" r:id="rId11"/>
    <p:sldId id="263" r:id="rId12"/>
    <p:sldId id="293" r:id="rId13"/>
    <p:sldId id="295" r:id="rId14"/>
    <p:sldId id="277" r:id="rId15"/>
    <p:sldId id="271" r:id="rId16"/>
    <p:sldId id="297" r:id="rId17"/>
    <p:sldId id="298" r:id="rId18"/>
    <p:sldId id="288" r:id="rId19"/>
    <p:sldId id="280" r:id="rId20"/>
    <p:sldId id="281" r:id="rId21"/>
    <p:sldId id="283" r:id="rId22"/>
    <p:sldId id="282" r:id="rId23"/>
    <p:sldId id="289" r:id="rId24"/>
    <p:sldId id="270" r:id="rId25"/>
    <p:sldId id="284" r:id="rId26"/>
    <p:sldId id="286" r:id="rId27"/>
    <p:sldId id="278" r:id="rId28"/>
    <p:sldId id="269" r:id="rId29"/>
    <p:sldId id="290" r:id="rId30"/>
    <p:sldId id="291" r:id="rId31"/>
    <p:sldId id="292" r:id="rId32"/>
    <p:sldId id="299" r:id="rId33"/>
    <p:sldId id="301" r:id="rId34"/>
    <p:sldId id="300" r:id="rId35"/>
    <p:sldId id="265" r:id="rId36"/>
  </p:sldIdLst>
  <p:sldSz cx="18288000" cy="10287000"/>
  <p:notesSz cx="6858000" cy="9144000"/>
  <p:embeddedFontLst>
    <p:embeddedFont>
      <p:font typeface="Blosta Script" panose="020B0604020202020204" charset="0"/>
      <p:regular r:id="rId38"/>
    </p:embeddedFont>
    <p:embeddedFont>
      <p:font typeface="Bricolage Grotesque" panose="020B0604020202020204" charset="0"/>
      <p:regular r:id="rId39"/>
    </p:embeddedFont>
    <p:embeddedFont>
      <p:font typeface="TAN Pearl"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22" autoAdjust="0"/>
  </p:normalViewPr>
  <p:slideViewPr>
    <p:cSldViewPr>
      <p:cViewPr varScale="1">
        <p:scale>
          <a:sx n="41" d="100"/>
          <a:sy n="41" d="100"/>
        </p:scale>
        <p:origin x="96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r>
              <a:rPr lang="en-US" sz="2400"/>
              <a:t>Age</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330A-4AC6-B219-56AA329E4BA9}"/>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330A-4AC6-B219-56AA329E4BA9}"/>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330A-4AC6-B219-56AA329E4BA9}"/>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Sheet1!$A$12:$A$14</c:f>
              <c:strCache>
                <c:ptCount val="3"/>
                <c:pt idx="0">
                  <c:v>15-22</c:v>
                </c:pt>
                <c:pt idx="1">
                  <c:v>23-40</c:v>
                </c:pt>
                <c:pt idx="2">
                  <c:v>Over 41</c:v>
                </c:pt>
              </c:strCache>
            </c:strRef>
          </c:cat>
          <c:val>
            <c:numRef>
              <c:f>Sheet1!$B$12:$B$14</c:f>
              <c:numCache>
                <c:formatCode>0%</c:formatCode>
                <c:ptCount val="3"/>
                <c:pt idx="0" formatCode="0.00%">
                  <c:v>0.78400000000000003</c:v>
                </c:pt>
                <c:pt idx="1">
                  <c:v>0.14000000000000001</c:v>
                </c:pt>
                <c:pt idx="2" formatCode="0.00%">
                  <c:v>7.5999999999999998E-2</c:v>
                </c:pt>
              </c:numCache>
            </c:numRef>
          </c:val>
          <c:extLst>
            <c:ext xmlns:c16="http://schemas.microsoft.com/office/drawing/2014/chart" uri="{C3380CC4-5D6E-409C-BE32-E72D297353CC}">
              <c16:uniqueId val="{00000006-330A-4AC6-B219-56AA329E4BA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24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r>
              <a:rPr lang="en-US" sz="2400"/>
              <a:t>Gender</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08E-4A34-A8A5-EE8B454CCD26}"/>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08E-4A34-A8A5-EE8B454CCD26}"/>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08E-4A34-A8A5-EE8B454CCD26}"/>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Sheet1!$A$26:$A$28</c:f>
              <c:strCache>
                <c:ptCount val="3"/>
                <c:pt idx="0">
                  <c:v>Male</c:v>
                </c:pt>
                <c:pt idx="1">
                  <c:v>Female</c:v>
                </c:pt>
                <c:pt idx="2">
                  <c:v>Prefer not to tell</c:v>
                </c:pt>
              </c:strCache>
            </c:strRef>
          </c:cat>
          <c:val>
            <c:numRef>
              <c:f>Sheet1!$B$26:$B$28</c:f>
              <c:numCache>
                <c:formatCode>0.00%</c:formatCode>
                <c:ptCount val="3"/>
                <c:pt idx="0">
                  <c:v>0.29899999999999999</c:v>
                </c:pt>
                <c:pt idx="1">
                  <c:v>0.64900000000000002</c:v>
                </c:pt>
                <c:pt idx="2">
                  <c:v>5.1999999999999998E-2</c:v>
                </c:pt>
              </c:numCache>
            </c:numRef>
          </c:val>
          <c:extLst>
            <c:ext xmlns:c16="http://schemas.microsoft.com/office/drawing/2014/chart" uri="{C3380CC4-5D6E-409C-BE32-E72D297353CC}">
              <c16:uniqueId val="{00000006-B08E-4A34-A8A5-EE8B454CCD2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24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r>
              <a:rPr lang="en-US" sz="2400"/>
              <a:t>Stakeholders</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C28-4823-B3C4-115E8D34C1B6}"/>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C28-4823-B3C4-115E8D34C1B6}"/>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7C28-4823-B3C4-115E8D34C1B6}"/>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7C28-4823-B3C4-115E8D34C1B6}"/>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7C28-4823-B3C4-115E8D34C1B6}"/>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Sheet1!$A$1:$A$5</c:f>
              <c:strCache>
                <c:ptCount val="5"/>
                <c:pt idx="0">
                  <c:v>Highschool students</c:v>
                </c:pt>
                <c:pt idx="1">
                  <c:v>University students</c:v>
                </c:pt>
                <c:pt idx="2">
                  <c:v>Employees</c:v>
                </c:pt>
                <c:pt idx="3">
                  <c:v>Employers </c:v>
                </c:pt>
                <c:pt idx="4">
                  <c:v>Researchers/Experts </c:v>
                </c:pt>
              </c:strCache>
            </c:strRef>
          </c:cat>
          <c:val>
            <c:numRef>
              <c:f>Sheet1!$B$1:$B$5</c:f>
              <c:numCache>
                <c:formatCode>0.00%</c:formatCode>
                <c:ptCount val="5"/>
                <c:pt idx="0">
                  <c:v>0.47099999999999997</c:v>
                </c:pt>
                <c:pt idx="1">
                  <c:v>0.318</c:v>
                </c:pt>
                <c:pt idx="2">
                  <c:v>0.151</c:v>
                </c:pt>
                <c:pt idx="3">
                  <c:v>2.5000000000000001E-2</c:v>
                </c:pt>
                <c:pt idx="4">
                  <c:v>3.5000000000000003E-2</c:v>
                </c:pt>
              </c:numCache>
            </c:numRef>
          </c:val>
          <c:extLst>
            <c:ext xmlns:c16="http://schemas.microsoft.com/office/drawing/2014/chart" uri="{C3380CC4-5D6E-409C-BE32-E72D297353CC}">
              <c16:uniqueId val="{0000000A-7C28-4823-B3C4-115E8D34C1B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6.9319103542754612E-2"/>
          <c:y val="0.79021811928681329"/>
          <c:w val="0.85995028375779736"/>
          <c:h val="0.1982876278396235"/>
        </c:manualLayout>
      </c:layout>
      <c:overlay val="0"/>
      <c:spPr>
        <a:solidFill>
          <a:schemeClr val="lt1">
            <a:alpha val="78000"/>
          </a:schemeClr>
        </a:solidFill>
        <a:ln>
          <a:noFill/>
        </a:ln>
        <a:effectLst/>
      </c:spPr>
      <c:txPr>
        <a:bodyPr rot="0" spcFirstLastPara="1" vertOverflow="ellipsis" vert="horz" wrap="square" anchor="ctr" anchorCtr="1"/>
        <a:lstStyle/>
        <a:p>
          <a:pPr>
            <a:defRPr sz="24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ECD8EE-69A2-41D7-9C39-9A293FA38BA2}"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US"/>
        </a:p>
      </dgm:t>
    </dgm:pt>
    <dgm:pt modelId="{4E93E149-C159-4315-BCDE-612209556B9E}">
      <dgm:prSet phldrT="[Text]" custT="1"/>
      <dgm:spPr/>
      <dgm:t>
        <a:bodyPr/>
        <a:lstStyle/>
        <a:p>
          <a:r>
            <a:rPr lang="vi-VN" sz="3200" b="1" dirty="0">
              <a:latin typeface="Aptos" panose="020B0004020202020204" pitchFamily="34" charset="0"/>
            </a:rPr>
            <a:t>The </a:t>
          </a:r>
          <a:r>
            <a:rPr lang="vi-VN" sz="3200" b="1" dirty="0" err="1">
              <a:latin typeface="Aptos" panose="020B0004020202020204" pitchFamily="34" charset="0"/>
            </a:rPr>
            <a:t>government</a:t>
          </a:r>
          <a:endParaRPr lang="en-US" sz="3200" b="1" dirty="0">
            <a:latin typeface="Aptos" panose="020B0004020202020204" pitchFamily="34" charset="0"/>
          </a:endParaRPr>
        </a:p>
      </dgm:t>
    </dgm:pt>
    <dgm:pt modelId="{C49EA967-7AD1-4D0A-9C79-15A97CB8508A}" type="parTrans" cxnId="{71B5C6B7-D583-4B10-AD97-0541432B2C33}">
      <dgm:prSet/>
      <dgm:spPr/>
      <dgm:t>
        <a:bodyPr/>
        <a:lstStyle/>
        <a:p>
          <a:endParaRPr lang="en-US"/>
        </a:p>
      </dgm:t>
    </dgm:pt>
    <dgm:pt modelId="{7DDBF2C6-4EB4-4F20-9515-5706EA88183E}" type="sibTrans" cxnId="{71B5C6B7-D583-4B10-AD97-0541432B2C33}">
      <dgm:prSet/>
      <dgm:spPr/>
      <dgm:t>
        <a:bodyPr/>
        <a:lstStyle/>
        <a:p>
          <a:endParaRPr lang="en-US"/>
        </a:p>
      </dgm:t>
    </dgm:pt>
    <dgm:pt modelId="{170DD34B-C273-44A5-BAC1-C334C436EA4B}">
      <dgm:prSet phldrT="[Text]" custT="1"/>
      <dgm:spPr/>
      <dgm:t>
        <a:bodyPr/>
        <a:lstStyle/>
        <a:p>
          <a:r>
            <a:rPr lang="vi-VN" sz="3200" b="1" dirty="0">
              <a:latin typeface="Aptos" panose="020B0004020202020204" pitchFamily="34" charset="0"/>
            </a:rPr>
            <a:t>The </a:t>
          </a:r>
          <a:r>
            <a:rPr lang="vi-VN" sz="3200" b="1" dirty="0" err="1">
              <a:latin typeface="Aptos" panose="020B0004020202020204" pitchFamily="34" charset="0"/>
            </a:rPr>
            <a:t>university</a:t>
          </a:r>
          <a:endParaRPr lang="en-US" sz="3200" b="1" dirty="0">
            <a:latin typeface="Aptos" panose="020B0004020202020204" pitchFamily="34" charset="0"/>
          </a:endParaRPr>
        </a:p>
      </dgm:t>
    </dgm:pt>
    <dgm:pt modelId="{E41EC044-A955-460C-BFC8-B914B6D3E86C}" type="parTrans" cxnId="{12F6EAC1-2349-4436-B410-EC56CA4C55CB}">
      <dgm:prSet/>
      <dgm:spPr/>
      <dgm:t>
        <a:bodyPr/>
        <a:lstStyle/>
        <a:p>
          <a:endParaRPr lang="en-US"/>
        </a:p>
      </dgm:t>
    </dgm:pt>
    <dgm:pt modelId="{7D4533FE-B29D-4491-BB73-2F5B2D170416}" type="sibTrans" cxnId="{12F6EAC1-2349-4436-B410-EC56CA4C55CB}">
      <dgm:prSet/>
      <dgm:spPr/>
      <dgm:t>
        <a:bodyPr/>
        <a:lstStyle/>
        <a:p>
          <a:endParaRPr lang="en-US"/>
        </a:p>
      </dgm:t>
    </dgm:pt>
    <dgm:pt modelId="{23F45A2B-C624-4E78-97C9-E9BACC8FD66D}">
      <dgm:prSet phldrT="[Text]" custT="1"/>
      <dgm:spPr/>
      <dgm:t>
        <a:bodyPr/>
        <a:lstStyle/>
        <a:p>
          <a:r>
            <a:rPr lang="vi-VN" sz="3200" b="1" dirty="0">
              <a:latin typeface="Aptos" panose="020B0004020202020204" pitchFamily="34" charset="0"/>
            </a:rPr>
            <a:t>The </a:t>
          </a:r>
          <a:r>
            <a:rPr lang="vi-VN" sz="3200" b="1" dirty="0" err="1">
              <a:latin typeface="Aptos" panose="020B0004020202020204" pitchFamily="34" charset="0"/>
            </a:rPr>
            <a:t>researchers</a:t>
          </a:r>
          <a:r>
            <a:rPr lang="vi-VN" sz="3200" b="1" dirty="0">
              <a:latin typeface="Aptos" panose="020B0004020202020204" pitchFamily="34" charset="0"/>
            </a:rPr>
            <a:t>/ </a:t>
          </a:r>
          <a:r>
            <a:rPr lang="vi-VN" sz="3200" b="1" dirty="0" err="1">
              <a:latin typeface="Aptos" panose="020B0004020202020204" pitchFamily="34" charset="0"/>
            </a:rPr>
            <a:t>experts</a:t>
          </a:r>
          <a:endParaRPr lang="en-US" sz="3200" b="1" dirty="0">
            <a:latin typeface="Aptos" panose="020B0004020202020204" pitchFamily="34" charset="0"/>
          </a:endParaRPr>
        </a:p>
      </dgm:t>
    </dgm:pt>
    <dgm:pt modelId="{FC1EB18D-B205-475F-A306-8EA9ECADDEC2}" type="parTrans" cxnId="{D741DC2A-54A8-47FF-8861-AE7517A54828}">
      <dgm:prSet/>
      <dgm:spPr/>
      <dgm:t>
        <a:bodyPr/>
        <a:lstStyle/>
        <a:p>
          <a:endParaRPr lang="en-US"/>
        </a:p>
      </dgm:t>
    </dgm:pt>
    <dgm:pt modelId="{46F42A14-99BE-48AA-9943-755507349C81}" type="sibTrans" cxnId="{D741DC2A-54A8-47FF-8861-AE7517A54828}">
      <dgm:prSet/>
      <dgm:spPr/>
      <dgm:t>
        <a:bodyPr/>
        <a:lstStyle/>
        <a:p>
          <a:endParaRPr lang="en-US"/>
        </a:p>
      </dgm:t>
    </dgm:pt>
    <dgm:pt modelId="{27743AAD-C5DE-4A1A-AA69-EE889341AF8B}">
      <dgm:prSet phldrT="[Text]" custT="1"/>
      <dgm:spPr/>
      <dgm:t>
        <a:bodyPr/>
        <a:lstStyle/>
        <a:p>
          <a:r>
            <a:rPr lang="vi-VN" sz="3200" b="1" dirty="0">
              <a:latin typeface="Aptos" panose="020B0004020202020204" pitchFamily="34" charset="0"/>
            </a:rPr>
            <a:t>The </a:t>
          </a:r>
          <a:r>
            <a:rPr lang="vi-VN" sz="3200" b="1" dirty="0" err="1">
              <a:latin typeface="Aptos" panose="020B0004020202020204" pitchFamily="34" charset="0"/>
            </a:rPr>
            <a:t>citizens</a:t>
          </a:r>
          <a:endParaRPr lang="en-US" sz="3200" b="1" dirty="0">
            <a:latin typeface="Aptos" panose="020B0004020202020204" pitchFamily="34" charset="0"/>
          </a:endParaRPr>
        </a:p>
      </dgm:t>
    </dgm:pt>
    <dgm:pt modelId="{FD9C2275-F603-4135-8AB5-1667CDD7641A}" type="parTrans" cxnId="{3190DF17-6861-4171-9728-54BEE41F546D}">
      <dgm:prSet/>
      <dgm:spPr/>
      <dgm:t>
        <a:bodyPr/>
        <a:lstStyle/>
        <a:p>
          <a:endParaRPr lang="en-US"/>
        </a:p>
      </dgm:t>
    </dgm:pt>
    <dgm:pt modelId="{84C6E71D-366A-4812-B282-6F6F0C133403}" type="sibTrans" cxnId="{3190DF17-6861-4171-9728-54BEE41F546D}">
      <dgm:prSet/>
      <dgm:spPr/>
      <dgm:t>
        <a:bodyPr/>
        <a:lstStyle/>
        <a:p>
          <a:endParaRPr lang="en-US"/>
        </a:p>
      </dgm:t>
    </dgm:pt>
    <dgm:pt modelId="{0771948F-100C-44C9-9A8D-0D2EF1997A64}">
      <dgm:prSet phldrT="[Text]" custT="1"/>
      <dgm:spPr/>
      <dgm:t>
        <a:bodyPr/>
        <a:lstStyle/>
        <a:p>
          <a:r>
            <a:rPr lang="vi-VN" sz="3200" b="1" dirty="0">
              <a:latin typeface="Aptos" panose="020B0004020202020204" pitchFamily="34" charset="0"/>
            </a:rPr>
            <a:t>The </a:t>
          </a:r>
          <a:r>
            <a:rPr lang="vi-VN" sz="3200" b="1" dirty="0" err="1">
              <a:latin typeface="Aptos" panose="020B0004020202020204" pitchFamily="34" charset="0"/>
            </a:rPr>
            <a:t>employers</a:t>
          </a:r>
          <a:endParaRPr lang="en-US" sz="3200" b="1" dirty="0">
            <a:latin typeface="Aptos" panose="020B0004020202020204" pitchFamily="34" charset="0"/>
          </a:endParaRPr>
        </a:p>
      </dgm:t>
    </dgm:pt>
    <dgm:pt modelId="{49C4BBC3-A3EF-4F75-ACE7-9578EB236BA7}" type="parTrans" cxnId="{4B11ADB5-506B-47E0-8CE5-DF02CF617F4F}">
      <dgm:prSet/>
      <dgm:spPr/>
      <dgm:t>
        <a:bodyPr/>
        <a:lstStyle/>
        <a:p>
          <a:endParaRPr lang="en-US"/>
        </a:p>
      </dgm:t>
    </dgm:pt>
    <dgm:pt modelId="{50551256-FE85-48B8-B51E-F8656922836A}" type="sibTrans" cxnId="{4B11ADB5-506B-47E0-8CE5-DF02CF617F4F}">
      <dgm:prSet/>
      <dgm:spPr/>
      <dgm:t>
        <a:bodyPr/>
        <a:lstStyle/>
        <a:p>
          <a:endParaRPr lang="en-US"/>
        </a:p>
      </dgm:t>
    </dgm:pt>
    <dgm:pt modelId="{D3D628F4-100D-4021-AD05-BC41E9926706}" type="pres">
      <dgm:prSet presAssocID="{99ECD8EE-69A2-41D7-9C39-9A293FA38BA2}" presName="cycle" presStyleCnt="0">
        <dgm:presLayoutVars>
          <dgm:dir/>
          <dgm:resizeHandles val="exact"/>
        </dgm:presLayoutVars>
      </dgm:prSet>
      <dgm:spPr/>
    </dgm:pt>
    <dgm:pt modelId="{A0A8A9B3-4DDE-4328-9ED6-F8DD6776F9D1}" type="pres">
      <dgm:prSet presAssocID="{4E93E149-C159-4315-BCDE-612209556B9E}" presName="node" presStyleLbl="node1" presStyleIdx="0" presStyleCnt="5" custScaleX="109498">
        <dgm:presLayoutVars>
          <dgm:bulletEnabled val="1"/>
        </dgm:presLayoutVars>
      </dgm:prSet>
      <dgm:spPr/>
    </dgm:pt>
    <dgm:pt modelId="{A1FF7430-58E0-46B5-8B73-3CC7959D0D73}" type="pres">
      <dgm:prSet presAssocID="{4E93E149-C159-4315-BCDE-612209556B9E}" presName="spNode" presStyleCnt="0"/>
      <dgm:spPr/>
    </dgm:pt>
    <dgm:pt modelId="{B6F5C398-308B-4753-B948-49D03FF4F9F5}" type="pres">
      <dgm:prSet presAssocID="{7DDBF2C6-4EB4-4F20-9515-5706EA88183E}" presName="sibTrans" presStyleLbl="sibTrans1D1" presStyleIdx="0" presStyleCnt="5"/>
      <dgm:spPr/>
    </dgm:pt>
    <dgm:pt modelId="{ECC72C30-FA01-4EB5-8353-919A99F0C1A6}" type="pres">
      <dgm:prSet presAssocID="{170DD34B-C273-44A5-BAC1-C334C436EA4B}" presName="node" presStyleLbl="node1" presStyleIdx="1" presStyleCnt="5">
        <dgm:presLayoutVars>
          <dgm:bulletEnabled val="1"/>
        </dgm:presLayoutVars>
      </dgm:prSet>
      <dgm:spPr/>
    </dgm:pt>
    <dgm:pt modelId="{CCF68A97-EA94-408E-9050-0E7128837E37}" type="pres">
      <dgm:prSet presAssocID="{170DD34B-C273-44A5-BAC1-C334C436EA4B}" presName="spNode" presStyleCnt="0"/>
      <dgm:spPr/>
    </dgm:pt>
    <dgm:pt modelId="{1CF8833E-BC98-4FD1-9B1A-C3970CF7E6F9}" type="pres">
      <dgm:prSet presAssocID="{7D4533FE-B29D-4491-BB73-2F5B2D170416}" presName="sibTrans" presStyleLbl="sibTrans1D1" presStyleIdx="1" presStyleCnt="5"/>
      <dgm:spPr/>
    </dgm:pt>
    <dgm:pt modelId="{9BB5EB77-6631-46DC-9E7A-60453C8121D6}" type="pres">
      <dgm:prSet presAssocID="{23F45A2B-C624-4E78-97C9-E9BACC8FD66D}" presName="node" presStyleLbl="node1" presStyleIdx="2" presStyleCnt="5" custScaleX="110736">
        <dgm:presLayoutVars>
          <dgm:bulletEnabled val="1"/>
        </dgm:presLayoutVars>
      </dgm:prSet>
      <dgm:spPr/>
    </dgm:pt>
    <dgm:pt modelId="{A5C6F043-1B64-4B6C-AE08-DCF91F28FD6E}" type="pres">
      <dgm:prSet presAssocID="{23F45A2B-C624-4E78-97C9-E9BACC8FD66D}" presName="spNode" presStyleCnt="0"/>
      <dgm:spPr/>
    </dgm:pt>
    <dgm:pt modelId="{E761D076-0D10-4DA3-9DBC-92B30E3BE7C5}" type="pres">
      <dgm:prSet presAssocID="{46F42A14-99BE-48AA-9943-755507349C81}" presName="sibTrans" presStyleLbl="sibTrans1D1" presStyleIdx="2" presStyleCnt="5"/>
      <dgm:spPr/>
    </dgm:pt>
    <dgm:pt modelId="{D347205E-B2C0-4F53-BF41-B879B387B343}" type="pres">
      <dgm:prSet presAssocID="{27743AAD-C5DE-4A1A-AA69-EE889341AF8B}" presName="node" presStyleLbl="node1" presStyleIdx="3" presStyleCnt="5">
        <dgm:presLayoutVars>
          <dgm:bulletEnabled val="1"/>
        </dgm:presLayoutVars>
      </dgm:prSet>
      <dgm:spPr/>
    </dgm:pt>
    <dgm:pt modelId="{75BB0357-D377-4F41-8CFF-85AA73E6E498}" type="pres">
      <dgm:prSet presAssocID="{27743AAD-C5DE-4A1A-AA69-EE889341AF8B}" presName="spNode" presStyleCnt="0"/>
      <dgm:spPr/>
    </dgm:pt>
    <dgm:pt modelId="{AA83E3E3-ED9C-4334-8525-C808341B06C9}" type="pres">
      <dgm:prSet presAssocID="{84C6E71D-366A-4812-B282-6F6F0C133403}" presName="sibTrans" presStyleLbl="sibTrans1D1" presStyleIdx="3" presStyleCnt="5"/>
      <dgm:spPr/>
    </dgm:pt>
    <dgm:pt modelId="{4F8F1426-0736-477F-995D-3AD4BEF7D13F}" type="pres">
      <dgm:prSet presAssocID="{0771948F-100C-44C9-9A8D-0D2EF1997A64}" presName="node" presStyleLbl="node1" presStyleIdx="4" presStyleCnt="5">
        <dgm:presLayoutVars>
          <dgm:bulletEnabled val="1"/>
        </dgm:presLayoutVars>
      </dgm:prSet>
      <dgm:spPr/>
    </dgm:pt>
    <dgm:pt modelId="{F3C84B3A-DC93-40E2-A2EA-E1C10A339A86}" type="pres">
      <dgm:prSet presAssocID="{0771948F-100C-44C9-9A8D-0D2EF1997A64}" presName="spNode" presStyleCnt="0"/>
      <dgm:spPr/>
    </dgm:pt>
    <dgm:pt modelId="{F472C34D-7D1B-4D34-8242-4CFBD05E0DF5}" type="pres">
      <dgm:prSet presAssocID="{50551256-FE85-48B8-B51E-F8656922836A}" presName="sibTrans" presStyleLbl="sibTrans1D1" presStyleIdx="4" presStyleCnt="5"/>
      <dgm:spPr/>
    </dgm:pt>
  </dgm:ptLst>
  <dgm:cxnLst>
    <dgm:cxn modelId="{D49EAB15-DFB0-4D09-8E9F-EB3C9D06CD39}" type="presOf" srcId="{50551256-FE85-48B8-B51E-F8656922836A}" destId="{F472C34D-7D1B-4D34-8242-4CFBD05E0DF5}" srcOrd="0" destOrd="0" presId="urn:microsoft.com/office/officeart/2005/8/layout/cycle5"/>
    <dgm:cxn modelId="{3190DF17-6861-4171-9728-54BEE41F546D}" srcId="{99ECD8EE-69A2-41D7-9C39-9A293FA38BA2}" destId="{27743AAD-C5DE-4A1A-AA69-EE889341AF8B}" srcOrd="3" destOrd="0" parTransId="{FD9C2275-F603-4135-8AB5-1667CDD7641A}" sibTransId="{84C6E71D-366A-4812-B282-6F6F0C133403}"/>
    <dgm:cxn modelId="{D741DC2A-54A8-47FF-8861-AE7517A54828}" srcId="{99ECD8EE-69A2-41D7-9C39-9A293FA38BA2}" destId="{23F45A2B-C624-4E78-97C9-E9BACC8FD66D}" srcOrd="2" destOrd="0" parTransId="{FC1EB18D-B205-475F-A306-8EA9ECADDEC2}" sibTransId="{46F42A14-99BE-48AA-9943-755507349C81}"/>
    <dgm:cxn modelId="{ACCAC936-EB8D-46EE-A90E-5BFB01295C26}" type="presOf" srcId="{46F42A14-99BE-48AA-9943-755507349C81}" destId="{E761D076-0D10-4DA3-9DBC-92B30E3BE7C5}" srcOrd="0" destOrd="0" presId="urn:microsoft.com/office/officeart/2005/8/layout/cycle5"/>
    <dgm:cxn modelId="{AED53648-E06E-4A4D-AF9B-36EA24910D97}" type="presOf" srcId="{7D4533FE-B29D-4491-BB73-2F5B2D170416}" destId="{1CF8833E-BC98-4FD1-9B1A-C3970CF7E6F9}" srcOrd="0" destOrd="0" presId="urn:microsoft.com/office/officeart/2005/8/layout/cycle5"/>
    <dgm:cxn modelId="{A84BFD4A-BBDC-49EE-A459-20298143C6D3}" type="presOf" srcId="{27743AAD-C5DE-4A1A-AA69-EE889341AF8B}" destId="{D347205E-B2C0-4F53-BF41-B879B387B343}" srcOrd="0" destOrd="0" presId="urn:microsoft.com/office/officeart/2005/8/layout/cycle5"/>
    <dgm:cxn modelId="{A189A76B-5A29-4130-AC26-052D68808C99}" type="presOf" srcId="{0771948F-100C-44C9-9A8D-0D2EF1997A64}" destId="{4F8F1426-0736-477F-995D-3AD4BEF7D13F}" srcOrd="0" destOrd="0" presId="urn:microsoft.com/office/officeart/2005/8/layout/cycle5"/>
    <dgm:cxn modelId="{F3CF866D-1ABB-4C7D-8C4F-21E74CD4E038}" type="presOf" srcId="{84C6E71D-366A-4812-B282-6F6F0C133403}" destId="{AA83E3E3-ED9C-4334-8525-C808341B06C9}" srcOrd="0" destOrd="0" presId="urn:microsoft.com/office/officeart/2005/8/layout/cycle5"/>
    <dgm:cxn modelId="{FC3CAC87-4F8A-45F0-AA89-E25C53F7F618}" type="presOf" srcId="{23F45A2B-C624-4E78-97C9-E9BACC8FD66D}" destId="{9BB5EB77-6631-46DC-9E7A-60453C8121D6}" srcOrd="0" destOrd="0" presId="urn:microsoft.com/office/officeart/2005/8/layout/cycle5"/>
    <dgm:cxn modelId="{4B11ADB5-506B-47E0-8CE5-DF02CF617F4F}" srcId="{99ECD8EE-69A2-41D7-9C39-9A293FA38BA2}" destId="{0771948F-100C-44C9-9A8D-0D2EF1997A64}" srcOrd="4" destOrd="0" parTransId="{49C4BBC3-A3EF-4F75-ACE7-9578EB236BA7}" sibTransId="{50551256-FE85-48B8-B51E-F8656922836A}"/>
    <dgm:cxn modelId="{445E22B6-8F8D-4CB7-9F4D-2EEC279B1B10}" type="presOf" srcId="{4E93E149-C159-4315-BCDE-612209556B9E}" destId="{A0A8A9B3-4DDE-4328-9ED6-F8DD6776F9D1}" srcOrd="0" destOrd="0" presId="urn:microsoft.com/office/officeart/2005/8/layout/cycle5"/>
    <dgm:cxn modelId="{71B5C6B7-D583-4B10-AD97-0541432B2C33}" srcId="{99ECD8EE-69A2-41D7-9C39-9A293FA38BA2}" destId="{4E93E149-C159-4315-BCDE-612209556B9E}" srcOrd="0" destOrd="0" parTransId="{C49EA967-7AD1-4D0A-9C79-15A97CB8508A}" sibTransId="{7DDBF2C6-4EB4-4F20-9515-5706EA88183E}"/>
    <dgm:cxn modelId="{50DC34B8-DDC7-4D5F-B98B-A9B07DF2FCBC}" type="presOf" srcId="{99ECD8EE-69A2-41D7-9C39-9A293FA38BA2}" destId="{D3D628F4-100D-4021-AD05-BC41E9926706}" srcOrd="0" destOrd="0" presId="urn:microsoft.com/office/officeart/2005/8/layout/cycle5"/>
    <dgm:cxn modelId="{12F6EAC1-2349-4436-B410-EC56CA4C55CB}" srcId="{99ECD8EE-69A2-41D7-9C39-9A293FA38BA2}" destId="{170DD34B-C273-44A5-BAC1-C334C436EA4B}" srcOrd="1" destOrd="0" parTransId="{E41EC044-A955-460C-BFC8-B914B6D3E86C}" sibTransId="{7D4533FE-B29D-4491-BB73-2F5B2D170416}"/>
    <dgm:cxn modelId="{A1243ACA-7D81-4FB7-B119-E34C8CFB9926}" type="presOf" srcId="{7DDBF2C6-4EB4-4F20-9515-5706EA88183E}" destId="{B6F5C398-308B-4753-B948-49D03FF4F9F5}" srcOrd="0" destOrd="0" presId="urn:microsoft.com/office/officeart/2005/8/layout/cycle5"/>
    <dgm:cxn modelId="{4DCC83F0-6528-4F87-B421-8F9B8E93B5BE}" type="presOf" srcId="{170DD34B-C273-44A5-BAC1-C334C436EA4B}" destId="{ECC72C30-FA01-4EB5-8353-919A99F0C1A6}" srcOrd="0" destOrd="0" presId="urn:microsoft.com/office/officeart/2005/8/layout/cycle5"/>
    <dgm:cxn modelId="{66164BED-31D1-4FAC-B8F3-579510BB0EC2}" type="presParOf" srcId="{D3D628F4-100D-4021-AD05-BC41E9926706}" destId="{A0A8A9B3-4DDE-4328-9ED6-F8DD6776F9D1}" srcOrd="0" destOrd="0" presId="urn:microsoft.com/office/officeart/2005/8/layout/cycle5"/>
    <dgm:cxn modelId="{D8A53774-2DAA-4EC8-8585-A3A049BBC8A3}" type="presParOf" srcId="{D3D628F4-100D-4021-AD05-BC41E9926706}" destId="{A1FF7430-58E0-46B5-8B73-3CC7959D0D73}" srcOrd="1" destOrd="0" presId="urn:microsoft.com/office/officeart/2005/8/layout/cycle5"/>
    <dgm:cxn modelId="{01548A16-4811-4CB2-AF62-0788404407EC}" type="presParOf" srcId="{D3D628F4-100D-4021-AD05-BC41E9926706}" destId="{B6F5C398-308B-4753-B948-49D03FF4F9F5}" srcOrd="2" destOrd="0" presId="urn:microsoft.com/office/officeart/2005/8/layout/cycle5"/>
    <dgm:cxn modelId="{C90E78F5-6BAC-41A3-A4FB-4AC2DBE27A0B}" type="presParOf" srcId="{D3D628F4-100D-4021-AD05-BC41E9926706}" destId="{ECC72C30-FA01-4EB5-8353-919A99F0C1A6}" srcOrd="3" destOrd="0" presId="urn:microsoft.com/office/officeart/2005/8/layout/cycle5"/>
    <dgm:cxn modelId="{5BBE47D0-FB19-427A-9005-06932BCC4D3C}" type="presParOf" srcId="{D3D628F4-100D-4021-AD05-BC41E9926706}" destId="{CCF68A97-EA94-408E-9050-0E7128837E37}" srcOrd="4" destOrd="0" presId="urn:microsoft.com/office/officeart/2005/8/layout/cycle5"/>
    <dgm:cxn modelId="{9425C0AF-AC8A-4328-910B-31D83900B236}" type="presParOf" srcId="{D3D628F4-100D-4021-AD05-BC41E9926706}" destId="{1CF8833E-BC98-4FD1-9B1A-C3970CF7E6F9}" srcOrd="5" destOrd="0" presId="urn:microsoft.com/office/officeart/2005/8/layout/cycle5"/>
    <dgm:cxn modelId="{386B9400-37E2-47DB-9D09-7399353329D8}" type="presParOf" srcId="{D3D628F4-100D-4021-AD05-BC41E9926706}" destId="{9BB5EB77-6631-46DC-9E7A-60453C8121D6}" srcOrd="6" destOrd="0" presId="urn:microsoft.com/office/officeart/2005/8/layout/cycle5"/>
    <dgm:cxn modelId="{D12A08CD-6351-4776-89E5-9D377D7BD36B}" type="presParOf" srcId="{D3D628F4-100D-4021-AD05-BC41E9926706}" destId="{A5C6F043-1B64-4B6C-AE08-DCF91F28FD6E}" srcOrd="7" destOrd="0" presId="urn:microsoft.com/office/officeart/2005/8/layout/cycle5"/>
    <dgm:cxn modelId="{0B2DB333-DFD9-4C78-985B-904DE2BC2158}" type="presParOf" srcId="{D3D628F4-100D-4021-AD05-BC41E9926706}" destId="{E761D076-0D10-4DA3-9DBC-92B30E3BE7C5}" srcOrd="8" destOrd="0" presId="urn:microsoft.com/office/officeart/2005/8/layout/cycle5"/>
    <dgm:cxn modelId="{03E48224-6CDC-40AB-9A6D-2C737C2306F5}" type="presParOf" srcId="{D3D628F4-100D-4021-AD05-BC41E9926706}" destId="{D347205E-B2C0-4F53-BF41-B879B387B343}" srcOrd="9" destOrd="0" presId="urn:microsoft.com/office/officeart/2005/8/layout/cycle5"/>
    <dgm:cxn modelId="{27520C28-AD8C-4A24-807B-F79678D21C0B}" type="presParOf" srcId="{D3D628F4-100D-4021-AD05-BC41E9926706}" destId="{75BB0357-D377-4F41-8CFF-85AA73E6E498}" srcOrd="10" destOrd="0" presId="urn:microsoft.com/office/officeart/2005/8/layout/cycle5"/>
    <dgm:cxn modelId="{65883973-B3A9-4288-B5A9-E636044F2777}" type="presParOf" srcId="{D3D628F4-100D-4021-AD05-BC41E9926706}" destId="{AA83E3E3-ED9C-4334-8525-C808341B06C9}" srcOrd="11" destOrd="0" presId="urn:microsoft.com/office/officeart/2005/8/layout/cycle5"/>
    <dgm:cxn modelId="{478E6241-7A1C-4C33-9AD3-A012AE5DA520}" type="presParOf" srcId="{D3D628F4-100D-4021-AD05-BC41E9926706}" destId="{4F8F1426-0736-477F-995D-3AD4BEF7D13F}" srcOrd="12" destOrd="0" presId="urn:microsoft.com/office/officeart/2005/8/layout/cycle5"/>
    <dgm:cxn modelId="{CFCBB56B-CE70-41EB-B2EC-4CF271FC69F7}" type="presParOf" srcId="{D3D628F4-100D-4021-AD05-BC41E9926706}" destId="{F3C84B3A-DC93-40E2-A2EA-E1C10A339A86}" srcOrd="13" destOrd="0" presId="urn:microsoft.com/office/officeart/2005/8/layout/cycle5"/>
    <dgm:cxn modelId="{567250DB-C6B0-4A32-84D6-636287211132}" type="presParOf" srcId="{D3D628F4-100D-4021-AD05-BC41E9926706}" destId="{F472C34D-7D1B-4D34-8242-4CFBD05E0DF5}"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31CCD-E0F4-489F-BB95-43EBDAC5DEC4}" type="doc">
      <dgm:prSet loTypeId="urn:microsoft.com/office/officeart/2005/8/layout/target3" loCatId="list" qsTypeId="urn:microsoft.com/office/officeart/2005/8/quickstyle/simple1" qsCatId="simple" csTypeId="urn:microsoft.com/office/officeart/2005/8/colors/accent5_4" csCatId="accent5" phldr="1"/>
      <dgm:spPr/>
      <dgm:t>
        <a:bodyPr/>
        <a:lstStyle/>
        <a:p>
          <a:endParaRPr lang="en-US"/>
        </a:p>
      </dgm:t>
    </dgm:pt>
    <dgm:pt modelId="{22053465-920E-4362-9892-34FB8BBEDBA7}">
      <dgm:prSet phldrT="[Text]" custT="1"/>
      <dgm:spPr>
        <a:xfrm>
          <a:off x="2432804" y="0"/>
          <a:ext cx="8165279" cy="5015951"/>
        </a:xfrm>
        <a:prstGeom prst="rect">
          <a:avLst/>
        </a:prstGeom>
        <a:solidFill>
          <a:sysClr val="window" lastClr="FFFFFF">
            <a:alpha val="90000"/>
            <a:hueOff val="0"/>
            <a:satOff val="0"/>
            <a:lumOff val="0"/>
            <a:alphaOff val="0"/>
          </a:sysClr>
        </a:solidFill>
        <a:ln w="12700" cap="flat" cmpd="sng" algn="ctr">
          <a:solidFill>
            <a:srgbClr val="5B9BD5">
              <a:shade val="50000"/>
              <a:hueOff val="0"/>
              <a:satOff val="0"/>
              <a:lumOff val="0"/>
              <a:alphaOff val="0"/>
            </a:srgbClr>
          </a:solidFill>
          <a:prstDash val="solid"/>
          <a:miter lim="800000"/>
        </a:ln>
        <a:effectLst/>
      </dgm:spPr>
      <dgm:t>
        <a:bodyPr/>
        <a:lstStyle/>
        <a:p>
          <a:pPr>
            <a:buNone/>
          </a:pPr>
          <a:r>
            <a:rPr lang="vi-VN" sz="3200" b="1" dirty="0" err="1">
              <a:solidFill>
                <a:sysClr val="windowText" lastClr="000000">
                  <a:hueOff val="0"/>
                  <a:satOff val="0"/>
                  <a:lumOff val="0"/>
                  <a:alphaOff val="0"/>
                </a:sysClr>
              </a:solidFill>
              <a:latin typeface="Aptos" panose="020B0004020202020204" pitchFamily="34" charset="0"/>
              <a:ea typeface="+mn-ea"/>
              <a:cs typeface="+mn-cs"/>
            </a:rPr>
            <a:t>Macro-level</a:t>
          </a:r>
          <a:endParaRPr lang="en-US" sz="3200" b="1" dirty="0">
            <a:solidFill>
              <a:sysClr val="windowText" lastClr="000000">
                <a:hueOff val="0"/>
                <a:satOff val="0"/>
                <a:lumOff val="0"/>
                <a:alphaOff val="0"/>
              </a:sysClr>
            </a:solidFill>
            <a:latin typeface="Aptos" panose="020B0004020202020204" pitchFamily="34" charset="0"/>
            <a:ea typeface="+mn-ea"/>
            <a:cs typeface="+mn-cs"/>
          </a:endParaRPr>
        </a:p>
      </dgm:t>
    </dgm:pt>
    <dgm:pt modelId="{534500DC-C3C7-440C-A02D-789EF58D59EA}" type="parTrans" cxnId="{DEEBE090-1D4D-44C4-98BC-1BCEF3DDF259}">
      <dgm:prSet/>
      <dgm:spPr/>
      <dgm:t>
        <a:bodyPr/>
        <a:lstStyle/>
        <a:p>
          <a:endParaRPr lang="en-US"/>
        </a:p>
      </dgm:t>
    </dgm:pt>
    <dgm:pt modelId="{C7D4C179-309B-4756-AADF-F86DB84CBCC7}" type="sibTrans" cxnId="{DEEBE090-1D4D-44C4-98BC-1BCEF3DDF259}">
      <dgm:prSet/>
      <dgm:spPr/>
      <dgm:t>
        <a:bodyPr/>
        <a:lstStyle/>
        <a:p>
          <a:endParaRPr lang="en-US"/>
        </a:p>
      </dgm:t>
    </dgm:pt>
    <dgm:pt modelId="{6F7274FF-E3F9-41CD-AD28-702476E54F99}">
      <dgm:prSet phldrT="[Text]" custT="1"/>
      <dgm:spPr>
        <a:xfrm>
          <a:off x="5840624" y="16798"/>
          <a:ext cx="4082639" cy="1065889"/>
        </a:xfrm>
        <a:prstGeom prst="rect">
          <a:avLst/>
        </a:prstGeom>
        <a:noFill/>
        <a:ln w="12700" cap="flat" cmpd="sng" algn="ctr">
          <a:noFill/>
          <a:prstDash val="solid"/>
          <a:miter lim="800000"/>
        </a:ln>
        <a:effectLst/>
        <a:sp3d/>
      </dgm:spPr>
      <dgm:t>
        <a:bodyPr/>
        <a:lstStyle/>
        <a:p>
          <a:pPr>
            <a:buChar char="•"/>
          </a:pPr>
          <a:r>
            <a:rPr lang="vi-VN" sz="2400" dirty="0" err="1">
              <a:solidFill>
                <a:sysClr val="windowText" lastClr="000000">
                  <a:hueOff val="0"/>
                  <a:satOff val="0"/>
                  <a:lumOff val="0"/>
                  <a:alphaOff val="0"/>
                </a:sysClr>
              </a:solidFill>
              <a:latin typeface="Aptos" panose="020B0004020202020204" pitchFamily="34" charset="0"/>
              <a:ea typeface="+mn-ea"/>
              <a:cs typeface="+mn-cs"/>
            </a:rPr>
            <a:t>National</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policies</a:t>
          </a:r>
          <a:endParaRPr lang="en-US" sz="2400" dirty="0">
            <a:solidFill>
              <a:sysClr val="windowText" lastClr="000000">
                <a:hueOff val="0"/>
                <a:satOff val="0"/>
                <a:lumOff val="0"/>
                <a:alphaOff val="0"/>
              </a:sysClr>
            </a:solidFill>
            <a:latin typeface="Aptos" panose="020B0004020202020204" pitchFamily="34" charset="0"/>
            <a:ea typeface="+mn-ea"/>
            <a:cs typeface="+mn-cs"/>
          </a:endParaRPr>
        </a:p>
      </dgm:t>
    </dgm:pt>
    <dgm:pt modelId="{472262F2-8E3C-4F0D-B3E7-0B52155AA0C6}" type="parTrans" cxnId="{7156BA01-0C5E-4BCF-B12B-C8B834E8C9A4}">
      <dgm:prSet/>
      <dgm:spPr/>
      <dgm:t>
        <a:bodyPr/>
        <a:lstStyle/>
        <a:p>
          <a:endParaRPr lang="en-US"/>
        </a:p>
      </dgm:t>
    </dgm:pt>
    <dgm:pt modelId="{571DAEE7-2D0B-4C95-8CBD-1AA3331EEAE1}" type="sibTrans" cxnId="{7156BA01-0C5E-4BCF-B12B-C8B834E8C9A4}">
      <dgm:prSet/>
      <dgm:spPr/>
      <dgm:t>
        <a:bodyPr/>
        <a:lstStyle/>
        <a:p>
          <a:endParaRPr lang="en-US"/>
        </a:p>
      </dgm:t>
    </dgm:pt>
    <dgm:pt modelId="{C4A67B9C-E50A-4AC2-B4C0-8A927C57EB21}">
      <dgm:prSet phldrT="[Text]" custT="1"/>
      <dgm:spPr>
        <a:xfrm>
          <a:off x="5840624" y="16798"/>
          <a:ext cx="4082639" cy="1065889"/>
        </a:xfrm>
        <a:prstGeom prst="rect">
          <a:avLst/>
        </a:prstGeom>
        <a:noFill/>
        <a:ln w="12700" cap="flat" cmpd="sng" algn="ctr">
          <a:noFill/>
          <a:prstDash val="solid"/>
          <a:miter lim="800000"/>
        </a:ln>
        <a:effectLst/>
        <a:sp3d/>
      </dgm:spPr>
      <dgm:t>
        <a:bodyPr/>
        <a:lstStyle/>
        <a:p>
          <a:pPr>
            <a:buChar char="•"/>
          </a:pPr>
          <a:r>
            <a:rPr lang="vi-VN" sz="2400" dirty="0" err="1">
              <a:solidFill>
                <a:sysClr val="windowText" lastClr="000000">
                  <a:hueOff val="0"/>
                  <a:satOff val="0"/>
                  <a:lumOff val="0"/>
                  <a:alphaOff val="0"/>
                </a:sysClr>
              </a:solidFill>
              <a:latin typeface="Aptos" panose="020B0004020202020204" pitchFamily="34" charset="0"/>
              <a:ea typeface="+mn-ea"/>
              <a:cs typeface="+mn-cs"/>
            </a:rPr>
            <a:t>Socio-economic-cultural</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facilitating</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conditions</a:t>
          </a:r>
          <a:r>
            <a:rPr lang="vi-VN" sz="2400" dirty="0">
              <a:solidFill>
                <a:sysClr val="windowText" lastClr="000000">
                  <a:hueOff val="0"/>
                  <a:satOff val="0"/>
                  <a:lumOff val="0"/>
                  <a:alphaOff val="0"/>
                </a:sysClr>
              </a:solidFill>
              <a:latin typeface="Aptos" panose="020B0004020202020204" pitchFamily="34" charset="0"/>
              <a:ea typeface="+mn-ea"/>
              <a:cs typeface="+mn-cs"/>
            </a:rPr>
            <a:t> </a:t>
          </a:r>
          <a:endParaRPr lang="en-US" sz="2400" dirty="0">
            <a:solidFill>
              <a:sysClr val="windowText" lastClr="000000">
                <a:hueOff val="0"/>
                <a:satOff val="0"/>
                <a:lumOff val="0"/>
                <a:alphaOff val="0"/>
              </a:sysClr>
            </a:solidFill>
            <a:latin typeface="Aptos" panose="020B0004020202020204" pitchFamily="34" charset="0"/>
            <a:ea typeface="+mn-ea"/>
            <a:cs typeface="+mn-cs"/>
          </a:endParaRPr>
        </a:p>
      </dgm:t>
    </dgm:pt>
    <dgm:pt modelId="{A07339F3-7553-4A7E-A212-A2B1FD1C180D}" type="parTrans" cxnId="{28DE8CA5-3BFF-4A35-AAB4-F814B6E67320}">
      <dgm:prSet/>
      <dgm:spPr/>
      <dgm:t>
        <a:bodyPr/>
        <a:lstStyle/>
        <a:p>
          <a:endParaRPr lang="en-US"/>
        </a:p>
      </dgm:t>
    </dgm:pt>
    <dgm:pt modelId="{CE549F1B-E386-4A1E-ACEA-B3E325F0730B}" type="sibTrans" cxnId="{28DE8CA5-3BFF-4A35-AAB4-F814B6E67320}">
      <dgm:prSet/>
      <dgm:spPr/>
      <dgm:t>
        <a:bodyPr/>
        <a:lstStyle/>
        <a:p>
          <a:endParaRPr lang="en-US"/>
        </a:p>
      </dgm:t>
    </dgm:pt>
    <dgm:pt modelId="{9B80A677-5898-4CD5-94AA-44CE86B0C36A}">
      <dgm:prSet phldrT="[Text]" custT="1"/>
      <dgm:spPr>
        <a:xfrm>
          <a:off x="2343802" y="2547539"/>
          <a:ext cx="8165279" cy="1551057"/>
        </a:xfrm>
        <a:prstGeom prst="rect">
          <a:avLst/>
        </a:prstGeom>
        <a:solidFill>
          <a:sysClr val="window" lastClr="FFFFFF">
            <a:alpha val="90000"/>
            <a:hueOff val="0"/>
            <a:satOff val="0"/>
            <a:lumOff val="0"/>
            <a:alphaOff val="0"/>
          </a:sysClr>
        </a:solidFill>
        <a:ln w="12700" cap="flat" cmpd="sng" algn="ctr">
          <a:solidFill>
            <a:srgbClr val="5B9BD5">
              <a:shade val="50000"/>
              <a:hueOff val="334258"/>
              <a:satOff val="8955"/>
              <a:lumOff val="39453"/>
              <a:alphaOff val="0"/>
            </a:srgbClr>
          </a:solidFill>
          <a:prstDash val="solid"/>
          <a:miter lim="800000"/>
        </a:ln>
        <a:effectLst/>
      </dgm:spPr>
      <dgm:t>
        <a:bodyPr/>
        <a:lstStyle/>
        <a:p>
          <a:pPr>
            <a:buNone/>
          </a:pPr>
          <a:r>
            <a:rPr lang="vi-VN" sz="3200" b="1" dirty="0" err="1">
              <a:solidFill>
                <a:sysClr val="windowText" lastClr="000000">
                  <a:hueOff val="0"/>
                  <a:satOff val="0"/>
                  <a:lumOff val="0"/>
                  <a:alphaOff val="0"/>
                </a:sysClr>
              </a:solidFill>
              <a:latin typeface="Aptos" panose="020B0004020202020204" pitchFamily="34" charset="0"/>
              <a:ea typeface="+mn-ea"/>
              <a:cs typeface="+mn-cs"/>
            </a:rPr>
            <a:t>Exo-level</a:t>
          </a:r>
          <a:endParaRPr lang="en-US" sz="3200" b="1" dirty="0">
            <a:solidFill>
              <a:sysClr val="windowText" lastClr="000000">
                <a:hueOff val="0"/>
                <a:satOff val="0"/>
                <a:lumOff val="0"/>
                <a:alphaOff val="0"/>
              </a:sysClr>
            </a:solidFill>
            <a:latin typeface="Aptos" panose="020B0004020202020204" pitchFamily="34" charset="0"/>
            <a:ea typeface="+mn-ea"/>
            <a:cs typeface="+mn-cs"/>
          </a:endParaRPr>
        </a:p>
      </dgm:t>
    </dgm:pt>
    <dgm:pt modelId="{B3C4D0C3-261D-4673-8ED1-B80A3FE3FCA8}" type="parTrans" cxnId="{868847B4-D9A3-40DE-84E5-72280FD8E7C7}">
      <dgm:prSet/>
      <dgm:spPr/>
      <dgm:t>
        <a:bodyPr/>
        <a:lstStyle/>
        <a:p>
          <a:endParaRPr lang="en-US"/>
        </a:p>
      </dgm:t>
    </dgm:pt>
    <dgm:pt modelId="{098FCF58-7D9F-454E-B84E-26E0A6A74A7B}" type="sibTrans" cxnId="{868847B4-D9A3-40DE-84E5-72280FD8E7C7}">
      <dgm:prSet/>
      <dgm:spPr/>
      <dgm:t>
        <a:bodyPr/>
        <a:lstStyle/>
        <a:p>
          <a:endParaRPr lang="en-US"/>
        </a:p>
      </dgm:t>
    </dgm:pt>
    <dgm:pt modelId="{1B4AB618-B0ED-4080-80EC-E6F51633B2C6}">
      <dgm:prSet phldrT="[Text]" custT="1"/>
      <dgm:spPr>
        <a:xfrm>
          <a:off x="5853321" y="2445417"/>
          <a:ext cx="4082639" cy="1065889"/>
        </a:xfrm>
        <a:prstGeom prst="rect">
          <a:avLst/>
        </a:prstGeom>
        <a:noFill/>
        <a:ln w="12700" cap="flat" cmpd="sng" algn="ctr">
          <a:noFill/>
          <a:prstDash val="solid"/>
          <a:miter lim="800000"/>
        </a:ln>
        <a:effectLst/>
        <a:sp3d/>
      </dgm:spPr>
      <dgm:t>
        <a:bodyPr/>
        <a:lstStyle/>
        <a:p>
          <a:pPr>
            <a:buChar char="•"/>
          </a:pP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Recruiters</a:t>
          </a:r>
          <a:endParaRPr lang="en-US"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gm:t>
    </dgm:pt>
    <dgm:pt modelId="{56980A96-E2AD-4159-8CED-C433B4A2C2F5}" type="parTrans" cxnId="{A9948673-56A9-4F1C-A8A4-071E37619D45}">
      <dgm:prSet/>
      <dgm:spPr/>
      <dgm:t>
        <a:bodyPr/>
        <a:lstStyle/>
        <a:p>
          <a:endParaRPr lang="en-US"/>
        </a:p>
      </dgm:t>
    </dgm:pt>
    <dgm:pt modelId="{9723C317-655B-4245-A072-5D82F773E34D}" type="sibTrans" cxnId="{A9948673-56A9-4F1C-A8A4-071E37619D45}">
      <dgm:prSet/>
      <dgm:spPr/>
      <dgm:t>
        <a:bodyPr/>
        <a:lstStyle/>
        <a:p>
          <a:endParaRPr lang="en-US"/>
        </a:p>
      </dgm:t>
    </dgm:pt>
    <dgm:pt modelId="{E379B278-FD2D-49D3-96CC-E067796184E1}">
      <dgm:prSet phldrT="[Text]" custT="1"/>
      <dgm:spPr>
        <a:xfrm>
          <a:off x="2343802" y="3413938"/>
          <a:ext cx="8165279" cy="633351"/>
        </a:xfrm>
        <a:prstGeom prst="rect">
          <a:avLst/>
        </a:prstGeom>
        <a:solidFill>
          <a:sysClr val="window" lastClr="FFFFFF">
            <a:alpha val="90000"/>
            <a:hueOff val="0"/>
            <a:satOff val="0"/>
            <a:lumOff val="0"/>
            <a:alphaOff val="0"/>
          </a:sysClr>
        </a:solidFill>
        <a:ln w="12700" cap="flat" cmpd="sng" algn="ctr">
          <a:solidFill>
            <a:srgbClr val="5B9BD5">
              <a:shade val="50000"/>
              <a:hueOff val="167129"/>
              <a:satOff val="4478"/>
              <a:lumOff val="19726"/>
              <a:alphaOff val="0"/>
            </a:srgbClr>
          </a:solidFill>
          <a:prstDash val="solid"/>
          <a:miter lim="800000"/>
        </a:ln>
        <a:effectLst/>
      </dgm:spPr>
      <dgm:t>
        <a:bodyPr/>
        <a:lstStyle/>
        <a:p>
          <a:pPr>
            <a:buNone/>
          </a:pPr>
          <a:r>
            <a:rPr lang="vi-VN" sz="3200" b="1" dirty="0" err="1">
              <a:solidFill>
                <a:sysClr val="windowText" lastClr="000000">
                  <a:hueOff val="0"/>
                  <a:satOff val="0"/>
                  <a:lumOff val="0"/>
                  <a:alphaOff val="0"/>
                </a:sysClr>
              </a:solidFill>
              <a:latin typeface="Aptos" panose="020B0004020202020204" pitchFamily="34" charset="0"/>
              <a:ea typeface="+mn-ea"/>
              <a:cs typeface="+mn-cs"/>
            </a:rPr>
            <a:t>Micro-level</a:t>
          </a:r>
          <a:endParaRPr lang="en-US" sz="3200" b="1" dirty="0">
            <a:solidFill>
              <a:sysClr val="windowText" lastClr="000000">
                <a:hueOff val="0"/>
                <a:satOff val="0"/>
                <a:lumOff val="0"/>
                <a:alphaOff val="0"/>
              </a:sysClr>
            </a:solidFill>
            <a:latin typeface="Aptos" panose="020B0004020202020204" pitchFamily="34" charset="0"/>
            <a:ea typeface="+mn-ea"/>
            <a:cs typeface="+mn-cs"/>
          </a:endParaRPr>
        </a:p>
      </dgm:t>
    </dgm:pt>
    <dgm:pt modelId="{E93F86F2-D58A-4829-A838-31835EC791B7}" type="parTrans" cxnId="{79A4C145-A92A-4BC8-9FC4-F60629D49B22}">
      <dgm:prSet/>
      <dgm:spPr/>
      <dgm:t>
        <a:bodyPr/>
        <a:lstStyle/>
        <a:p>
          <a:endParaRPr lang="en-US"/>
        </a:p>
      </dgm:t>
    </dgm:pt>
    <dgm:pt modelId="{6B3C28EA-3E45-46F2-9668-F70544D8E239}" type="sibTrans" cxnId="{79A4C145-A92A-4BC8-9FC4-F60629D49B22}">
      <dgm:prSet/>
      <dgm:spPr/>
      <dgm:t>
        <a:bodyPr/>
        <a:lstStyle/>
        <a:p>
          <a:endParaRPr lang="en-US"/>
        </a:p>
      </dgm:t>
    </dgm:pt>
    <dgm:pt modelId="{52BABF77-FCDA-4583-8D75-610B2F4F3C28}">
      <dgm:prSet phldrT="[Text]" custT="1"/>
      <dgm:spPr>
        <a:xfrm>
          <a:off x="5847360" y="3197658"/>
          <a:ext cx="4082639" cy="1065889"/>
        </a:xfrm>
        <a:prstGeom prst="rect">
          <a:avLst/>
        </a:prstGeom>
        <a:noFill/>
        <a:ln w="12700" cap="flat" cmpd="sng" algn="ctr">
          <a:noFill/>
          <a:prstDash val="solid"/>
          <a:miter lim="800000"/>
        </a:ln>
        <a:effectLst/>
        <a:sp3d/>
      </dgm:spPr>
      <dgm:t>
        <a:bodyPr/>
        <a:lstStyle/>
        <a:p>
          <a:pPr>
            <a:buSzPct val="100000"/>
            <a:buChar char="•"/>
          </a:pPr>
          <a:r>
            <a:rPr lang="vi-VN" sz="2400" dirty="0" err="1">
              <a:solidFill>
                <a:sysClr val="windowText" lastClr="000000">
                  <a:hueOff val="0"/>
                  <a:satOff val="0"/>
                  <a:lumOff val="0"/>
                  <a:alphaOff val="0"/>
                </a:sysClr>
              </a:solidFill>
              <a:latin typeface="Aptos" panose="020B0004020202020204" pitchFamily="34" charset="0"/>
              <a:ea typeface="+mn-ea"/>
              <a:cs typeface="+mn-cs"/>
            </a:rPr>
            <a:t>Current</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students</a:t>
          </a:r>
          <a:endParaRPr lang="en-US" sz="2400" dirty="0">
            <a:solidFill>
              <a:sysClr val="windowText" lastClr="000000">
                <a:hueOff val="0"/>
                <a:satOff val="0"/>
                <a:lumOff val="0"/>
                <a:alphaOff val="0"/>
              </a:sysClr>
            </a:solidFill>
            <a:latin typeface="Aptos" panose="020B0004020202020204" pitchFamily="34" charset="0"/>
            <a:ea typeface="+mn-ea"/>
            <a:cs typeface="+mn-cs"/>
          </a:endParaRPr>
        </a:p>
      </dgm:t>
    </dgm:pt>
    <dgm:pt modelId="{1846B054-41A3-46E7-864D-FC2CE8CFAAAC}" type="parTrans" cxnId="{7DE00365-D22F-4BA8-929D-A63336021D86}">
      <dgm:prSet/>
      <dgm:spPr/>
      <dgm:t>
        <a:bodyPr/>
        <a:lstStyle/>
        <a:p>
          <a:endParaRPr lang="en-US"/>
        </a:p>
      </dgm:t>
    </dgm:pt>
    <dgm:pt modelId="{F4B23448-A524-414F-979E-869B4C709036}" type="sibTrans" cxnId="{7DE00365-D22F-4BA8-929D-A63336021D86}">
      <dgm:prSet/>
      <dgm:spPr/>
      <dgm:t>
        <a:bodyPr/>
        <a:lstStyle/>
        <a:p>
          <a:endParaRPr lang="en-US"/>
        </a:p>
      </dgm:t>
    </dgm:pt>
    <dgm:pt modelId="{A80A6E19-BD5B-4427-8012-3F6618E5DE95}">
      <dgm:prSet phldrT="[Text]" custT="1"/>
      <dgm:spPr>
        <a:xfrm>
          <a:off x="5847360" y="3197658"/>
          <a:ext cx="4082639" cy="1065889"/>
        </a:xfrm>
        <a:prstGeom prst="rect">
          <a:avLst/>
        </a:prstGeom>
        <a:noFill/>
        <a:ln w="12700" cap="flat" cmpd="sng" algn="ctr">
          <a:noFill/>
          <a:prstDash val="solid"/>
          <a:miter lim="800000"/>
        </a:ln>
        <a:effectLst/>
        <a:sp3d/>
      </dgm:spPr>
      <dgm:t>
        <a:bodyPr/>
        <a:lstStyle/>
        <a:p>
          <a:pPr>
            <a:buSzPct val="100000"/>
            <a:buChar char="•"/>
          </a:pPr>
          <a:r>
            <a:rPr lang="vi-VN" sz="2400" dirty="0" err="1">
              <a:solidFill>
                <a:sysClr val="windowText" lastClr="000000">
                  <a:hueOff val="0"/>
                  <a:satOff val="0"/>
                  <a:lumOff val="0"/>
                  <a:alphaOff val="0"/>
                </a:sysClr>
              </a:solidFill>
              <a:latin typeface="Aptos" panose="020B0004020202020204" pitchFamily="34" charset="0"/>
              <a:ea typeface="+mn-ea"/>
              <a:cs typeface="+mn-cs"/>
            </a:rPr>
            <a:t>Potential</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learners</a:t>
          </a:r>
          <a:endParaRPr lang="en-US" sz="2000" dirty="0">
            <a:solidFill>
              <a:sysClr val="windowText" lastClr="000000">
                <a:hueOff val="0"/>
                <a:satOff val="0"/>
                <a:lumOff val="0"/>
                <a:alphaOff val="0"/>
              </a:sysClr>
            </a:solidFill>
            <a:latin typeface="Aptos" panose="020B0004020202020204" pitchFamily="34" charset="0"/>
            <a:ea typeface="+mn-ea"/>
            <a:cs typeface="+mn-cs"/>
          </a:endParaRPr>
        </a:p>
      </dgm:t>
    </dgm:pt>
    <dgm:pt modelId="{7A291268-4EC4-4F29-B087-7BFC7F26BEF2}" type="parTrans" cxnId="{AAB9B7B7-5CCE-4746-AF0E-EFE7265AEE3E}">
      <dgm:prSet/>
      <dgm:spPr/>
      <dgm:t>
        <a:bodyPr/>
        <a:lstStyle/>
        <a:p>
          <a:endParaRPr lang="en-US"/>
        </a:p>
      </dgm:t>
    </dgm:pt>
    <dgm:pt modelId="{E97C8A00-9AF9-4A26-BF32-991197B35A61}" type="sibTrans" cxnId="{AAB9B7B7-5CCE-4746-AF0E-EFE7265AEE3E}">
      <dgm:prSet/>
      <dgm:spPr/>
      <dgm:t>
        <a:bodyPr/>
        <a:lstStyle/>
        <a:p>
          <a:endParaRPr lang="en-US"/>
        </a:p>
      </dgm:t>
    </dgm:pt>
    <dgm:pt modelId="{D9CC9D55-D4A0-414F-B076-2020EF79A932}">
      <dgm:prSet custT="1"/>
      <dgm:spPr>
        <a:xfrm>
          <a:off x="2343802" y="1085440"/>
          <a:ext cx="8165279" cy="3660163"/>
        </a:xfrm>
        <a:prstGeom prst="rect">
          <a:avLst/>
        </a:prstGeom>
        <a:solidFill>
          <a:sysClr val="window" lastClr="FFFFFF">
            <a:alpha val="90000"/>
            <a:hueOff val="0"/>
            <a:satOff val="0"/>
            <a:lumOff val="0"/>
            <a:alphaOff val="0"/>
          </a:sysClr>
        </a:solidFill>
        <a:ln w="12700" cap="flat" cmpd="sng" algn="ctr">
          <a:solidFill>
            <a:srgbClr val="5B9BD5">
              <a:shade val="50000"/>
              <a:hueOff val="167129"/>
              <a:satOff val="4478"/>
              <a:lumOff val="19726"/>
              <a:alphaOff val="0"/>
            </a:srgbClr>
          </a:solidFill>
          <a:prstDash val="solid"/>
          <a:miter lim="800000"/>
        </a:ln>
        <a:effectLst/>
      </dgm:spPr>
      <dgm:t>
        <a:bodyPr/>
        <a:lstStyle/>
        <a:p>
          <a:pPr>
            <a:buNone/>
          </a:pPr>
          <a:r>
            <a:rPr lang="vi-VN" sz="3200" b="1" dirty="0" err="1">
              <a:solidFill>
                <a:sysClr val="windowText" lastClr="000000">
                  <a:hueOff val="0"/>
                  <a:satOff val="0"/>
                  <a:lumOff val="0"/>
                  <a:alphaOff val="0"/>
                </a:sysClr>
              </a:solidFill>
              <a:latin typeface="Aptos" panose="020B0004020202020204" pitchFamily="34" charset="0"/>
              <a:ea typeface="+mn-ea"/>
              <a:cs typeface="+mn-cs"/>
            </a:rPr>
            <a:t>Meso-level</a:t>
          </a:r>
          <a:endParaRPr lang="en-US" sz="3200" b="1" dirty="0">
            <a:solidFill>
              <a:sysClr val="windowText" lastClr="000000">
                <a:hueOff val="0"/>
                <a:satOff val="0"/>
                <a:lumOff val="0"/>
                <a:alphaOff val="0"/>
              </a:sysClr>
            </a:solidFill>
            <a:latin typeface="Aptos" panose="020B0004020202020204" pitchFamily="34" charset="0"/>
            <a:ea typeface="+mn-ea"/>
            <a:cs typeface="+mn-cs"/>
          </a:endParaRPr>
        </a:p>
      </dgm:t>
    </dgm:pt>
    <dgm:pt modelId="{100E98CB-9EDC-4BE4-B36E-E50CF056EFDF}" type="parTrans" cxnId="{B58F5C34-A374-4692-8071-8CCFAC8AE544}">
      <dgm:prSet/>
      <dgm:spPr/>
      <dgm:t>
        <a:bodyPr/>
        <a:lstStyle/>
        <a:p>
          <a:endParaRPr lang="en-US"/>
        </a:p>
      </dgm:t>
    </dgm:pt>
    <dgm:pt modelId="{DE00FCC9-01E3-4983-ABA2-C579F269D796}" type="sibTrans" cxnId="{B58F5C34-A374-4692-8071-8CCFAC8AE544}">
      <dgm:prSet/>
      <dgm:spPr/>
      <dgm:t>
        <a:bodyPr/>
        <a:lstStyle/>
        <a:p>
          <a:endParaRPr lang="en-US"/>
        </a:p>
      </dgm:t>
    </dgm:pt>
    <dgm:pt modelId="{8E29DDBB-9720-4960-9CD3-9E5CFBB8B0E7}">
      <dgm:prSet custT="1"/>
      <dgm:spPr>
        <a:xfrm>
          <a:off x="5824314" y="1318974"/>
          <a:ext cx="4739332" cy="1065889"/>
        </a:xfrm>
        <a:prstGeom prst="rect">
          <a:avLst/>
        </a:prstGeom>
        <a:noFill/>
        <a:ln w="12700" cap="flat" cmpd="sng" algn="ctr">
          <a:noFill/>
          <a:prstDash val="solid"/>
          <a:miter lim="800000"/>
        </a:ln>
        <a:effectLst/>
        <a:sp3d/>
      </dgm:spPr>
      <dgm:t>
        <a:bodyPr/>
        <a:lstStyle/>
        <a:p>
          <a:pPr>
            <a:buChar char="•"/>
          </a:pPr>
          <a:r>
            <a:rPr lang="vi-VN" sz="2400" dirty="0" err="1">
              <a:solidFill>
                <a:sysClr val="windowText" lastClr="000000">
                  <a:hueOff val="0"/>
                  <a:satOff val="0"/>
                  <a:lumOff val="0"/>
                  <a:alphaOff val="0"/>
                </a:sysClr>
              </a:solidFill>
              <a:latin typeface="Aptos" panose="020B0004020202020204" pitchFamily="34" charset="0"/>
              <a:ea typeface="+mn-ea"/>
              <a:cs typeface="+mn-cs"/>
            </a:rPr>
            <a:t>University</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policies</a:t>
          </a:r>
          <a:endParaRPr lang="en-US" sz="2400" dirty="0">
            <a:solidFill>
              <a:sysClr val="windowText" lastClr="000000">
                <a:hueOff val="0"/>
                <a:satOff val="0"/>
                <a:lumOff val="0"/>
                <a:alphaOff val="0"/>
              </a:sysClr>
            </a:solidFill>
            <a:latin typeface="Aptos" panose="020B0004020202020204" pitchFamily="34" charset="0"/>
            <a:ea typeface="+mn-ea"/>
            <a:cs typeface="+mn-cs"/>
          </a:endParaRPr>
        </a:p>
      </dgm:t>
    </dgm:pt>
    <dgm:pt modelId="{B4BF8EA9-577F-4989-8244-0B429845F775}" type="parTrans" cxnId="{1707A554-D276-41F5-85A3-BD468BE76724}">
      <dgm:prSet/>
      <dgm:spPr/>
      <dgm:t>
        <a:bodyPr/>
        <a:lstStyle/>
        <a:p>
          <a:endParaRPr lang="en-US"/>
        </a:p>
      </dgm:t>
    </dgm:pt>
    <dgm:pt modelId="{6809337C-5EE0-4576-A29B-4EFCFBF46182}" type="sibTrans" cxnId="{1707A554-D276-41F5-85A3-BD468BE76724}">
      <dgm:prSet/>
      <dgm:spPr/>
      <dgm:t>
        <a:bodyPr/>
        <a:lstStyle/>
        <a:p>
          <a:endParaRPr lang="en-US"/>
        </a:p>
      </dgm:t>
    </dgm:pt>
    <dgm:pt modelId="{8EEAA331-6028-4A59-9754-6993CA19113A}">
      <dgm:prSet phldrT="[Text]" custT="1"/>
      <dgm:spPr>
        <a:xfrm>
          <a:off x="5853321" y="2445417"/>
          <a:ext cx="4082639" cy="1065889"/>
        </a:xfrm>
        <a:prstGeom prst="rect">
          <a:avLst/>
        </a:prstGeom>
        <a:noFill/>
        <a:ln w="12700" cap="flat" cmpd="sng" algn="ctr">
          <a:noFill/>
          <a:prstDash val="solid"/>
          <a:miter lim="800000"/>
        </a:ln>
        <a:effectLst/>
        <a:sp3d/>
      </dgm:spPr>
      <dgm:t>
        <a:bodyPr/>
        <a:lstStyle/>
        <a:p>
          <a:pPr>
            <a:buChar char="•"/>
          </a:pP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Employees</a:t>
          </a: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of</a:t>
          </a: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the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field</a:t>
          </a:r>
          <a:endParaRPr lang="en-US" sz="20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gm:t>
    </dgm:pt>
    <dgm:pt modelId="{7E976B7A-1589-4552-9508-8ABE350D3F29}" type="sibTrans" cxnId="{FE5EF278-6FD7-43A3-9311-DCC779B10D82}">
      <dgm:prSet/>
      <dgm:spPr/>
      <dgm:t>
        <a:bodyPr/>
        <a:lstStyle/>
        <a:p>
          <a:endParaRPr lang="en-US"/>
        </a:p>
      </dgm:t>
    </dgm:pt>
    <dgm:pt modelId="{42EA2DEB-4024-4C71-9009-AD05DB57A8E9}" type="parTrans" cxnId="{FE5EF278-6FD7-43A3-9311-DCC779B10D82}">
      <dgm:prSet/>
      <dgm:spPr/>
      <dgm:t>
        <a:bodyPr/>
        <a:lstStyle/>
        <a:p>
          <a:endParaRPr lang="en-US"/>
        </a:p>
      </dgm:t>
    </dgm:pt>
    <dgm:pt modelId="{026D316F-0B8A-4E4A-B69E-8C8549A5E5FC}">
      <dgm:prSet custT="1"/>
      <dgm:spPr>
        <a:xfrm>
          <a:off x="5824314" y="1318974"/>
          <a:ext cx="4739332" cy="1065889"/>
        </a:xfrm>
        <a:prstGeom prst="rect">
          <a:avLst/>
        </a:prstGeom>
        <a:noFill/>
        <a:ln w="12700" cap="flat" cmpd="sng" algn="ctr">
          <a:noFill/>
          <a:prstDash val="solid"/>
          <a:miter lim="800000"/>
        </a:ln>
        <a:effectLst/>
        <a:sp3d/>
      </dgm:spPr>
      <dgm:t>
        <a:bodyPr/>
        <a:lstStyle/>
        <a:p>
          <a:pPr>
            <a:buChar char="•"/>
          </a:pP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Facilities</a:t>
          </a:r>
          <a:endParaRPr lang="en-US" sz="20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gm:t>
    </dgm:pt>
    <dgm:pt modelId="{40DB1F14-7189-4941-82A3-DF6D9466A7B7}" type="parTrans" cxnId="{D67227B0-B71D-48D4-969A-F0820C10F423}">
      <dgm:prSet/>
      <dgm:spPr/>
      <dgm:t>
        <a:bodyPr/>
        <a:lstStyle/>
        <a:p>
          <a:endParaRPr lang="en-US"/>
        </a:p>
      </dgm:t>
    </dgm:pt>
    <dgm:pt modelId="{D64F9232-E65A-4290-B2EE-510364D0514A}" type="sibTrans" cxnId="{D67227B0-B71D-48D4-969A-F0820C10F423}">
      <dgm:prSet/>
      <dgm:spPr/>
      <dgm:t>
        <a:bodyPr/>
        <a:lstStyle/>
        <a:p>
          <a:endParaRPr lang="en-US"/>
        </a:p>
      </dgm:t>
    </dgm:pt>
    <dgm:pt modelId="{B4687822-1441-438F-9D87-11C322870053}">
      <dgm:prSet custT="1"/>
      <dgm:spPr>
        <a:xfrm>
          <a:off x="5824314" y="1318974"/>
          <a:ext cx="4739332" cy="1065889"/>
        </a:xfrm>
        <a:prstGeom prst="rect">
          <a:avLst/>
        </a:prstGeom>
        <a:noFill/>
        <a:ln w="12700" cap="flat" cmpd="sng" algn="ctr">
          <a:noFill/>
          <a:prstDash val="solid"/>
          <a:miter lim="800000"/>
        </a:ln>
        <a:effectLst/>
        <a:sp3d/>
      </dgm:spPr>
      <dgm:t>
        <a:bodyPr/>
        <a:lstStyle/>
        <a:p>
          <a:pPr>
            <a:buChar char="•"/>
          </a:pP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Study</a:t>
          </a:r>
          <a:r>
            <a:rPr lang="vi-VN" sz="2400" dirty="0">
              <a:solidFill>
                <a:sysClr val="windowText" lastClr="000000">
                  <a:hueOff val="0"/>
                  <a:satOff val="0"/>
                  <a:lumOff val="0"/>
                  <a:alphaOff val="0"/>
                </a:sysClr>
              </a:solidFill>
              <a:latin typeface="Aptos" panose="020B0004020202020204" pitchFamily="34" charset="0"/>
              <a:ea typeface="+mn-ea"/>
              <a:cs typeface="+mn-cs"/>
            </a:rPr>
            <a:t> </a:t>
          </a:r>
          <a:r>
            <a:rPr lang="vi-VN" sz="2400" dirty="0" err="1">
              <a:solidFill>
                <a:sysClr val="windowText" lastClr="000000">
                  <a:hueOff val="0"/>
                  <a:satOff val="0"/>
                  <a:lumOff val="0"/>
                  <a:alphaOff val="0"/>
                </a:sysClr>
              </a:solidFill>
              <a:latin typeface="Aptos" panose="020B0004020202020204" pitchFamily="34" charset="0"/>
              <a:ea typeface="+mn-ea"/>
              <a:cs typeface="+mn-cs"/>
            </a:rPr>
            <a:t>programs</a:t>
          </a:r>
          <a:endParaRPr lang="en-US" sz="2400" dirty="0">
            <a:solidFill>
              <a:sysClr val="windowText" lastClr="000000">
                <a:hueOff val="0"/>
                <a:satOff val="0"/>
                <a:lumOff val="0"/>
                <a:alphaOff val="0"/>
              </a:sysClr>
            </a:solidFill>
            <a:latin typeface="Aptos" panose="020B0004020202020204" pitchFamily="34" charset="0"/>
            <a:ea typeface="+mn-ea"/>
            <a:cs typeface="+mn-cs"/>
          </a:endParaRPr>
        </a:p>
      </dgm:t>
    </dgm:pt>
    <dgm:pt modelId="{D4AEF3DB-297E-4753-A4F2-75136E463D7D}" type="parTrans" cxnId="{7F85A05D-0D6C-442E-A9DC-7A83B38AEE9A}">
      <dgm:prSet/>
      <dgm:spPr/>
      <dgm:t>
        <a:bodyPr/>
        <a:lstStyle/>
        <a:p>
          <a:endParaRPr lang="en-US"/>
        </a:p>
      </dgm:t>
    </dgm:pt>
    <dgm:pt modelId="{94F35199-4671-452D-8895-DE957DAADA2C}" type="sibTrans" cxnId="{7F85A05D-0D6C-442E-A9DC-7A83B38AEE9A}">
      <dgm:prSet/>
      <dgm:spPr/>
      <dgm:t>
        <a:bodyPr/>
        <a:lstStyle/>
        <a:p>
          <a:endParaRPr lang="en-US"/>
        </a:p>
      </dgm:t>
    </dgm:pt>
    <dgm:pt modelId="{A44ABC2B-928E-4493-B124-A43EDBC66A6F}">
      <dgm:prSet custT="1"/>
      <dgm:spPr>
        <a:xfrm>
          <a:off x="5824314" y="1318974"/>
          <a:ext cx="4739332" cy="1065889"/>
        </a:xfrm>
        <a:prstGeom prst="rect">
          <a:avLst/>
        </a:prstGeom>
        <a:noFill/>
        <a:ln w="12700" cap="flat" cmpd="sng" algn="ctr">
          <a:noFill/>
          <a:prstDash val="solid"/>
          <a:miter lim="800000"/>
        </a:ln>
        <a:effectLst/>
        <a:sp3d/>
      </dgm:spPr>
      <dgm:t>
        <a:bodyPr/>
        <a:lstStyle/>
        <a:p>
          <a:pPr>
            <a:buChar char="•"/>
          </a:pP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Human</a:t>
          </a:r>
          <a:r>
            <a:rPr lang="vi-VN"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resources</a:t>
          </a:r>
          <a:endParaRPr lang="en-US" sz="24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gm:t>
    </dgm:pt>
    <dgm:pt modelId="{758DEFBF-F387-48F7-91D6-CBF91B23E4CB}" type="parTrans" cxnId="{A21A2562-7F07-4F12-9AE6-E23B65890300}">
      <dgm:prSet/>
      <dgm:spPr/>
      <dgm:t>
        <a:bodyPr/>
        <a:lstStyle/>
        <a:p>
          <a:endParaRPr lang="en-US"/>
        </a:p>
      </dgm:t>
    </dgm:pt>
    <dgm:pt modelId="{32793967-9B28-4626-85E0-61738A6124DC}" type="sibTrans" cxnId="{A21A2562-7F07-4F12-9AE6-E23B65890300}">
      <dgm:prSet/>
      <dgm:spPr/>
      <dgm:t>
        <a:bodyPr/>
        <a:lstStyle/>
        <a:p>
          <a:endParaRPr lang="en-US"/>
        </a:p>
      </dgm:t>
    </dgm:pt>
    <dgm:pt modelId="{5940CEC2-F69F-4C91-9E3C-1905C7721BE2}" type="pres">
      <dgm:prSet presAssocID="{3C731CCD-E0F4-489F-BB95-43EBDAC5DEC4}" presName="Name0" presStyleCnt="0">
        <dgm:presLayoutVars>
          <dgm:chMax val="7"/>
          <dgm:dir/>
          <dgm:animLvl val="lvl"/>
          <dgm:resizeHandles val="exact"/>
        </dgm:presLayoutVars>
      </dgm:prSet>
      <dgm:spPr/>
    </dgm:pt>
    <dgm:pt modelId="{BD14318A-EDD4-48FF-A063-BB3FEAE25E5E}" type="pres">
      <dgm:prSet presAssocID="{22053465-920E-4362-9892-34FB8BBEDBA7}" presName="circle1" presStyleLbl="node1" presStyleIdx="0" presStyleCnt="4"/>
      <dgm:spPr>
        <a:xfrm>
          <a:off x="-164173" y="0"/>
          <a:ext cx="5015951" cy="5015951"/>
        </a:xfrm>
        <a:prstGeom prst="pie">
          <a:avLst>
            <a:gd name="adj1" fmla="val 5400000"/>
            <a:gd name="adj2" fmla="val 1620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pt>
    <dgm:pt modelId="{761B6BBC-FC26-457A-A6C3-6D63B597626A}" type="pres">
      <dgm:prSet presAssocID="{22053465-920E-4362-9892-34FB8BBEDBA7}" presName="space" presStyleCnt="0"/>
      <dgm:spPr/>
    </dgm:pt>
    <dgm:pt modelId="{F8452D87-0E2B-4829-BB68-445A32A45E16}" type="pres">
      <dgm:prSet presAssocID="{22053465-920E-4362-9892-34FB8BBEDBA7}" presName="rect1" presStyleLbl="alignAcc1" presStyleIdx="0" presStyleCnt="4" custLinFactNeighborX="1090" custLinFactNeighborY="0"/>
      <dgm:spPr/>
    </dgm:pt>
    <dgm:pt modelId="{1EADB105-FAEC-47A1-BDD7-43A6AFE5DB62}" type="pres">
      <dgm:prSet presAssocID="{D9CC9D55-D4A0-414F-B076-2020EF79A932}" presName="vertSpace2" presStyleLbl="node1" presStyleIdx="0" presStyleCnt="4"/>
      <dgm:spPr/>
    </dgm:pt>
    <dgm:pt modelId="{C1C20399-9639-4B94-BD6D-C3FFB14B761C}" type="pres">
      <dgm:prSet presAssocID="{D9CC9D55-D4A0-414F-B076-2020EF79A932}" presName="circle2" presStyleLbl="node1" presStyleIdx="1" presStyleCnt="4"/>
      <dgm:spPr>
        <a:xfrm>
          <a:off x="494170" y="1065889"/>
          <a:ext cx="3699264" cy="3699264"/>
        </a:xfrm>
        <a:prstGeom prst="pie">
          <a:avLst>
            <a:gd name="adj1" fmla="val 5400000"/>
            <a:gd name="adj2" fmla="val 16200000"/>
          </a:avLst>
        </a:prstGeom>
        <a:solidFill>
          <a:srgbClr val="ED7D31">
            <a:lumMod val="40000"/>
            <a:lumOff val="60000"/>
          </a:srgbClr>
        </a:solidFill>
        <a:ln w="12700" cap="flat" cmpd="sng" algn="ctr">
          <a:solidFill>
            <a:sysClr val="window" lastClr="FFFFFF">
              <a:hueOff val="0"/>
              <a:satOff val="0"/>
              <a:lumOff val="0"/>
              <a:alphaOff val="0"/>
            </a:sysClr>
          </a:solidFill>
          <a:prstDash val="solid"/>
          <a:miter lim="800000"/>
        </a:ln>
        <a:effectLst/>
      </dgm:spPr>
    </dgm:pt>
    <dgm:pt modelId="{1B40C3EF-BB97-483C-9D77-0CC3F85D219D}" type="pres">
      <dgm:prSet presAssocID="{D9CC9D55-D4A0-414F-B076-2020EF79A932}" presName="rect2" presStyleLbl="alignAcc1" presStyleIdx="1" presStyleCnt="4" custScaleY="98943"/>
      <dgm:spPr/>
    </dgm:pt>
    <dgm:pt modelId="{0C8BBC50-8F61-4813-BFBA-BE500393AD03}" type="pres">
      <dgm:prSet presAssocID="{9B80A677-5898-4CD5-94AA-44CE86B0C36A}" presName="vertSpace3" presStyleLbl="node1" presStyleIdx="1" presStyleCnt="4"/>
      <dgm:spPr/>
    </dgm:pt>
    <dgm:pt modelId="{85BD2F08-EBC3-4DFA-87F9-8D2F802B441A}" type="pres">
      <dgm:prSet presAssocID="{9B80A677-5898-4CD5-94AA-44CE86B0C36A}" presName="circle3" presStyleLbl="node1" presStyleIdx="2" presStyleCnt="4"/>
      <dgm:spPr>
        <a:xfrm>
          <a:off x="1152514" y="2131779"/>
          <a:ext cx="2382577" cy="2382577"/>
        </a:xfrm>
        <a:prstGeom prst="pie">
          <a:avLst>
            <a:gd name="adj1" fmla="val 5400000"/>
            <a:gd name="adj2" fmla="val 16200000"/>
          </a:avLst>
        </a:prstGeom>
        <a:solidFill>
          <a:srgbClr val="FFC000">
            <a:lumMod val="60000"/>
            <a:lumOff val="40000"/>
          </a:srgbClr>
        </a:solidFill>
        <a:ln w="12700" cap="flat" cmpd="sng" algn="ctr">
          <a:solidFill>
            <a:sysClr val="window" lastClr="FFFFFF">
              <a:hueOff val="0"/>
              <a:satOff val="0"/>
              <a:lumOff val="0"/>
              <a:alphaOff val="0"/>
            </a:sysClr>
          </a:solidFill>
          <a:prstDash val="solid"/>
          <a:miter lim="800000"/>
        </a:ln>
        <a:effectLst/>
      </dgm:spPr>
    </dgm:pt>
    <dgm:pt modelId="{453C86D5-99D7-4AF1-8298-B1F1FCE520CD}" type="pres">
      <dgm:prSet presAssocID="{9B80A677-5898-4CD5-94AA-44CE86B0C36A}" presName="rect3" presStyleLbl="alignAcc1" presStyleIdx="2" presStyleCnt="4" custScaleY="65100"/>
      <dgm:spPr/>
    </dgm:pt>
    <dgm:pt modelId="{5D145742-CC80-4798-B7E4-C846AB8219D4}" type="pres">
      <dgm:prSet presAssocID="{E379B278-FD2D-49D3-96CC-E067796184E1}" presName="vertSpace4" presStyleLbl="node1" presStyleIdx="2" presStyleCnt="4"/>
      <dgm:spPr/>
    </dgm:pt>
    <dgm:pt modelId="{2A4CB1F7-30F3-402E-A213-9F7154489DC1}" type="pres">
      <dgm:prSet presAssocID="{E379B278-FD2D-49D3-96CC-E067796184E1}" presName="circle4" presStyleLbl="node1" presStyleIdx="3" presStyleCnt="4"/>
      <dgm:spPr>
        <a:xfrm>
          <a:off x="1810857" y="3197669"/>
          <a:ext cx="1065889" cy="1065889"/>
        </a:xfrm>
        <a:prstGeom prst="pie">
          <a:avLst>
            <a:gd name="adj1" fmla="val 5400000"/>
            <a:gd name="adj2" fmla="val 16200000"/>
          </a:avLst>
        </a:prstGeom>
        <a:solidFill>
          <a:srgbClr val="FFC000">
            <a:lumMod val="20000"/>
            <a:lumOff val="80000"/>
          </a:srgbClr>
        </a:solidFill>
        <a:ln w="12700" cap="flat" cmpd="sng" algn="ctr">
          <a:solidFill>
            <a:sysClr val="window" lastClr="FFFFFF">
              <a:hueOff val="0"/>
              <a:satOff val="0"/>
              <a:lumOff val="0"/>
              <a:alphaOff val="0"/>
            </a:sysClr>
          </a:solidFill>
          <a:prstDash val="solid"/>
          <a:miter lim="800000"/>
        </a:ln>
        <a:effectLst/>
      </dgm:spPr>
    </dgm:pt>
    <dgm:pt modelId="{E5437CA9-684B-4DD6-BE2A-117F2F107EC4}" type="pres">
      <dgm:prSet presAssocID="{E379B278-FD2D-49D3-96CC-E067796184E1}" presName="rect4" presStyleLbl="alignAcc1" presStyleIdx="3" presStyleCnt="4" custScaleY="59420"/>
      <dgm:spPr/>
    </dgm:pt>
    <dgm:pt modelId="{BBDA8770-C728-4111-8CA5-A2DE8C333708}" type="pres">
      <dgm:prSet presAssocID="{22053465-920E-4362-9892-34FB8BBEDBA7}" presName="rect1ParTx" presStyleLbl="alignAcc1" presStyleIdx="3" presStyleCnt="4">
        <dgm:presLayoutVars>
          <dgm:chMax val="1"/>
          <dgm:bulletEnabled val="1"/>
        </dgm:presLayoutVars>
      </dgm:prSet>
      <dgm:spPr/>
    </dgm:pt>
    <dgm:pt modelId="{2E40A92B-E2D7-4737-B476-F2CB4DDE8F29}" type="pres">
      <dgm:prSet presAssocID="{22053465-920E-4362-9892-34FB8BBEDBA7}" presName="rect1ChTx" presStyleLbl="alignAcc1" presStyleIdx="3" presStyleCnt="4" custScaleX="100000" custLinFactNeighborX="-14349" custLinFactNeighborY="1576">
        <dgm:presLayoutVars>
          <dgm:bulletEnabled val="1"/>
        </dgm:presLayoutVars>
      </dgm:prSet>
      <dgm:spPr/>
    </dgm:pt>
    <dgm:pt modelId="{DF7457B7-EF03-4C2B-9014-8F412F688800}" type="pres">
      <dgm:prSet presAssocID="{D9CC9D55-D4A0-414F-B076-2020EF79A932}" presName="rect2ParTx" presStyleLbl="alignAcc1" presStyleIdx="3" presStyleCnt="4">
        <dgm:presLayoutVars>
          <dgm:chMax val="1"/>
          <dgm:bulletEnabled val="1"/>
        </dgm:presLayoutVars>
      </dgm:prSet>
      <dgm:spPr/>
    </dgm:pt>
    <dgm:pt modelId="{091FBCFE-A890-4798-A9CD-0FEFBB54A37C}" type="pres">
      <dgm:prSet presAssocID="{D9CC9D55-D4A0-414F-B076-2020EF79A932}" presName="rect2ChTx" presStyleLbl="alignAcc1" presStyleIdx="3" presStyleCnt="4" custScaleX="116085" custLinFactNeighborX="-6706" custLinFactNeighborY="23744">
        <dgm:presLayoutVars>
          <dgm:bulletEnabled val="1"/>
        </dgm:presLayoutVars>
      </dgm:prSet>
      <dgm:spPr>
        <a:prstGeom prst="rect">
          <a:avLst/>
        </a:prstGeom>
      </dgm:spPr>
    </dgm:pt>
    <dgm:pt modelId="{61938471-1808-4A67-A1F4-24E55ECE69BE}" type="pres">
      <dgm:prSet presAssocID="{9B80A677-5898-4CD5-94AA-44CE86B0C36A}" presName="rect3ParTx" presStyleLbl="alignAcc1" presStyleIdx="3" presStyleCnt="4">
        <dgm:presLayoutVars>
          <dgm:chMax val="1"/>
          <dgm:bulletEnabled val="1"/>
        </dgm:presLayoutVars>
      </dgm:prSet>
      <dgm:spPr/>
    </dgm:pt>
    <dgm:pt modelId="{DB94FC0D-E908-4B22-80BD-F09950712EA5}" type="pres">
      <dgm:prSet presAssocID="{9B80A677-5898-4CD5-94AA-44CE86B0C36A}" presName="rect3ChTx" presStyleLbl="alignAcc1" presStyleIdx="3" presStyleCnt="4" custLinFactNeighborX="-14038" custLinFactNeighborY="29425">
        <dgm:presLayoutVars>
          <dgm:bulletEnabled val="1"/>
        </dgm:presLayoutVars>
      </dgm:prSet>
      <dgm:spPr/>
    </dgm:pt>
    <dgm:pt modelId="{16E6B283-BEB5-47F2-9DFF-6C88F037CEA1}" type="pres">
      <dgm:prSet presAssocID="{E379B278-FD2D-49D3-96CC-E067796184E1}" presName="rect4ParTx" presStyleLbl="alignAcc1" presStyleIdx="3" presStyleCnt="4">
        <dgm:presLayoutVars>
          <dgm:chMax val="1"/>
          <dgm:bulletEnabled val="1"/>
        </dgm:presLayoutVars>
      </dgm:prSet>
      <dgm:spPr/>
    </dgm:pt>
    <dgm:pt modelId="{96D76BA4-63FA-40C6-83CD-B8691894AFF0}" type="pres">
      <dgm:prSet presAssocID="{E379B278-FD2D-49D3-96CC-E067796184E1}" presName="rect4ChTx" presStyleLbl="alignAcc1" presStyleIdx="3" presStyleCnt="4" custScaleX="100000" custLinFactNeighborX="-14184" custLinFactNeighborY="-1">
        <dgm:presLayoutVars>
          <dgm:bulletEnabled val="1"/>
        </dgm:presLayoutVars>
      </dgm:prSet>
      <dgm:spPr/>
    </dgm:pt>
  </dgm:ptLst>
  <dgm:cxnLst>
    <dgm:cxn modelId="{7156BA01-0C5E-4BCF-B12B-C8B834E8C9A4}" srcId="{22053465-920E-4362-9892-34FB8BBEDBA7}" destId="{6F7274FF-E3F9-41CD-AD28-702476E54F99}" srcOrd="0" destOrd="0" parTransId="{472262F2-8E3C-4F0D-B3E7-0B52155AA0C6}" sibTransId="{571DAEE7-2D0B-4C95-8CBD-1AA3331EEAE1}"/>
    <dgm:cxn modelId="{3A92D00C-6A75-47E4-817A-48B7B31710F5}" type="presOf" srcId="{C4A67B9C-E50A-4AC2-B4C0-8A927C57EB21}" destId="{2E40A92B-E2D7-4737-B476-F2CB4DDE8F29}" srcOrd="0" destOrd="1" presId="urn:microsoft.com/office/officeart/2005/8/layout/target3"/>
    <dgm:cxn modelId="{87BE4510-8248-40E1-AEAC-43F874E86BD7}" type="presOf" srcId="{D9CC9D55-D4A0-414F-B076-2020EF79A932}" destId="{DF7457B7-EF03-4C2B-9014-8F412F688800}" srcOrd="1" destOrd="0" presId="urn:microsoft.com/office/officeart/2005/8/layout/target3"/>
    <dgm:cxn modelId="{D383151F-7958-48B2-8150-7F75D4C8349D}" type="presOf" srcId="{8E29DDBB-9720-4960-9CD3-9E5CFBB8B0E7}" destId="{091FBCFE-A890-4798-A9CD-0FEFBB54A37C}" srcOrd="0" destOrd="0" presId="urn:microsoft.com/office/officeart/2005/8/layout/target3"/>
    <dgm:cxn modelId="{B58F5C34-A374-4692-8071-8CCFAC8AE544}" srcId="{3C731CCD-E0F4-489F-BB95-43EBDAC5DEC4}" destId="{D9CC9D55-D4A0-414F-B076-2020EF79A932}" srcOrd="1" destOrd="0" parTransId="{100E98CB-9EDC-4BE4-B36E-E50CF056EFDF}" sibTransId="{DE00FCC9-01E3-4983-ABA2-C579F269D796}"/>
    <dgm:cxn modelId="{7F85A05D-0D6C-442E-A9DC-7A83B38AEE9A}" srcId="{D9CC9D55-D4A0-414F-B076-2020EF79A932}" destId="{B4687822-1441-438F-9D87-11C322870053}" srcOrd="1" destOrd="0" parTransId="{D4AEF3DB-297E-4753-A4F2-75136E463D7D}" sibTransId="{94F35199-4671-452D-8895-DE957DAADA2C}"/>
    <dgm:cxn modelId="{1DB4A160-39BA-4CC0-B33F-E4DD4D6F7DC8}" type="presOf" srcId="{6F7274FF-E3F9-41CD-AD28-702476E54F99}" destId="{2E40A92B-E2D7-4737-B476-F2CB4DDE8F29}" srcOrd="0" destOrd="0" presId="urn:microsoft.com/office/officeart/2005/8/layout/target3"/>
    <dgm:cxn modelId="{A21A2562-7F07-4F12-9AE6-E23B65890300}" srcId="{D9CC9D55-D4A0-414F-B076-2020EF79A932}" destId="{A44ABC2B-928E-4493-B124-A43EDBC66A6F}" srcOrd="2" destOrd="0" parTransId="{758DEFBF-F387-48F7-91D6-CBF91B23E4CB}" sibTransId="{32793967-9B28-4626-85E0-61738A6124DC}"/>
    <dgm:cxn modelId="{7DE00365-D22F-4BA8-929D-A63336021D86}" srcId="{E379B278-FD2D-49D3-96CC-E067796184E1}" destId="{52BABF77-FCDA-4583-8D75-610B2F4F3C28}" srcOrd="0" destOrd="0" parTransId="{1846B054-41A3-46E7-864D-FC2CE8CFAAAC}" sibTransId="{F4B23448-A524-414F-979E-869B4C709036}"/>
    <dgm:cxn modelId="{79A4C145-A92A-4BC8-9FC4-F60629D49B22}" srcId="{3C731CCD-E0F4-489F-BB95-43EBDAC5DEC4}" destId="{E379B278-FD2D-49D3-96CC-E067796184E1}" srcOrd="3" destOrd="0" parTransId="{E93F86F2-D58A-4829-A838-31835EC791B7}" sibTransId="{6B3C28EA-3E45-46F2-9668-F70544D8E239}"/>
    <dgm:cxn modelId="{1EB6F16B-A38E-498E-BF40-8FB6468D7882}" type="presOf" srcId="{B4687822-1441-438F-9D87-11C322870053}" destId="{091FBCFE-A890-4798-A9CD-0FEFBB54A37C}" srcOrd="0" destOrd="1" presId="urn:microsoft.com/office/officeart/2005/8/layout/target3"/>
    <dgm:cxn modelId="{A9948673-56A9-4F1C-A8A4-071E37619D45}" srcId="{9B80A677-5898-4CD5-94AA-44CE86B0C36A}" destId="{1B4AB618-B0ED-4080-80EC-E6F51633B2C6}" srcOrd="0" destOrd="0" parTransId="{56980A96-E2AD-4159-8CED-C433B4A2C2F5}" sibTransId="{9723C317-655B-4245-A072-5D82F773E34D}"/>
    <dgm:cxn modelId="{93259974-4792-4C7C-BC26-CC300F11D2DF}" type="presOf" srcId="{22053465-920E-4362-9892-34FB8BBEDBA7}" destId="{BBDA8770-C728-4111-8CA5-A2DE8C333708}" srcOrd="1" destOrd="0" presId="urn:microsoft.com/office/officeart/2005/8/layout/target3"/>
    <dgm:cxn modelId="{1707A554-D276-41F5-85A3-BD468BE76724}" srcId="{D9CC9D55-D4A0-414F-B076-2020EF79A932}" destId="{8E29DDBB-9720-4960-9CD3-9E5CFBB8B0E7}" srcOrd="0" destOrd="0" parTransId="{B4BF8EA9-577F-4989-8244-0B429845F775}" sibTransId="{6809337C-5EE0-4576-A29B-4EFCFBF46182}"/>
    <dgm:cxn modelId="{FE5EF278-6FD7-43A3-9311-DCC779B10D82}" srcId="{9B80A677-5898-4CD5-94AA-44CE86B0C36A}" destId="{8EEAA331-6028-4A59-9754-6993CA19113A}" srcOrd="1" destOrd="0" parTransId="{42EA2DEB-4024-4C71-9009-AD05DB57A8E9}" sibTransId="{7E976B7A-1589-4552-9508-8ABE350D3F29}"/>
    <dgm:cxn modelId="{DEEBE090-1D4D-44C4-98BC-1BCEF3DDF259}" srcId="{3C731CCD-E0F4-489F-BB95-43EBDAC5DEC4}" destId="{22053465-920E-4362-9892-34FB8BBEDBA7}" srcOrd="0" destOrd="0" parTransId="{534500DC-C3C7-440C-A02D-789EF58D59EA}" sibTransId="{C7D4C179-309B-4756-AADF-F86DB84CBCC7}"/>
    <dgm:cxn modelId="{7C4B9593-FDA4-4233-9CE5-AC2E56DC97B7}" type="presOf" srcId="{9B80A677-5898-4CD5-94AA-44CE86B0C36A}" destId="{61938471-1808-4A67-A1F4-24E55ECE69BE}" srcOrd="1" destOrd="0" presId="urn:microsoft.com/office/officeart/2005/8/layout/target3"/>
    <dgm:cxn modelId="{11CF1099-F851-4131-8B44-C7C458951591}" type="presOf" srcId="{9B80A677-5898-4CD5-94AA-44CE86B0C36A}" destId="{453C86D5-99D7-4AF1-8298-B1F1FCE520CD}" srcOrd="0" destOrd="0" presId="urn:microsoft.com/office/officeart/2005/8/layout/target3"/>
    <dgm:cxn modelId="{C85C1C9E-B118-4E24-A60E-6BEC988C8447}" type="presOf" srcId="{A80A6E19-BD5B-4427-8012-3F6618E5DE95}" destId="{96D76BA4-63FA-40C6-83CD-B8691894AFF0}" srcOrd="0" destOrd="1" presId="urn:microsoft.com/office/officeart/2005/8/layout/target3"/>
    <dgm:cxn modelId="{0BFEB19E-BB1E-47EB-B934-03E9C4B1B2C0}" type="presOf" srcId="{A44ABC2B-928E-4493-B124-A43EDBC66A6F}" destId="{091FBCFE-A890-4798-A9CD-0FEFBB54A37C}" srcOrd="0" destOrd="2" presId="urn:microsoft.com/office/officeart/2005/8/layout/target3"/>
    <dgm:cxn modelId="{02091BA1-0C6E-4B35-92FC-EDE3DA14ED8C}" type="presOf" srcId="{E379B278-FD2D-49D3-96CC-E067796184E1}" destId="{E5437CA9-684B-4DD6-BE2A-117F2F107EC4}" srcOrd="0" destOrd="0" presId="urn:microsoft.com/office/officeart/2005/8/layout/target3"/>
    <dgm:cxn modelId="{6C072AA1-DDF8-489B-9BA6-503449628C42}" type="presOf" srcId="{52BABF77-FCDA-4583-8D75-610B2F4F3C28}" destId="{96D76BA4-63FA-40C6-83CD-B8691894AFF0}" srcOrd="0" destOrd="0" presId="urn:microsoft.com/office/officeart/2005/8/layout/target3"/>
    <dgm:cxn modelId="{28DE8CA5-3BFF-4A35-AAB4-F814B6E67320}" srcId="{22053465-920E-4362-9892-34FB8BBEDBA7}" destId="{C4A67B9C-E50A-4AC2-B4C0-8A927C57EB21}" srcOrd="1" destOrd="0" parTransId="{A07339F3-7553-4A7E-A212-A2B1FD1C180D}" sibTransId="{CE549F1B-E386-4A1E-ACEA-B3E325F0730B}"/>
    <dgm:cxn modelId="{977153AD-C0F2-4ED9-9D5C-EDD8EE58B3CD}" type="presOf" srcId="{1B4AB618-B0ED-4080-80EC-E6F51633B2C6}" destId="{DB94FC0D-E908-4B22-80BD-F09950712EA5}" srcOrd="0" destOrd="0" presId="urn:microsoft.com/office/officeart/2005/8/layout/target3"/>
    <dgm:cxn modelId="{D67227B0-B71D-48D4-969A-F0820C10F423}" srcId="{D9CC9D55-D4A0-414F-B076-2020EF79A932}" destId="{026D316F-0B8A-4E4A-B69E-8C8549A5E5FC}" srcOrd="3" destOrd="0" parTransId="{40DB1F14-7189-4941-82A3-DF6D9466A7B7}" sibTransId="{D64F9232-E65A-4290-B2EE-510364D0514A}"/>
    <dgm:cxn modelId="{868847B4-D9A3-40DE-84E5-72280FD8E7C7}" srcId="{3C731CCD-E0F4-489F-BB95-43EBDAC5DEC4}" destId="{9B80A677-5898-4CD5-94AA-44CE86B0C36A}" srcOrd="2" destOrd="0" parTransId="{B3C4D0C3-261D-4673-8ED1-B80A3FE3FCA8}" sibTransId="{098FCF58-7D9F-454E-B84E-26E0A6A74A7B}"/>
    <dgm:cxn modelId="{AAB9B7B7-5CCE-4746-AF0E-EFE7265AEE3E}" srcId="{E379B278-FD2D-49D3-96CC-E067796184E1}" destId="{A80A6E19-BD5B-4427-8012-3F6618E5DE95}" srcOrd="1" destOrd="0" parTransId="{7A291268-4EC4-4F29-B087-7BFC7F26BEF2}" sibTransId="{E97C8A00-9AF9-4A26-BF32-991197B35A61}"/>
    <dgm:cxn modelId="{C03E9FC5-F91A-4000-8192-1BE67EA4ECF9}" type="presOf" srcId="{22053465-920E-4362-9892-34FB8BBEDBA7}" destId="{F8452D87-0E2B-4829-BB68-445A32A45E16}" srcOrd="0" destOrd="0" presId="urn:microsoft.com/office/officeart/2005/8/layout/target3"/>
    <dgm:cxn modelId="{39EA7ECF-E67B-46B5-A55A-F14EA49700C0}" type="presOf" srcId="{D9CC9D55-D4A0-414F-B076-2020EF79A932}" destId="{1B40C3EF-BB97-483C-9D77-0CC3F85D219D}" srcOrd="0" destOrd="0" presId="urn:microsoft.com/office/officeart/2005/8/layout/target3"/>
    <dgm:cxn modelId="{366CDAE5-EF27-4361-82B9-9FCC91ABC0ED}" type="presOf" srcId="{E379B278-FD2D-49D3-96CC-E067796184E1}" destId="{16E6B283-BEB5-47F2-9DFF-6C88F037CEA1}" srcOrd="1" destOrd="0" presId="urn:microsoft.com/office/officeart/2005/8/layout/target3"/>
    <dgm:cxn modelId="{973342F3-884C-4BD3-AE42-D606125E7C14}" type="presOf" srcId="{3C731CCD-E0F4-489F-BB95-43EBDAC5DEC4}" destId="{5940CEC2-F69F-4C91-9E3C-1905C7721BE2}" srcOrd="0" destOrd="0" presId="urn:microsoft.com/office/officeart/2005/8/layout/target3"/>
    <dgm:cxn modelId="{792A08FB-78CA-4D6F-BAB6-3C6D979A740E}" type="presOf" srcId="{8EEAA331-6028-4A59-9754-6993CA19113A}" destId="{DB94FC0D-E908-4B22-80BD-F09950712EA5}" srcOrd="0" destOrd="1" presId="urn:microsoft.com/office/officeart/2005/8/layout/target3"/>
    <dgm:cxn modelId="{FD323BFC-429B-4816-B75F-9F0BDFCB3D7B}" type="presOf" srcId="{026D316F-0B8A-4E4A-B69E-8C8549A5E5FC}" destId="{091FBCFE-A890-4798-A9CD-0FEFBB54A37C}" srcOrd="0" destOrd="3" presId="urn:microsoft.com/office/officeart/2005/8/layout/target3"/>
    <dgm:cxn modelId="{0AF52614-7936-4F15-8DF0-6DA7BAC8946A}" type="presParOf" srcId="{5940CEC2-F69F-4C91-9E3C-1905C7721BE2}" destId="{BD14318A-EDD4-48FF-A063-BB3FEAE25E5E}" srcOrd="0" destOrd="0" presId="urn:microsoft.com/office/officeart/2005/8/layout/target3"/>
    <dgm:cxn modelId="{47193272-036B-4C62-84DF-59C7109EB7D3}" type="presParOf" srcId="{5940CEC2-F69F-4C91-9E3C-1905C7721BE2}" destId="{761B6BBC-FC26-457A-A6C3-6D63B597626A}" srcOrd="1" destOrd="0" presId="urn:microsoft.com/office/officeart/2005/8/layout/target3"/>
    <dgm:cxn modelId="{64A723D8-C67E-4E55-9D99-120D82559AAE}" type="presParOf" srcId="{5940CEC2-F69F-4C91-9E3C-1905C7721BE2}" destId="{F8452D87-0E2B-4829-BB68-445A32A45E16}" srcOrd="2" destOrd="0" presId="urn:microsoft.com/office/officeart/2005/8/layout/target3"/>
    <dgm:cxn modelId="{7B7F16CD-4F82-4BDD-93A6-59C0DDF28A04}" type="presParOf" srcId="{5940CEC2-F69F-4C91-9E3C-1905C7721BE2}" destId="{1EADB105-FAEC-47A1-BDD7-43A6AFE5DB62}" srcOrd="3" destOrd="0" presId="urn:microsoft.com/office/officeart/2005/8/layout/target3"/>
    <dgm:cxn modelId="{02CC58ED-12D9-4DDA-8742-0173F88DA5CC}" type="presParOf" srcId="{5940CEC2-F69F-4C91-9E3C-1905C7721BE2}" destId="{C1C20399-9639-4B94-BD6D-C3FFB14B761C}" srcOrd="4" destOrd="0" presId="urn:microsoft.com/office/officeart/2005/8/layout/target3"/>
    <dgm:cxn modelId="{054163E4-7DDC-4A82-9176-04651C39C721}" type="presParOf" srcId="{5940CEC2-F69F-4C91-9E3C-1905C7721BE2}" destId="{1B40C3EF-BB97-483C-9D77-0CC3F85D219D}" srcOrd="5" destOrd="0" presId="urn:microsoft.com/office/officeart/2005/8/layout/target3"/>
    <dgm:cxn modelId="{367839FC-9845-4402-AF84-F0BE34B0A907}" type="presParOf" srcId="{5940CEC2-F69F-4C91-9E3C-1905C7721BE2}" destId="{0C8BBC50-8F61-4813-BFBA-BE500393AD03}" srcOrd="6" destOrd="0" presId="urn:microsoft.com/office/officeart/2005/8/layout/target3"/>
    <dgm:cxn modelId="{A4336603-00BE-4AD6-9004-25E4AEA02101}" type="presParOf" srcId="{5940CEC2-F69F-4C91-9E3C-1905C7721BE2}" destId="{85BD2F08-EBC3-4DFA-87F9-8D2F802B441A}" srcOrd="7" destOrd="0" presId="urn:microsoft.com/office/officeart/2005/8/layout/target3"/>
    <dgm:cxn modelId="{A0E83275-7010-465E-852E-DAB6559936E2}" type="presParOf" srcId="{5940CEC2-F69F-4C91-9E3C-1905C7721BE2}" destId="{453C86D5-99D7-4AF1-8298-B1F1FCE520CD}" srcOrd="8" destOrd="0" presId="urn:microsoft.com/office/officeart/2005/8/layout/target3"/>
    <dgm:cxn modelId="{E3834ED4-889D-4E60-AAE6-7B95F8351B94}" type="presParOf" srcId="{5940CEC2-F69F-4C91-9E3C-1905C7721BE2}" destId="{5D145742-CC80-4798-B7E4-C846AB8219D4}" srcOrd="9" destOrd="0" presId="urn:microsoft.com/office/officeart/2005/8/layout/target3"/>
    <dgm:cxn modelId="{BAC0378F-D7CE-4114-8A37-D1DD94C664F8}" type="presParOf" srcId="{5940CEC2-F69F-4C91-9E3C-1905C7721BE2}" destId="{2A4CB1F7-30F3-402E-A213-9F7154489DC1}" srcOrd="10" destOrd="0" presId="urn:microsoft.com/office/officeart/2005/8/layout/target3"/>
    <dgm:cxn modelId="{6A931FA2-059C-487F-9BC3-D5EFF08B3532}" type="presParOf" srcId="{5940CEC2-F69F-4C91-9E3C-1905C7721BE2}" destId="{E5437CA9-684B-4DD6-BE2A-117F2F107EC4}" srcOrd="11" destOrd="0" presId="urn:microsoft.com/office/officeart/2005/8/layout/target3"/>
    <dgm:cxn modelId="{8A11349E-2F47-48C3-A1FF-730D29DFB99A}" type="presParOf" srcId="{5940CEC2-F69F-4C91-9E3C-1905C7721BE2}" destId="{BBDA8770-C728-4111-8CA5-A2DE8C333708}" srcOrd="12" destOrd="0" presId="urn:microsoft.com/office/officeart/2005/8/layout/target3"/>
    <dgm:cxn modelId="{387F1F60-869E-4649-8D1B-D2DE7595D196}" type="presParOf" srcId="{5940CEC2-F69F-4C91-9E3C-1905C7721BE2}" destId="{2E40A92B-E2D7-4737-B476-F2CB4DDE8F29}" srcOrd="13" destOrd="0" presId="urn:microsoft.com/office/officeart/2005/8/layout/target3"/>
    <dgm:cxn modelId="{5559657C-FBA2-4A8D-BF3D-54DDFA06772E}" type="presParOf" srcId="{5940CEC2-F69F-4C91-9E3C-1905C7721BE2}" destId="{DF7457B7-EF03-4C2B-9014-8F412F688800}" srcOrd="14" destOrd="0" presId="urn:microsoft.com/office/officeart/2005/8/layout/target3"/>
    <dgm:cxn modelId="{CE7D15C5-2586-4F08-ADCD-A1DF1B3E9EF3}" type="presParOf" srcId="{5940CEC2-F69F-4C91-9E3C-1905C7721BE2}" destId="{091FBCFE-A890-4798-A9CD-0FEFBB54A37C}" srcOrd="15" destOrd="0" presId="urn:microsoft.com/office/officeart/2005/8/layout/target3"/>
    <dgm:cxn modelId="{D572BCE8-CF6D-49F1-A558-173178629340}" type="presParOf" srcId="{5940CEC2-F69F-4C91-9E3C-1905C7721BE2}" destId="{61938471-1808-4A67-A1F4-24E55ECE69BE}" srcOrd="16" destOrd="0" presId="urn:microsoft.com/office/officeart/2005/8/layout/target3"/>
    <dgm:cxn modelId="{459C1144-5DA9-4543-B436-F23240AF35BF}" type="presParOf" srcId="{5940CEC2-F69F-4C91-9E3C-1905C7721BE2}" destId="{DB94FC0D-E908-4B22-80BD-F09950712EA5}" srcOrd="17" destOrd="0" presId="urn:microsoft.com/office/officeart/2005/8/layout/target3"/>
    <dgm:cxn modelId="{750EBE88-BEF4-4003-B8F1-8A54E63BAB5B}" type="presParOf" srcId="{5940CEC2-F69F-4C91-9E3C-1905C7721BE2}" destId="{16E6B283-BEB5-47F2-9DFF-6C88F037CEA1}" srcOrd="18" destOrd="0" presId="urn:microsoft.com/office/officeart/2005/8/layout/target3"/>
    <dgm:cxn modelId="{1A4732E8-E1DE-4594-A5C1-7C3F1CE51894}" type="presParOf" srcId="{5940CEC2-F69F-4C91-9E3C-1905C7721BE2}" destId="{96D76BA4-63FA-40C6-83CD-B8691894AFF0}"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8A9B3-4DDE-4328-9ED6-F8DD6776F9D1}">
      <dsp:nvSpPr>
        <dsp:cNvPr id="0" name=""/>
        <dsp:cNvSpPr/>
      </dsp:nvSpPr>
      <dsp:spPr>
        <a:xfrm>
          <a:off x="4599487" y="5381"/>
          <a:ext cx="2750389" cy="16326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Aptos" panose="020B0004020202020204" pitchFamily="34" charset="0"/>
            </a:rPr>
            <a:t>The </a:t>
          </a:r>
          <a:r>
            <a:rPr lang="vi-VN" sz="3200" b="1" kern="1200" dirty="0" err="1">
              <a:latin typeface="Aptos" panose="020B0004020202020204" pitchFamily="34" charset="0"/>
            </a:rPr>
            <a:t>government</a:t>
          </a:r>
          <a:endParaRPr lang="en-US" sz="3200" b="1" kern="1200" dirty="0">
            <a:latin typeface="Aptos" panose="020B0004020202020204" pitchFamily="34" charset="0"/>
          </a:endParaRPr>
        </a:p>
      </dsp:txBody>
      <dsp:txXfrm>
        <a:off x="4679188" y="85082"/>
        <a:ext cx="2590987" cy="1473279"/>
      </dsp:txXfrm>
    </dsp:sp>
    <dsp:sp modelId="{B6F5C398-308B-4753-B948-49D03FF4F9F5}">
      <dsp:nvSpPr>
        <dsp:cNvPr id="0" name=""/>
        <dsp:cNvSpPr/>
      </dsp:nvSpPr>
      <dsp:spPr>
        <a:xfrm>
          <a:off x="2713383" y="821722"/>
          <a:ext cx="6522597" cy="6522597"/>
        </a:xfrm>
        <a:custGeom>
          <a:avLst/>
          <a:gdLst/>
          <a:ahLst/>
          <a:cxnLst/>
          <a:rect l="0" t="0" r="0" b="0"/>
          <a:pathLst>
            <a:path>
              <a:moveTo>
                <a:pt x="4944625" y="468006"/>
              </a:moveTo>
              <a:arcTo wR="3261298" hR="3261298" stAng="18064470" swAng="1126904"/>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CC72C30-FA01-4EB5-8353-919A99F0C1A6}">
      <dsp:nvSpPr>
        <dsp:cNvPr id="0" name=""/>
        <dsp:cNvSpPr/>
      </dsp:nvSpPr>
      <dsp:spPr>
        <a:xfrm>
          <a:off x="7820453" y="2258883"/>
          <a:ext cx="2511817" cy="16326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Aptos" panose="020B0004020202020204" pitchFamily="34" charset="0"/>
            </a:rPr>
            <a:t>The </a:t>
          </a:r>
          <a:r>
            <a:rPr lang="vi-VN" sz="3200" b="1" kern="1200" dirty="0" err="1">
              <a:latin typeface="Aptos" panose="020B0004020202020204" pitchFamily="34" charset="0"/>
            </a:rPr>
            <a:t>university</a:t>
          </a:r>
          <a:endParaRPr lang="en-US" sz="3200" b="1" kern="1200" dirty="0">
            <a:latin typeface="Aptos" panose="020B0004020202020204" pitchFamily="34" charset="0"/>
          </a:endParaRPr>
        </a:p>
      </dsp:txBody>
      <dsp:txXfrm>
        <a:off x="7900154" y="2338584"/>
        <a:ext cx="2352415" cy="1473279"/>
      </dsp:txXfrm>
    </dsp:sp>
    <dsp:sp modelId="{1CF8833E-BC98-4FD1-9B1A-C3970CF7E6F9}">
      <dsp:nvSpPr>
        <dsp:cNvPr id="0" name=""/>
        <dsp:cNvSpPr/>
      </dsp:nvSpPr>
      <dsp:spPr>
        <a:xfrm>
          <a:off x="2713383" y="821722"/>
          <a:ext cx="6522597" cy="6522597"/>
        </a:xfrm>
        <a:custGeom>
          <a:avLst/>
          <a:gdLst/>
          <a:ahLst/>
          <a:cxnLst/>
          <a:rect l="0" t="0" r="0" b="0"/>
          <a:pathLst>
            <a:path>
              <a:moveTo>
                <a:pt x="6514774" y="3487062"/>
              </a:moveTo>
              <a:arcTo wR="3261298" hR="3261298" stAng="21838169" swAng="1359711"/>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BB5EB77-6631-46DC-9E7A-60453C8121D6}">
      <dsp:nvSpPr>
        <dsp:cNvPr id="0" name=""/>
        <dsp:cNvSpPr/>
      </dsp:nvSpPr>
      <dsp:spPr>
        <a:xfrm>
          <a:off x="6500882" y="5905126"/>
          <a:ext cx="2781485" cy="163268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Aptos" panose="020B0004020202020204" pitchFamily="34" charset="0"/>
            </a:rPr>
            <a:t>The </a:t>
          </a:r>
          <a:r>
            <a:rPr lang="vi-VN" sz="3200" b="1" kern="1200" dirty="0" err="1">
              <a:latin typeface="Aptos" panose="020B0004020202020204" pitchFamily="34" charset="0"/>
            </a:rPr>
            <a:t>researchers</a:t>
          </a:r>
          <a:r>
            <a:rPr lang="vi-VN" sz="3200" b="1" kern="1200" dirty="0">
              <a:latin typeface="Aptos" panose="020B0004020202020204" pitchFamily="34" charset="0"/>
            </a:rPr>
            <a:t>/ </a:t>
          </a:r>
          <a:r>
            <a:rPr lang="vi-VN" sz="3200" b="1" kern="1200" dirty="0" err="1">
              <a:latin typeface="Aptos" panose="020B0004020202020204" pitchFamily="34" charset="0"/>
            </a:rPr>
            <a:t>experts</a:t>
          </a:r>
          <a:endParaRPr lang="en-US" sz="3200" b="1" kern="1200" dirty="0">
            <a:latin typeface="Aptos" panose="020B0004020202020204" pitchFamily="34" charset="0"/>
          </a:endParaRPr>
        </a:p>
      </dsp:txBody>
      <dsp:txXfrm>
        <a:off x="6580583" y="5984827"/>
        <a:ext cx="2622083" cy="1473279"/>
      </dsp:txXfrm>
    </dsp:sp>
    <dsp:sp modelId="{E761D076-0D10-4DA3-9DBC-92B30E3BE7C5}">
      <dsp:nvSpPr>
        <dsp:cNvPr id="0" name=""/>
        <dsp:cNvSpPr/>
      </dsp:nvSpPr>
      <dsp:spPr>
        <a:xfrm>
          <a:off x="2713383" y="821722"/>
          <a:ext cx="6522597" cy="6522597"/>
        </a:xfrm>
        <a:custGeom>
          <a:avLst/>
          <a:gdLst/>
          <a:ahLst/>
          <a:cxnLst/>
          <a:rect l="0" t="0" r="0" b="0"/>
          <a:pathLst>
            <a:path>
              <a:moveTo>
                <a:pt x="3551924" y="6509622"/>
              </a:moveTo>
              <a:arcTo wR="3261298" hR="3261298" stAng="5093244" swAng="758068"/>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347205E-B2C0-4F53-BF41-B879B387B343}">
      <dsp:nvSpPr>
        <dsp:cNvPr id="0" name=""/>
        <dsp:cNvSpPr/>
      </dsp:nvSpPr>
      <dsp:spPr>
        <a:xfrm>
          <a:off x="2801830" y="5905126"/>
          <a:ext cx="2511817" cy="163268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Aptos" panose="020B0004020202020204" pitchFamily="34" charset="0"/>
            </a:rPr>
            <a:t>The </a:t>
          </a:r>
          <a:r>
            <a:rPr lang="vi-VN" sz="3200" b="1" kern="1200" dirty="0" err="1">
              <a:latin typeface="Aptos" panose="020B0004020202020204" pitchFamily="34" charset="0"/>
            </a:rPr>
            <a:t>citizens</a:t>
          </a:r>
          <a:endParaRPr lang="en-US" sz="3200" b="1" kern="1200" dirty="0">
            <a:latin typeface="Aptos" panose="020B0004020202020204" pitchFamily="34" charset="0"/>
          </a:endParaRPr>
        </a:p>
      </dsp:txBody>
      <dsp:txXfrm>
        <a:off x="2881531" y="5984827"/>
        <a:ext cx="2352415" cy="1473279"/>
      </dsp:txXfrm>
    </dsp:sp>
    <dsp:sp modelId="{AA83E3E3-ED9C-4334-8525-C808341B06C9}">
      <dsp:nvSpPr>
        <dsp:cNvPr id="0" name=""/>
        <dsp:cNvSpPr/>
      </dsp:nvSpPr>
      <dsp:spPr>
        <a:xfrm>
          <a:off x="2713383" y="821722"/>
          <a:ext cx="6522597" cy="6522597"/>
        </a:xfrm>
        <a:custGeom>
          <a:avLst/>
          <a:gdLst/>
          <a:ahLst/>
          <a:cxnLst/>
          <a:rect l="0" t="0" r="0" b="0"/>
          <a:pathLst>
            <a:path>
              <a:moveTo>
                <a:pt x="345993" y="4723169"/>
              </a:moveTo>
              <a:arcTo wR="3261298" hR="3261298" stAng="9202120" swAng="1359711"/>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F8F1426-0736-477F-995D-3AD4BEF7D13F}">
      <dsp:nvSpPr>
        <dsp:cNvPr id="0" name=""/>
        <dsp:cNvSpPr/>
      </dsp:nvSpPr>
      <dsp:spPr>
        <a:xfrm>
          <a:off x="1617094" y="2258883"/>
          <a:ext cx="2511817" cy="1632681"/>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Aptos" panose="020B0004020202020204" pitchFamily="34" charset="0"/>
            </a:rPr>
            <a:t>The </a:t>
          </a:r>
          <a:r>
            <a:rPr lang="vi-VN" sz="3200" b="1" kern="1200" dirty="0" err="1">
              <a:latin typeface="Aptos" panose="020B0004020202020204" pitchFamily="34" charset="0"/>
            </a:rPr>
            <a:t>employers</a:t>
          </a:r>
          <a:endParaRPr lang="en-US" sz="3200" b="1" kern="1200" dirty="0">
            <a:latin typeface="Aptos" panose="020B0004020202020204" pitchFamily="34" charset="0"/>
          </a:endParaRPr>
        </a:p>
      </dsp:txBody>
      <dsp:txXfrm>
        <a:off x="1696795" y="2338584"/>
        <a:ext cx="2352415" cy="1473279"/>
      </dsp:txXfrm>
    </dsp:sp>
    <dsp:sp modelId="{F472C34D-7D1B-4D34-8242-4CFBD05E0DF5}">
      <dsp:nvSpPr>
        <dsp:cNvPr id="0" name=""/>
        <dsp:cNvSpPr/>
      </dsp:nvSpPr>
      <dsp:spPr>
        <a:xfrm>
          <a:off x="2713383" y="821722"/>
          <a:ext cx="6522597" cy="6522597"/>
        </a:xfrm>
        <a:custGeom>
          <a:avLst/>
          <a:gdLst/>
          <a:ahLst/>
          <a:cxnLst/>
          <a:rect l="0" t="0" r="0" b="0"/>
          <a:pathLst>
            <a:path>
              <a:moveTo>
                <a:pt x="768266" y="1158714"/>
              </a:moveTo>
              <a:arcTo wR="3261298" hR="3261298" stAng="13208625" swAng="1126904"/>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4318A-EDD4-48FF-A063-BB3FEAE25E5E}">
      <dsp:nvSpPr>
        <dsp:cNvPr id="0" name=""/>
        <dsp:cNvSpPr/>
      </dsp:nvSpPr>
      <dsp:spPr>
        <a:xfrm>
          <a:off x="-175281" y="0"/>
          <a:ext cx="6588691" cy="6588691"/>
        </a:xfrm>
        <a:prstGeom prst="pie">
          <a:avLst>
            <a:gd name="adj1" fmla="val 5400000"/>
            <a:gd name="adj2" fmla="val 1620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452D87-0E2B-4829-BB68-445A32A45E16}">
      <dsp:nvSpPr>
        <dsp:cNvPr id="0" name=""/>
        <dsp:cNvSpPr/>
      </dsp:nvSpPr>
      <dsp:spPr>
        <a:xfrm>
          <a:off x="3214087" y="0"/>
          <a:ext cx="8717768" cy="6588691"/>
        </a:xfrm>
        <a:prstGeom prst="rect">
          <a:avLst/>
        </a:prstGeom>
        <a:solidFill>
          <a:sysClr val="window" lastClr="FFFFFF">
            <a:alpha val="90000"/>
            <a:hueOff val="0"/>
            <a:satOff val="0"/>
            <a:lumOff val="0"/>
            <a:alphaOff val="0"/>
          </a:sysClr>
        </a:solidFill>
        <a:ln w="12700" cap="flat" cmpd="sng" algn="ctr">
          <a:solidFill>
            <a:srgbClr val="5B9BD5">
              <a:shade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err="1">
              <a:solidFill>
                <a:sysClr val="windowText" lastClr="000000">
                  <a:hueOff val="0"/>
                  <a:satOff val="0"/>
                  <a:lumOff val="0"/>
                  <a:alphaOff val="0"/>
                </a:sysClr>
              </a:solidFill>
              <a:latin typeface="Aptos" panose="020B0004020202020204" pitchFamily="34" charset="0"/>
              <a:ea typeface="+mn-ea"/>
              <a:cs typeface="+mn-cs"/>
            </a:rPr>
            <a:t>Macro-level</a:t>
          </a:r>
          <a:endParaRPr lang="en-US" sz="3200" b="1"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3214087" y="0"/>
        <a:ext cx="4358884" cy="1400096"/>
      </dsp:txXfrm>
    </dsp:sp>
    <dsp:sp modelId="{C1C20399-9639-4B94-BD6D-C3FFB14B761C}">
      <dsp:nvSpPr>
        <dsp:cNvPr id="0" name=""/>
        <dsp:cNvSpPr/>
      </dsp:nvSpPr>
      <dsp:spPr>
        <a:xfrm>
          <a:off x="689484" y="1400096"/>
          <a:ext cx="4859159" cy="4859159"/>
        </a:xfrm>
        <a:prstGeom prst="pie">
          <a:avLst>
            <a:gd name="adj1" fmla="val 5400000"/>
            <a:gd name="adj2" fmla="val 16200000"/>
          </a:avLst>
        </a:prstGeom>
        <a:solidFill>
          <a:srgbClr val="ED7D31">
            <a:lumMod val="40000"/>
            <a:lumOff val="6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40C3EF-BB97-483C-9D77-0CC3F85D219D}">
      <dsp:nvSpPr>
        <dsp:cNvPr id="0" name=""/>
        <dsp:cNvSpPr/>
      </dsp:nvSpPr>
      <dsp:spPr>
        <a:xfrm>
          <a:off x="3119063" y="1425777"/>
          <a:ext cx="8717768" cy="4807798"/>
        </a:xfrm>
        <a:prstGeom prst="rect">
          <a:avLst/>
        </a:prstGeom>
        <a:solidFill>
          <a:sysClr val="window" lastClr="FFFFFF">
            <a:alpha val="90000"/>
            <a:hueOff val="0"/>
            <a:satOff val="0"/>
            <a:lumOff val="0"/>
            <a:alphaOff val="0"/>
          </a:sysClr>
        </a:solidFill>
        <a:ln w="12700" cap="flat" cmpd="sng" algn="ctr">
          <a:solidFill>
            <a:srgbClr val="5B9BD5">
              <a:shade val="50000"/>
              <a:hueOff val="167129"/>
              <a:satOff val="4478"/>
              <a:lumOff val="1972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err="1">
              <a:solidFill>
                <a:sysClr val="windowText" lastClr="000000">
                  <a:hueOff val="0"/>
                  <a:satOff val="0"/>
                  <a:lumOff val="0"/>
                  <a:alphaOff val="0"/>
                </a:sysClr>
              </a:solidFill>
              <a:latin typeface="Aptos" panose="020B0004020202020204" pitchFamily="34" charset="0"/>
              <a:ea typeface="+mn-ea"/>
              <a:cs typeface="+mn-cs"/>
            </a:rPr>
            <a:t>Meso-level</a:t>
          </a:r>
          <a:endParaRPr lang="en-US" sz="3200" b="1"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3119063" y="1425777"/>
        <a:ext cx="4358884" cy="1385297"/>
      </dsp:txXfrm>
    </dsp:sp>
    <dsp:sp modelId="{85BD2F08-EBC3-4DFA-87F9-8D2F802B441A}">
      <dsp:nvSpPr>
        <dsp:cNvPr id="0" name=""/>
        <dsp:cNvSpPr/>
      </dsp:nvSpPr>
      <dsp:spPr>
        <a:xfrm>
          <a:off x="1554249" y="2800193"/>
          <a:ext cx="3129628" cy="3129628"/>
        </a:xfrm>
        <a:prstGeom prst="pie">
          <a:avLst>
            <a:gd name="adj1" fmla="val 5400000"/>
            <a:gd name="adj2" fmla="val 16200000"/>
          </a:avLst>
        </a:prstGeom>
        <a:solidFill>
          <a:srgbClr val="FFC000">
            <a:lumMod val="60000"/>
            <a:lumOff val="4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3C86D5-99D7-4AF1-8298-B1F1FCE520CD}">
      <dsp:nvSpPr>
        <dsp:cNvPr id="0" name=""/>
        <dsp:cNvSpPr/>
      </dsp:nvSpPr>
      <dsp:spPr>
        <a:xfrm>
          <a:off x="3119063" y="3346313"/>
          <a:ext cx="8717768" cy="2037387"/>
        </a:xfrm>
        <a:prstGeom prst="rect">
          <a:avLst/>
        </a:prstGeom>
        <a:solidFill>
          <a:sysClr val="window" lastClr="FFFFFF">
            <a:alpha val="90000"/>
            <a:hueOff val="0"/>
            <a:satOff val="0"/>
            <a:lumOff val="0"/>
            <a:alphaOff val="0"/>
          </a:sysClr>
        </a:solidFill>
        <a:ln w="12700" cap="flat" cmpd="sng" algn="ctr">
          <a:solidFill>
            <a:srgbClr val="5B9BD5">
              <a:shade val="50000"/>
              <a:hueOff val="334258"/>
              <a:satOff val="8955"/>
              <a:lumOff val="3945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err="1">
              <a:solidFill>
                <a:sysClr val="windowText" lastClr="000000">
                  <a:hueOff val="0"/>
                  <a:satOff val="0"/>
                  <a:lumOff val="0"/>
                  <a:alphaOff val="0"/>
                </a:sysClr>
              </a:solidFill>
              <a:latin typeface="Aptos" panose="020B0004020202020204" pitchFamily="34" charset="0"/>
              <a:ea typeface="+mn-ea"/>
              <a:cs typeface="+mn-cs"/>
            </a:rPr>
            <a:t>Exo-level</a:t>
          </a:r>
          <a:endParaRPr lang="en-US" sz="3200" b="1"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3119063" y="3346313"/>
        <a:ext cx="4358884" cy="911463"/>
      </dsp:txXfrm>
    </dsp:sp>
    <dsp:sp modelId="{2A4CB1F7-30F3-402E-A213-9F7154489DC1}">
      <dsp:nvSpPr>
        <dsp:cNvPr id="0" name=""/>
        <dsp:cNvSpPr/>
      </dsp:nvSpPr>
      <dsp:spPr>
        <a:xfrm>
          <a:off x="2419015" y="4200290"/>
          <a:ext cx="1400096" cy="1400096"/>
        </a:xfrm>
        <a:prstGeom prst="pie">
          <a:avLst>
            <a:gd name="adj1" fmla="val 5400000"/>
            <a:gd name="adj2" fmla="val 16200000"/>
          </a:avLst>
        </a:prstGeom>
        <a:solidFill>
          <a:srgbClr val="FFC000">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37CA9-684B-4DD6-BE2A-117F2F107EC4}">
      <dsp:nvSpPr>
        <dsp:cNvPr id="0" name=""/>
        <dsp:cNvSpPr/>
      </dsp:nvSpPr>
      <dsp:spPr>
        <a:xfrm>
          <a:off x="3119063" y="4484370"/>
          <a:ext cx="8717768" cy="831937"/>
        </a:xfrm>
        <a:prstGeom prst="rect">
          <a:avLst/>
        </a:prstGeom>
        <a:solidFill>
          <a:sysClr val="window" lastClr="FFFFFF">
            <a:alpha val="90000"/>
            <a:hueOff val="0"/>
            <a:satOff val="0"/>
            <a:lumOff val="0"/>
            <a:alphaOff val="0"/>
          </a:sysClr>
        </a:solidFill>
        <a:ln w="12700" cap="flat" cmpd="sng" algn="ctr">
          <a:solidFill>
            <a:srgbClr val="5B9BD5">
              <a:shade val="50000"/>
              <a:hueOff val="167129"/>
              <a:satOff val="4478"/>
              <a:lumOff val="1972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vi-VN" sz="3200" b="1" kern="1200" dirty="0" err="1">
              <a:solidFill>
                <a:sysClr val="windowText" lastClr="000000">
                  <a:hueOff val="0"/>
                  <a:satOff val="0"/>
                  <a:lumOff val="0"/>
                  <a:alphaOff val="0"/>
                </a:sysClr>
              </a:solidFill>
              <a:latin typeface="Aptos" panose="020B0004020202020204" pitchFamily="34" charset="0"/>
              <a:ea typeface="+mn-ea"/>
              <a:cs typeface="+mn-cs"/>
            </a:rPr>
            <a:t>Micro-level</a:t>
          </a:r>
          <a:endParaRPr lang="en-US" sz="3200" b="1"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3119063" y="4484370"/>
        <a:ext cx="4358884" cy="831937"/>
      </dsp:txXfrm>
    </dsp:sp>
    <dsp:sp modelId="{2E40A92B-E2D7-4737-B476-F2CB4DDE8F29}">
      <dsp:nvSpPr>
        <dsp:cNvPr id="0" name=""/>
        <dsp:cNvSpPr/>
      </dsp:nvSpPr>
      <dsp:spPr>
        <a:xfrm>
          <a:off x="6852491" y="22065"/>
          <a:ext cx="4358884" cy="14000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mn-cs"/>
            </a:rPr>
            <a:t>National</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policies</a:t>
          </a:r>
          <a:endParaRPr lang="en-US" sz="2400" kern="1200" dirty="0">
            <a:solidFill>
              <a:sysClr val="windowText" lastClr="000000">
                <a:hueOff val="0"/>
                <a:satOff val="0"/>
                <a:lumOff val="0"/>
                <a:alphaOff val="0"/>
              </a:sysClr>
            </a:solidFill>
            <a:latin typeface="Aptos" panose="020B0004020202020204" pitchFamily="34" charset="0"/>
            <a:ea typeface="+mn-ea"/>
            <a:cs typeface="+mn-cs"/>
          </a:endParaRPr>
        </a:p>
        <a:p>
          <a:pPr marL="228600" lvl="1" indent="-228600" algn="l" defTabSz="1066800">
            <a:lnSpc>
              <a:spcPct val="90000"/>
            </a:lnSpc>
            <a:spcBef>
              <a:spcPct val="0"/>
            </a:spcBef>
            <a:spcAft>
              <a:spcPct val="15000"/>
            </a:spcAft>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mn-cs"/>
            </a:rPr>
            <a:t>Socio-economic-cultural</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facilitating</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conditions</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endParaRPr lang="en-US" sz="2400"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6852491" y="22065"/>
        <a:ext cx="4358884" cy="1400096"/>
      </dsp:txXfrm>
    </dsp:sp>
    <dsp:sp modelId="{091FBCFE-A890-4798-A9CD-0FEFBB54A37C}">
      <dsp:nvSpPr>
        <dsp:cNvPr id="0" name=""/>
        <dsp:cNvSpPr/>
      </dsp:nvSpPr>
      <dsp:spPr>
        <a:xfrm>
          <a:off x="6835078" y="1732535"/>
          <a:ext cx="5060010" cy="14000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mn-cs"/>
            </a:rPr>
            <a:t>University</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policies</a:t>
          </a:r>
          <a:endParaRPr lang="en-US" sz="2400" kern="1200" dirty="0">
            <a:solidFill>
              <a:sysClr val="windowText" lastClr="000000">
                <a:hueOff val="0"/>
                <a:satOff val="0"/>
                <a:lumOff val="0"/>
                <a:alphaOff val="0"/>
              </a:sysClr>
            </a:solidFill>
            <a:latin typeface="Aptos" panose="020B0004020202020204" pitchFamily="34" charset="0"/>
            <a:ea typeface="+mn-ea"/>
            <a:cs typeface="+mn-cs"/>
          </a:endParaRPr>
        </a:p>
        <a:p>
          <a:pPr marL="228600" lvl="1" indent="-228600" algn="l" defTabSz="1066800">
            <a:lnSpc>
              <a:spcPct val="90000"/>
            </a:lnSpc>
            <a:spcBef>
              <a:spcPct val="0"/>
            </a:spcBef>
            <a:spcAft>
              <a:spcPct val="15000"/>
            </a:spcAft>
            <a:buChar char="•"/>
          </a:pP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Study</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programs</a:t>
          </a:r>
          <a:endParaRPr lang="en-US" sz="2400" kern="1200" dirty="0">
            <a:solidFill>
              <a:sysClr val="windowText" lastClr="000000">
                <a:hueOff val="0"/>
                <a:satOff val="0"/>
                <a:lumOff val="0"/>
                <a:alphaOff val="0"/>
              </a:sysClr>
            </a:solidFill>
            <a:latin typeface="Aptos" panose="020B0004020202020204" pitchFamily="34" charset="0"/>
            <a:ea typeface="+mn-ea"/>
            <a:cs typeface="+mn-cs"/>
          </a:endParaRPr>
        </a:p>
        <a:p>
          <a:pPr marL="228600" lvl="1" indent="-228600" algn="l" defTabSz="1066800">
            <a:lnSpc>
              <a:spcPct val="90000"/>
            </a:lnSpc>
            <a:spcBef>
              <a:spcPct val="0"/>
            </a:spcBef>
            <a:spcAft>
              <a:spcPct val="15000"/>
            </a:spcAft>
            <a:buChar char="•"/>
          </a:pP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Human</a:t>
          </a: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resources</a:t>
          </a:r>
          <a:endParaRPr lang="en-US"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a:p>
          <a:pPr marL="228600" lvl="1" indent="-228600" algn="l" defTabSz="1066800">
            <a:lnSpc>
              <a:spcPct val="90000"/>
            </a:lnSpc>
            <a:spcBef>
              <a:spcPct val="0"/>
            </a:spcBef>
            <a:spcAft>
              <a:spcPct val="15000"/>
            </a:spcAft>
            <a:buChar char="•"/>
          </a:pP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Facilities</a:t>
          </a:r>
          <a:endParaRPr lang="en-US" sz="20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sp:txBody>
      <dsp:txXfrm>
        <a:off x="6835078" y="1732535"/>
        <a:ext cx="5060010" cy="1400096"/>
      </dsp:txXfrm>
    </dsp:sp>
    <dsp:sp modelId="{DB94FC0D-E908-4B22-80BD-F09950712EA5}">
      <dsp:nvSpPr>
        <dsp:cNvPr id="0" name=""/>
        <dsp:cNvSpPr/>
      </dsp:nvSpPr>
      <dsp:spPr>
        <a:xfrm>
          <a:off x="6866047" y="3212172"/>
          <a:ext cx="4358884" cy="14000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Recruiters</a:t>
          </a:r>
          <a:endParaRPr lang="en-US"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a:p>
          <a:pPr marL="228600" lvl="1" indent="-228600" algn="l" defTabSz="1066800">
            <a:lnSpc>
              <a:spcPct val="90000"/>
            </a:lnSpc>
            <a:spcBef>
              <a:spcPct val="0"/>
            </a:spcBef>
            <a:spcAft>
              <a:spcPct val="15000"/>
            </a:spcAft>
            <a:buChar char="•"/>
          </a:pP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Employees</a:t>
          </a: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of</a:t>
          </a:r>
          <a:r>
            <a:rPr lang="vi-VN" sz="24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 the </a:t>
          </a:r>
          <a:r>
            <a:rPr lang="vi-VN" sz="2400" kern="1200" dirty="0" err="1">
              <a:solidFill>
                <a:sysClr val="windowText" lastClr="000000">
                  <a:hueOff val="0"/>
                  <a:satOff val="0"/>
                  <a:lumOff val="0"/>
                  <a:alphaOff val="0"/>
                </a:sysClr>
              </a:solidFill>
              <a:latin typeface="Aptos" panose="020B0004020202020204" pitchFamily="34" charset="0"/>
              <a:ea typeface="+mn-ea"/>
              <a:cs typeface="Arial" panose="020B0604020202020204" pitchFamily="34" charset="0"/>
            </a:rPr>
            <a:t>field</a:t>
          </a:r>
          <a:endParaRPr lang="en-US" sz="2000" kern="1200" dirty="0">
            <a:solidFill>
              <a:sysClr val="windowText" lastClr="000000">
                <a:hueOff val="0"/>
                <a:satOff val="0"/>
                <a:lumOff val="0"/>
                <a:alphaOff val="0"/>
              </a:sysClr>
            </a:solidFill>
            <a:latin typeface="Aptos" panose="020B0004020202020204" pitchFamily="34" charset="0"/>
            <a:ea typeface="+mn-ea"/>
            <a:cs typeface="Arial" panose="020B0604020202020204" pitchFamily="34" charset="0"/>
          </a:endParaRPr>
        </a:p>
      </dsp:txBody>
      <dsp:txXfrm>
        <a:off x="6866047" y="3212172"/>
        <a:ext cx="4358884" cy="1400096"/>
      </dsp:txXfrm>
    </dsp:sp>
    <dsp:sp modelId="{96D76BA4-63FA-40C6-83CD-B8691894AFF0}">
      <dsp:nvSpPr>
        <dsp:cNvPr id="0" name=""/>
        <dsp:cNvSpPr/>
      </dsp:nvSpPr>
      <dsp:spPr>
        <a:xfrm>
          <a:off x="6859683" y="4200276"/>
          <a:ext cx="4358884" cy="14000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SzPct val="100000"/>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mn-cs"/>
            </a:rPr>
            <a:t>Current</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students</a:t>
          </a:r>
          <a:endParaRPr lang="en-US" sz="2400" kern="1200" dirty="0">
            <a:solidFill>
              <a:sysClr val="windowText" lastClr="000000">
                <a:hueOff val="0"/>
                <a:satOff val="0"/>
                <a:lumOff val="0"/>
                <a:alphaOff val="0"/>
              </a:sysClr>
            </a:solidFill>
            <a:latin typeface="Aptos" panose="020B0004020202020204" pitchFamily="34" charset="0"/>
            <a:ea typeface="+mn-ea"/>
            <a:cs typeface="+mn-cs"/>
          </a:endParaRPr>
        </a:p>
        <a:p>
          <a:pPr marL="228600" lvl="1" indent="-228600" algn="l" defTabSz="1066800">
            <a:lnSpc>
              <a:spcPct val="90000"/>
            </a:lnSpc>
            <a:spcBef>
              <a:spcPct val="0"/>
            </a:spcBef>
            <a:spcAft>
              <a:spcPct val="15000"/>
            </a:spcAft>
            <a:buSzPct val="100000"/>
            <a:buChar char="•"/>
          </a:pPr>
          <a:r>
            <a:rPr lang="vi-VN" sz="2400" kern="1200" dirty="0" err="1">
              <a:solidFill>
                <a:sysClr val="windowText" lastClr="000000">
                  <a:hueOff val="0"/>
                  <a:satOff val="0"/>
                  <a:lumOff val="0"/>
                  <a:alphaOff val="0"/>
                </a:sysClr>
              </a:solidFill>
              <a:latin typeface="Aptos" panose="020B0004020202020204" pitchFamily="34" charset="0"/>
              <a:ea typeface="+mn-ea"/>
              <a:cs typeface="+mn-cs"/>
            </a:rPr>
            <a:t>Potential</a:t>
          </a:r>
          <a:r>
            <a:rPr lang="vi-VN" sz="2400" kern="1200" dirty="0">
              <a:solidFill>
                <a:sysClr val="windowText" lastClr="000000">
                  <a:hueOff val="0"/>
                  <a:satOff val="0"/>
                  <a:lumOff val="0"/>
                  <a:alphaOff val="0"/>
                </a:sysClr>
              </a:solidFill>
              <a:latin typeface="Aptos" panose="020B0004020202020204" pitchFamily="34" charset="0"/>
              <a:ea typeface="+mn-ea"/>
              <a:cs typeface="+mn-cs"/>
            </a:rPr>
            <a:t> </a:t>
          </a:r>
          <a:r>
            <a:rPr lang="vi-VN" sz="2400" kern="1200" dirty="0" err="1">
              <a:solidFill>
                <a:sysClr val="windowText" lastClr="000000">
                  <a:hueOff val="0"/>
                  <a:satOff val="0"/>
                  <a:lumOff val="0"/>
                  <a:alphaOff val="0"/>
                </a:sysClr>
              </a:solidFill>
              <a:latin typeface="Aptos" panose="020B0004020202020204" pitchFamily="34" charset="0"/>
              <a:ea typeface="+mn-ea"/>
              <a:cs typeface="+mn-cs"/>
            </a:rPr>
            <a:t>learners</a:t>
          </a:r>
          <a:endParaRPr lang="en-US" sz="2000" kern="1200" dirty="0">
            <a:solidFill>
              <a:sysClr val="windowText" lastClr="000000">
                <a:hueOff val="0"/>
                <a:satOff val="0"/>
                <a:lumOff val="0"/>
                <a:alphaOff val="0"/>
              </a:sysClr>
            </a:solidFill>
            <a:latin typeface="Aptos" panose="020B0004020202020204" pitchFamily="34" charset="0"/>
            <a:ea typeface="+mn-ea"/>
            <a:cs typeface="+mn-cs"/>
          </a:endParaRPr>
        </a:p>
      </dsp:txBody>
      <dsp:txXfrm>
        <a:off x="6859683" y="4200276"/>
        <a:ext cx="4358884" cy="1400096"/>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CC8003-9875-4F6C-AD8E-9E6801338059}"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EE8612-4E34-4D03-9FBB-0171D4EC9D11}" type="slidenum">
              <a:rPr lang="en-US" smtClean="0"/>
              <a:t>‹#›</a:t>
            </a:fld>
            <a:endParaRPr lang="en-US"/>
          </a:p>
        </p:txBody>
      </p:sp>
    </p:spTree>
    <p:extLst>
      <p:ext uri="{BB962C8B-B14F-4D97-AF65-F5344CB8AC3E}">
        <p14:creationId xmlns:p14="http://schemas.microsoft.com/office/powerpoint/2010/main" val="4138879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E8612-4E34-4D03-9FBB-0171D4EC9D11}" type="slidenum">
              <a:rPr lang="en-US" smtClean="0"/>
              <a:t>14</a:t>
            </a:fld>
            <a:endParaRPr lang="en-US"/>
          </a:p>
        </p:txBody>
      </p:sp>
    </p:spTree>
    <p:extLst>
      <p:ext uri="{BB962C8B-B14F-4D97-AF65-F5344CB8AC3E}">
        <p14:creationId xmlns:p14="http://schemas.microsoft.com/office/powerpoint/2010/main" val="127721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E8612-4E34-4D03-9FBB-0171D4EC9D11}" type="slidenum">
              <a:rPr lang="en-US" smtClean="0"/>
              <a:t>17</a:t>
            </a:fld>
            <a:endParaRPr lang="en-US"/>
          </a:p>
        </p:txBody>
      </p:sp>
    </p:spTree>
    <p:extLst>
      <p:ext uri="{BB962C8B-B14F-4D97-AF65-F5344CB8AC3E}">
        <p14:creationId xmlns:p14="http://schemas.microsoft.com/office/powerpoint/2010/main" val="108068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4324/9781410601803" TargetMode="External"/><Relationship Id="rId3" Type="http://schemas.openxmlformats.org/officeDocument/2006/relationships/image" Target="../media/image4.svg"/><Relationship Id="rId7" Type="http://schemas.openxmlformats.org/officeDocument/2006/relationships/hyperlink" Target="https://nhandan.vn/thuc-thi-mo-hinh-hop-tac-3-nha-post884137.html" TargetMode="External"/><Relationship Id="rId12" Type="http://schemas.openxmlformats.org/officeDocument/2006/relationships/hyperlink" Target="https://doi.org/10.1108/MD-08-2023-1361"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xaydungchinhsach.chinhphu.vn/toan-van-nghi-quyet-ve-dot-pha-phat-trien-khoa-hoc-cong-nghe-doi-moi-sang-tao-va-chuyen-doi-so-quoc-gia-119241224180048642.htm" TargetMode="External"/><Relationship Id="rId11" Type="http://schemas.openxmlformats.org/officeDocument/2006/relationships/hyperlink" Target="https://baochinhphu.vn/chien-luoc-phat-trien-giao-duc-den-nam-2030-tam-nhin-den-nam-2045-102250102165657226.htm" TargetMode="External"/><Relationship Id="rId5" Type="http://schemas.openxmlformats.org/officeDocument/2006/relationships/hyperlink" Target="https://thuvienphapluat.vn/van-ban/Giao-duc/Nghi-quyet-71-NQ-TW-2025-dot-pha-phat-trien-giao-duc-va-dao-tao-670683.aspx" TargetMode="External"/><Relationship Id="rId10" Type="http://schemas.openxmlformats.org/officeDocument/2006/relationships/hyperlink" Target="https://tulieuvankien.dangcongsan.vn/he-thong-van-ban/van-ban-cua-dang/nghi-quyet-so-80-nq-tw-ngay-07-01-2026-cua-bo-chinh-tri-ve-phat-trien-van-hoa-viet-nam2.html" TargetMode="External"/><Relationship Id="rId4" Type="http://schemas.openxmlformats.org/officeDocument/2006/relationships/hyperlink" Target="https://doi.org/10.1016/j.esp.2019.12.001" TargetMode="External"/><Relationship Id="rId9" Type="http://schemas.openxmlformats.org/officeDocument/2006/relationships/hyperlink" Target="https://tulieuvankien.dangcongsan.vn/ban-chap-hanh-trung-uong-dang/dai-hoi-dang/lan-thu-xiii/chien-luoc-phat-trien-kinh-te-xa-hoi-10-nam-2021-2030-3735"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daotao.ulis.vnu.edu.vn/files/uploads/2023/08/Signed.Signed.1.-S%C6%B0-ph%E1%BA%A1m-Ti%E1%BA%BFng-Anh.pdf" TargetMode="External"/><Relationship Id="rId3" Type="http://schemas.openxmlformats.org/officeDocument/2006/relationships/image" Target="../media/image4.svg"/><Relationship Id="rId7" Type="http://schemas.openxmlformats.org/officeDocument/2006/relationships/hyperlink" Target="https://daotao.ulis.vnu.edu.vn/chuong-trinh-giao-duc-dai-hoc-nganh-ngon-ngu-anh/"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doi.org/10.1111/radm.12547" TargetMode="External"/><Relationship Id="rId5" Type="http://schemas.openxmlformats.org/officeDocument/2006/relationships/hyperlink" Target="https://doi.org/10.1016/0272-2380(80)90007-4" TargetMode="External"/><Relationship Id="rId10" Type="http://schemas.openxmlformats.org/officeDocument/2006/relationships/hyperlink" Target="https://daotao.ulis.vnu.edu.vn/chuong-trinh-dao-tao-nganh-tieng-viet-va-van-hoa-viet-nam-ap-dung-tu-khoa-qh2025/" TargetMode="External"/><Relationship Id="rId4" Type="http://schemas.openxmlformats.org/officeDocument/2006/relationships/hyperlink" Target="https://doi.org/10.4018/978-1-4666-1586-1.ch004" TargetMode="External"/><Relationship Id="rId9" Type="http://schemas.openxmlformats.org/officeDocument/2006/relationships/hyperlink" Target="https://daotao.ulis.vnu.edu.vn/files/uploads/2023/08/Signed.Signed.15.-V%C4%83n-h%C3%B3a-v%C3%A0-Truy%E1%BB%81n-th%C3%B4ng-X.pdf"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007/s13132-021-00804-y" TargetMode="External"/><Relationship Id="rId13" Type="http://schemas.openxmlformats.org/officeDocument/2006/relationships/hyperlink" Target="https://mpi.gov.vn/tin-tuc/bao-cao-viet-nam-2045-xu-huong-kinh-te-toan-cau-va-ham-y-chinh-sach-cho-viet-nam-3280.html" TargetMode="External"/><Relationship Id="rId3" Type="http://schemas.openxmlformats.org/officeDocument/2006/relationships/image" Target="../media/image4.svg"/><Relationship Id="rId7" Type="http://schemas.openxmlformats.org/officeDocument/2006/relationships/hyperlink" Target="https://doi.org/10.1017/CBO9780511733031" TargetMode="External"/><Relationship Id="rId12" Type="http://schemas.openxmlformats.org/officeDocument/2006/relationships/hyperlink" Target="https://doi.org/10.1080/07908318.2020.1732999"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doi.org/10.3389/fpsyg.2023.1140659" TargetMode="External"/><Relationship Id="rId11" Type="http://schemas.openxmlformats.org/officeDocument/2006/relationships/hyperlink" Target="https://doi.org/10.1080/13803611.2022.2041853" TargetMode="External"/><Relationship Id="rId5" Type="http://schemas.openxmlformats.org/officeDocument/2006/relationships/hyperlink" Target="https://doi.org/10.32674/jis.v10i1.1893" TargetMode="External"/><Relationship Id="rId10" Type="http://schemas.openxmlformats.org/officeDocument/2006/relationships/hyperlink" Target="http://chinhphu.vn/?pageid=27160&amp;docid=204463&amp;tagid=6&amp;type=1" TargetMode="External"/><Relationship Id="rId4" Type="http://schemas.openxmlformats.org/officeDocument/2006/relationships/hyperlink" Target="https://tulieuvankien.dangcongsan.vn/ban-chap-hanh-trung-uong-dang/dai-hoi-dang/lan-thu-xiii/nghi-quyet-dai-hoi-dai-bieu-toan-quoc-lan-thu-xiii-cua-dang-3663" TargetMode="External"/><Relationship Id="rId9" Type="http://schemas.openxmlformats.org/officeDocument/2006/relationships/hyperlink" Target="http://vanban.chinhphu.vn/?pageid=27160&amp;docid=215728"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thanhantn81@ulis.vnu.edu.vn" TargetMode="External"/><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8690" r="-7356" b="-8586"/>
            </a:stretch>
          </a:blipFill>
        </p:spPr>
      </p:sp>
      <p:grpSp>
        <p:nvGrpSpPr>
          <p:cNvPr id="5" name="Group 5"/>
          <p:cNvGrpSpPr/>
          <p:nvPr/>
        </p:nvGrpSpPr>
        <p:grpSpPr>
          <a:xfrm>
            <a:off x="-685098" y="246513"/>
            <a:ext cx="12554204" cy="4397672"/>
            <a:chOff x="0" y="-684138"/>
            <a:chExt cx="4652686" cy="1090538"/>
          </a:xfrm>
        </p:grpSpPr>
        <p:sp>
          <p:nvSpPr>
            <p:cNvPr id="6" name="Freeform 6"/>
            <p:cNvSpPr/>
            <p:nvPr/>
          </p:nvSpPr>
          <p:spPr>
            <a:xfrm>
              <a:off x="2173" y="-684138"/>
              <a:ext cx="4650513" cy="406400"/>
            </a:xfrm>
            <a:custGeom>
              <a:avLst/>
              <a:gdLst/>
              <a:ahLst/>
              <a:cxnLst/>
              <a:rect l="l" t="t" r="r" b="b"/>
              <a:pathLst>
                <a:path w="4650513" h="406400">
                  <a:moveTo>
                    <a:pt x="4447313" y="0"/>
                  </a:moveTo>
                  <a:cubicBezTo>
                    <a:pt x="4559537" y="0"/>
                    <a:pt x="4650513" y="90976"/>
                    <a:pt x="4650513" y="203200"/>
                  </a:cubicBezTo>
                  <a:cubicBezTo>
                    <a:pt x="4650513" y="315424"/>
                    <a:pt x="4559537" y="406400"/>
                    <a:pt x="4447313" y="406400"/>
                  </a:cubicBezTo>
                  <a:lnTo>
                    <a:pt x="203200" y="406400"/>
                  </a:lnTo>
                  <a:cubicBezTo>
                    <a:pt x="90976" y="406400"/>
                    <a:pt x="0" y="315424"/>
                    <a:pt x="0" y="203200"/>
                  </a:cubicBezTo>
                  <a:cubicBezTo>
                    <a:pt x="0" y="90976"/>
                    <a:pt x="90976" y="0"/>
                    <a:pt x="203200" y="0"/>
                  </a:cubicBezTo>
                  <a:close/>
                </a:path>
              </a:pathLst>
            </a:custGeom>
            <a:solidFill>
              <a:schemeClr val="accent3">
                <a:lumMod val="60000"/>
                <a:lumOff val="40000"/>
              </a:schemeClr>
            </a:solidFill>
          </p:spPr>
        </p:sp>
        <p:sp>
          <p:nvSpPr>
            <p:cNvPr id="7" name="TextBox 7"/>
            <p:cNvSpPr txBox="1"/>
            <p:nvPr/>
          </p:nvSpPr>
          <p:spPr>
            <a:xfrm>
              <a:off x="0" y="-47625"/>
              <a:ext cx="4650513" cy="454025"/>
            </a:xfrm>
            <a:prstGeom prst="rect">
              <a:avLst/>
            </a:prstGeom>
          </p:spPr>
          <p:txBody>
            <a:bodyPr lIns="50800" tIns="50800" rIns="50800" bIns="50800" rtlCol="0" anchor="ctr"/>
            <a:lstStyle/>
            <a:p>
              <a:pPr algn="ctr">
                <a:lnSpc>
                  <a:spcPts val="2800"/>
                </a:lnSpc>
              </a:pPr>
              <a:endParaRPr dirty="0"/>
            </a:p>
          </p:txBody>
        </p:sp>
      </p:grpSp>
      <p:sp>
        <p:nvSpPr>
          <p:cNvPr id="11" name="TextBox 11"/>
          <p:cNvSpPr txBox="1"/>
          <p:nvPr/>
        </p:nvSpPr>
        <p:spPr>
          <a:xfrm>
            <a:off x="10512914" y="7747872"/>
            <a:ext cx="7780948" cy="1637371"/>
          </a:xfrm>
          <a:prstGeom prst="rect">
            <a:avLst/>
          </a:prstGeom>
        </p:spPr>
        <p:txBody>
          <a:bodyPr wrap="square" lIns="0" tIns="0" rIns="0" bIns="0" rtlCol="0" anchor="t">
            <a:spAutoFit/>
          </a:bodyPr>
          <a:lstStyle/>
          <a:p>
            <a:pPr marL="0" lvl="0" indent="0" algn="l">
              <a:lnSpc>
                <a:spcPct val="130000"/>
              </a:lnSpc>
              <a:spcBef>
                <a:spcPct val="0"/>
              </a:spcBef>
            </a:pPr>
            <a:r>
              <a:rPr lang="en-US" sz="2800" dirty="0">
                <a:solidFill>
                  <a:srgbClr val="0070C0"/>
                </a:solidFill>
                <a:latin typeface="Bricolage Grotesque"/>
                <a:ea typeface="Bricolage Grotesque"/>
                <a:cs typeface="Bricolage Grotesque"/>
                <a:sym typeface="Bricolage Grotesque"/>
              </a:rPr>
              <a:t>Trần Thanh Nhàn thanhantn81@ulis.vnu,edu.vn</a:t>
            </a:r>
          </a:p>
          <a:p>
            <a:pPr marL="0" lvl="0" indent="0" algn="l">
              <a:lnSpc>
                <a:spcPct val="130000"/>
              </a:lnSpc>
              <a:spcBef>
                <a:spcPct val="0"/>
              </a:spcBef>
            </a:pPr>
            <a:r>
              <a:rPr lang="en-US" sz="2800" dirty="0">
                <a:solidFill>
                  <a:srgbClr val="0070C0"/>
                </a:solidFill>
                <a:latin typeface="Bricolage Grotesque"/>
                <a:ea typeface="Bricolage Grotesque"/>
                <a:cs typeface="Bricolage Grotesque"/>
                <a:sym typeface="Bricolage Grotesque"/>
              </a:rPr>
              <a:t>Vũ Thị Kim Ngân vtkngan@vnu.edu.vn </a:t>
            </a:r>
          </a:p>
          <a:p>
            <a:pPr marL="0" lvl="0" indent="0" algn="l">
              <a:lnSpc>
                <a:spcPct val="130000"/>
              </a:lnSpc>
              <a:spcBef>
                <a:spcPct val="0"/>
              </a:spcBef>
            </a:pPr>
            <a:r>
              <a:rPr lang="en-US" sz="2800" dirty="0">
                <a:solidFill>
                  <a:srgbClr val="0070C0"/>
                </a:solidFill>
                <a:latin typeface="Bricolage Grotesque"/>
                <a:ea typeface="Bricolage Grotesque"/>
                <a:cs typeface="Bricolage Grotesque"/>
                <a:sym typeface="Bricolage Grotesque"/>
              </a:rPr>
              <a:t>Chu Thanh Vân vanct@ulis.vnu.edu.vn </a:t>
            </a:r>
            <a:endParaRPr lang="vi-VN" sz="2800" dirty="0">
              <a:solidFill>
                <a:srgbClr val="0070C0"/>
              </a:solidFill>
              <a:latin typeface="Bricolage Grotesque"/>
              <a:ea typeface="Bricolage Grotesque"/>
              <a:cs typeface="Bricolage Grotesque"/>
              <a:sym typeface="Bricolage Grotesque"/>
            </a:endParaRPr>
          </a:p>
        </p:txBody>
      </p:sp>
      <p:sp>
        <p:nvSpPr>
          <p:cNvPr id="4" name="TextBox 4"/>
          <p:cNvSpPr txBox="1"/>
          <p:nvPr/>
        </p:nvSpPr>
        <p:spPr>
          <a:xfrm>
            <a:off x="305359" y="536965"/>
            <a:ext cx="10948141" cy="1261884"/>
          </a:xfrm>
          <a:prstGeom prst="rect">
            <a:avLst/>
          </a:prstGeom>
        </p:spPr>
        <p:txBody>
          <a:bodyPr wrap="square" lIns="0" tIns="0" rIns="0" bIns="0" rtlCol="0" anchor="t">
            <a:spAutoFit/>
          </a:bodyPr>
          <a:lstStyle/>
          <a:p>
            <a:pPr marL="0" lvl="0" indent="0" algn="l">
              <a:spcBef>
                <a:spcPct val="0"/>
              </a:spcBef>
              <a:spcAft>
                <a:spcPts val="1200"/>
              </a:spcAft>
            </a:pPr>
            <a:r>
              <a:rPr lang="en-US" sz="3600" b="1" dirty="0">
                <a:solidFill>
                  <a:schemeClr val="accent5"/>
                </a:solidFill>
                <a:latin typeface="TAN Pearl"/>
                <a:ea typeface="TAN Pearl"/>
                <a:cs typeface="TAN Pearl"/>
                <a:sym typeface="TAN Pearl"/>
              </a:rPr>
              <a:t>HUFLIT INTESOL </a:t>
            </a:r>
            <a:endParaRPr lang="vi-VN" sz="3600" b="1" dirty="0">
              <a:solidFill>
                <a:schemeClr val="accent5"/>
              </a:solidFill>
              <a:latin typeface="TAN Pearl"/>
              <a:ea typeface="TAN Pearl"/>
              <a:cs typeface="TAN Pearl"/>
              <a:sym typeface="TAN Pearl"/>
            </a:endParaRPr>
          </a:p>
          <a:p>
            <a:pPr marL="0" lvl="0" indent="0" algn="l">
              <a:spcBef>
                <a:spcPct val="0"/>
              </a:spcBef>
              <a:spcAft>
                <a:spcPts val="1200"/>
              </a:spcAft>
            </a:pPr>
            <a:r>
              <a:rPr lang="en-US" sz="3600" b="1" dirty="0">
                <a:solidFill>
                  <a:schemeClr val="accent5"/>
                </a:solidFill>
                <a:latin typeface="TAN Pearl"/>
                <a:ea typeface="TAN Pearl"/>
                <a:cs typeface="TAN Pearl"/>
                <a:sym typeface="TAN Pearl"/>
              </a:rPr>
              <a:t>INTERNATIONAL CONFERENCE 2026</a:t>
            </a:r>
          </a:p>
        </p:txBody>
      </p:sp>
      <p:sp>
        <p:nvSpPr>
          <p:cNvPr id="12" name="TextBox 11">
            <a:extLst>
              <a:ext uri="{FF2B5EF4-FFF2-40B4-BE49-F238E27FC236}">
                <a16:creationId xmlns:a16="http://schemas.microsoft.com/office/drawing/2014/main" id="{3B4A4818-127E-BE1A-A6BA-DCDEF46D32C9}"/>
              </a:ext>
            </a:extLst>
          </p:cNvPr>
          <p:cNvSpPr txBox="1"/>
          <p:nvPr/>
        </p:nvSpPr>
        <p:spPr>
          <a:xfrm>
            <a:off x="533400" y="9464517"/>
            <a:ext cx="17145000" cy="461665"/>
          </a:xfrm>
          <a:prstGeom prst="rect">
            <a:avLst/>
          </a:prstGeom>
          <a:noFill/>
        </p:spPr>
        <p:txBody>
          <a:bodyPr wrap="square" rtlCol="0">
            <a:spAutoFit/>
          </a:bodyPr>
          <a:lstStyle/>
          <a:p>
            <a:r>
              <a:rPr lang="en-US" sz="2400" dirty="0">
                <a:solidFill>
                  <a:srgbClr val="0070C0"/>
                </a:solidFill>
                <a:latin typeface="Bricolage Grotesque"/>
              </a:rPr>
              <a:t>This research was funded by VNU University of Languages and International Studies (VNU-ULIS) in project No. N.25.21.</a:t>
            </a:r>
          </a:p>
        </p:txBody>
      </p:sp>
      <p:sp>
        <p:nvSpPr>
          <p:cNvPr id="8" name="Rectangle: Rounded Corners 7">
            <a:extLst>
              <a:ext uri="{FF2B5EF4-FFF2-40B4-BE49-F238E27FC236}">
                <a16:creationId xmlns:a16="http://schemas.microsoft.com/office/drawing/2014/main" id="{6B7E2506-4EA6-592E-38E1-907ED8DECC05}"/>
              </a:ext>
            </a:extLst>
          </p:cNvPr>
          <p:cNvSpPr/>
          <p:nvPr/>
        </p:nvSpPr>
        <p:spPr>
          <a:xfrm>
            <a:off x="305359" y="4723459"/>
            <a:ext cx="9982199" cy="4380240"/>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A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F</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easibility</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S</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tudy</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of</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the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G</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lobalization</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and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I</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ntercultural</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C</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om</a:t>
            </a:r>
            <a:r>
              <a:rPr kumimoji="0" lang="vi-VN"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munication</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(GIC)</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P</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rogram</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VNU-ULIS</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A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Q</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uintuple</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H</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elix</a:t>
            </a:r>
            <a:r>
              <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 </a:t>
            </a:r>
            <a:r>
              <a:rPr kumimoji="0" lang="vi-VN"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M</a:t>
            </a:r>
            <a:r>
              <a:rPr kumimoji="0" lang="en-US" sz="5400" b="1" i="0" u="none" strike="noStrike" kern="1200" cap="none" spc="0" normalizeH="0" baseline="0" noProof="0" dirty="0" err="1">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rPr>
              <a:t>odel</a:t>
            </a:r>
            <a:endParaRPr kumimoji="0" lang="en-US" sz="5400" b="1" i="0" u="none" strike="noStrike" kern="1200" cap="none" spc="0" normalizeH="0" baseline="0" noProof="0" dirty="0">
              <a:ln>
                <a:noFill/>
              </a:ln>
              <a:solidFill>
                <a:schemeClr val="tx2"/>
              </a:solidFill>
              <a:effectLst/>
              <a:uLnTx/>
              <a:uFillTx/>
              <a:latin typeface="Aptos" panose="020B0004020202020204" pitchFamily="34" charset="0"/>
              <a:ea typeface="Roboto Medium" panose="02000000000000000000" pitchFamily="2" charset="0"/>
              <a:cs typeface="Blosta Script"/>
              <a:sym typeface="Blosta Scrip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D978C-8147-7F66-F2A5-60C2A52B4A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CA748AA-7AC0-6D5F-EF82-E8FAD5EEBE89}"/>
              </a:ext>
            </a:extLst>
          </p:cNvPr>
          <p:cNvSpPr/>
          <p:nvPr/>
        </p:nvSpPr>
        <p:spPr>
          <a:xfrm>
            <a:off x="-3517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3" name="Group 3">
            <a:extLst>
              <a:ext uri="{FF2B5EF4-FFF2-40B4-BE49-F238E27FC236}">
                <a16:creationId xmlns:a16="http://schemas.microsoft.com/office/drawing/2014/main" id="{674CF13B-49F8-ACA2-6049-6D1E9974366F}"/>
              </a:ext>
            </a:extLst>
          </p:cNvPr>
          <p:cNvGrpSpPr/>
          <p:nvPr/>
        </p:nvGrpSpPr>
        <p:grpSpPr>
          <a:xfrm>
            <a:off x="0" y="-344067"/>
            <a:ext cx="7784441" cy="10975135"/>
            <a:chOff x="0" y="0"/>
            <a:chExt cx="1224371" cy="1593725"/>
          </a:xfrm>
        </p:grpSpPr>
        <p:sp>
          <p:nvSpPr>
            <p:cNvPr id="4" name="Freeform 4">
              <a:extLst>
                <a:ext uri="{FF2B5EF4-FFF2-40B4-BE49-F238E27FC236}">
                  <a16:creationId xmlns:a16="http://schemas.microsoft.com/office/drawing/2014/main" id="{45FF71AD-2C96-42BD-CDAD-1B6DC008878B}"/>
                </a:ext>
              </a:extLst>
            </p:cNvPr>
            <p:cNvSpPr/>
            <p:nvPr/>
          </p:nvSpPr>
          <p:spPr>
            <a:xfrm>
              <a:off x="0" y="0"/>
              <a:ext cx="1224371" cy="1593725"/>
            </a:xfrm>
            <a:custGeom>
              <a:avLst/>
              <a:gdLst/>
              <a:ahLst/>
              <a:cxnLst/>
              <a:rect l="l" t="t" r="r" b="b"/>
              <a:pathLst>
                <a:path w="1224371" h="1593725">
                  <a:moveTo>
                    <a:pt x="0" y="0"/>
                  </a:moveTo>
                  <a:lnTo>
                    <a:pt x="1224371" y="0"/>
                  </a:lnTo>
                  <a:lnTo>
                    <a:pt x="1224371" y="1593725"/>
                  </a:lnTo>
                  <a:lnTo>
                    <a:pt x="0" y="1593725"/>
                  </a:lnTo>
                  <a:close/>
                </a:path>
              </a:pathLst>
            </a:custGeom>
            <a:blipFill>
              <a:blip r:embed="rId3"/>
              <a:stretch>
                <a:fillRect t="-7618" b="-7618"/>
              </a:stretch>
            </a:blipFill>
          </p:spPr>
        </p:sp>
      </p:grpSp>
      <p:sp>
        <p:nvSpPr>
          <p:cNvPr id="8" name="TextBox 8">
            <a:extLst>
              <a:ext uri="{FF2B5EF4-FFF2-40B4-BE49-F238E27FC236}">
                <a16:creationId xmlns:a16="http://schemas.microsoft.com/office/drawing/2014/main" id="{437B5AFD-06B0-3F8D-E839-3A62CD46F186}"/>
              </a:ext>
            </a:extLst>
          </p:cNvPr>
          <p:cNvSpPr txBox="1"/>
          <p:nvPr/>
        </p:nvSpPr>
        <p:spPr>
          <a:xfrm>
            <a:off x="8566402" y="1322703"/>
            <a:ext cx="9704013" cy="1211870"/>
          </a:xfrm>
          <a:prstGeom prst="rect">
            <a:avLst/>
          </a:prstGeom>
        </p:spPr>
        <p:txBody>
          <a:bodyPr wrap="square" lIns="0" tIns="0" rIns="0" bIns="0" rtlCol="0" anchor="t">
            <a:spAutoFit/>
          </a:bodyPr>
          <a:lstStyle/>
          <a:p>
            <a:pPr marL="0" lvl="0" indent="0" algn="l">
              <a:lnSpc>
                <a:spcPts val="9799"/>
              </a:lnSpc>
              <a:spcBef>
                <a:spcPct val="0"/>
              </a:spcBef>
            </a:pPr>
            <a:r>
              <a:rPr lang="vi-VN" sz="6999" b="1" dirty="0" err="1">
                <a:solidFill>
                  <a:schemeClr val="tx2"/>
                </a:solidFill>
                <a:latin typeface="TAN Pearl"/>
                <a:ea typeface="TAN Pearl"/>
                <a:cs typeface="TAN Pearl"/>
                <a:sym typeface="TAN Pearl"/>
              </a:rPr>
              <a:t>Methodology</a:t>
            </a:r>
            <a:endParaRPr lang="en-US" sz="6999" b="1" dirty="0">
              <a:solidFill>
                <a:schemeClr val="tx2"/>
              </a:solidFill>
              <a:latin typeface="TAN Pearl"/>
              <a:ea typeface="TAN Pearl"/>
              <a:cs typeface="TAN Pearl"/>
              <a:sym typeface="TAN Pearl"/>
            </a:endParaRPr>
          </a:p>
        </p:txBody>
      </p:sp>
      <p:sp>
        <p:nvSpPr>
          <p:cNvPr id="13" name="TextBox 13">
            <a:extLst>
              <a:ext uri="{FF2B5EF4-FFF2-40B4-BE49-F238E27FC236}">
                <a16:creationId xmlns:a16="http://schemas.microsoft.com/office/drawing/2014/main" id="{BBE31122-E336-0DC5-77B3-E1AB9D915A0E}"/>
              </a:ext>
            </a:extLst>
          </p:cNvPr>
          <p:cNvSpPr txBox="1"/>
          <p:nvPr/>
        </p:nvSpPr>
        <p:spPr>
          <a:xfrm>
            <a:off x="9144000" y="5143500"/>
            <a:ext cx="6434169" cy="492443"/>
          </a:xfrm>
          <a:prstGeom prst="rect">
            <a:avLst/>
          </a:prstGeom>
        </p:spPr>
        <p:txBody>
          <a:bodyPr wrap="square" lIns="0" tIns="0" rIns="0" bIns="0" rtlCol="0" anchor="t">
            <a:spAutoFit/>
          </a:bodyPr>
          <a:lstStyle/>
          <a:p>
            <a:pPr marL="457200" lvl="0" indent="-457200" algn="l">
              <a:spcBef>
                <a:spcPct val="0"/>
              </a:spcBef>
              <a:buFont typeface="Arial" panose="020B0604020202020204" pitchFamily="34" charset="0"/>
              <a:buChar char="•"/>
            </a:pPr>
            <a:r>
              <a:rPr lang="en-US" sz="3200" dirty="0">
                <a:solidFill>
                  <a:srgbClr val="000000"/>
                </a:solidFill>
                <a:latin typeface="Bricolage Grotesque"/>
                <a:ea typeface="Bricolage Grotesque"/>
                <a:cs typeface="Bricolage Grotesque"/>
                <a:sym typeface="Bricolage Grotesque"/>
              </a:rPr>
              <a:t>Data analysis</a:t>
            </a:r>
          </a:p>
        </p:txBody>
      </p:sp>
      <p:sp>
        <p:nvSpPr>
          <p:cNvPr id="15" name="TextBox 15">
            <a:extLst>
              <a:ext uri="{FF2B5EF4-FFF2-40B4-BE49-F238E27FC236}">
                <a16:creationId xmlns:a16="http://schemas.microsoft.com/office/drawing/2014/main" id="{4CEE1B47-EEB6-E739-19DA-2CE801B5ADD5}"/>
              </a:ext>
            </a:extLst>
          </p:cNvPr>
          <p:cNvSpPr txBox="1"/>
          <p:nvPr/>
        </p:nvSpPr>
        <p:spPr>
          <a:xfrm>
            <a:off x="9143999" y="3952506"/>
            <a:ext cx="8440615" cy="492443"/>
          </a:xfrm>
          <a:prstGeom prst="rect">
            <a:avLst/>
          </a:prstGeom>
        </p:spPr>
        <p:txBody>
          <a:bodyPr wrap="square" lIns="0" tIns="0" rIns="0" bIns="0" rtlCol="0" anchor="t">
            <a:spAutoFit/>
          </a:bodyPr>
          <a:lstStyle/>
          <a:p>
            <a:pPr marL="342900" lvl="0" indent="-342900" algn="l">
              <a:spcBef>
                <a:spcPct val="0"/>
              </a:spcBef>
              <a:buFont typeface="Arial" panose="020B0604020202020204" pitchFamily="34" charset="0"/>
              <a:buChar char="•"/>
            </a:pPr>
            <a:r>
              <a:rPr lang="en-US" sz="3200" dirty="0">
                <a:solidFill>
                  <a:srgbClr val="000000"/>
                </a:solidFill>
                <a:latin typeface="Bricolage Grotesque"/>
                <a:sym typeface="Bricolage Grotesque"/>
              </a:rPr>
              <a:t> Research design</a:t>
            </a:r>
          </a:p>
        </p:txBody>
      </p:sp>
      <p:sp>
        <p:nvSpPr>
          <p:cNvPr id="16" name="Freeform 16">
            <a:extLst>
              <a:ext uri="{FF2B5EF4-FFF2-40B4-BE49-F238E27FC236}">
                <a16:creationId xmlns:a16="http://schemas.microsoft.com/office/drawing/2014/main" id="{A2DC1E96-56FC-0CEB-94A0-9C8EBE79EC6A}"/>
              </a:ext>
            </a:extLst>
          </p:cNvPr>
          <p:cNvSpPr/>
          <p:nvPr/>
        </p:nvSpPr>
        <p:spPr>
          <a:xfrm flipH="1" flipV="1">
            <a:off x="15944172" y="490626"/>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
        <p:nvSpPr>
          <p:cNvPr id="18" name="TextBox 15">
            <a:extLst>
              <a:ext uri="{FF2B5EF4-FFF2-40B4-BE49-F238E27FC236}">
                <a16:creationId xmlns:a16="http://schemas.microsoft.com/office/drawing/2014/main" id="{C103B43B-C396-9022-A5A2-22CC82FEFE05}"/>
              </a:ext>
            </a:extLst>
          </p:cNvPr>
          <p:cNvSpPr txBox="1"/>
          <p:nvPr/>
        </p:nvSpPr>
        <p:spPr>
          <a:xfrm>
            <a:off x="9144000" y="6383321"/>
            <a:ext cx="8440615" cy="492443"/>
          </a:xfrm>
          <a:prstGeom prst="rect">
            <a:avLst/>
          </a:prstGeom>
        </p:spPr>
        <p:txBody>
          <a:bodyPr wrap="square" lIns="0" tIns="0" rIns="0" bIns="0" rtlCol="0" anchor="t">
            <a:spAutoFit/>
          </a:bodyPr>
          <a:lstStyle/>
          <a:p>
            <a:pPr marL="342900" lvl="0" indent="-342900" algn="l">
              <a:spcBef>
                <a:spcPct val="0"/>
              </a:spcBef>
              <a:buFont typeface="Arial" panose="020B0604020202020204" pitchFamily="34" charset="0"/>
              <a:buChar char="•"/>
            </a:pPr>
            <a:r>
              <a:rPr lang="en-US" sz="3200" dirty="0">
                <a:solidFill>
                  <a:srgbClr val="000000"/>
                </a:solidFill>
                <a:latin typeface="Bricolage Grotesque"/>
                <a:sym typeface="Bricolage Grotesque"/>
              </a:rPr>
              <a:t> Demographic information</a:t>
            </a:r>
          </a:p>
        </p:txBody>
      </p:sp>
    </p:spTree>
    <p:extLst>
      <p:ext uri="{BB962C8B-B14F-4D97-AF65-F5344CB8AC3E}">
        <p14:creationId xmlns:p14="http://schemas.microsoft.com/office/powerpoint/2010/main" val="376047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89ECF8-9AD8-6293-E816-AF0BB70E899E}"/>
              </a:ext>
            </a:extLst>
          </p:cNvPr>
          <p:cNvPicPr>
            <a:picLocks noChangeAspect="1"/>
          </p:cNvPicPr>
          <p:nvPr/>
        </p:nvPicPr>
        <p:blipFill>
          <a:blip r:embed="rId2"/>
          <a:stretch>
            <a:fillRect/>
          </a:stretch>
        </p:blipFill>
        <p:spPr>
          <a:xfrm>
            <a:off x="2708" y="0"/>
            <a:ext cx="18282583" cy="10287000"/>
          </a:xfrm>
          <a:prstGeom prst="rect">
            <a:avLst/>
          </a:prstGeom>
        </p:spPr>
      </p:pic>
      <p:grpSp>
        <p:nvGrpSpPr>
          <p:cNvPr id="2" name="Group 2"/>
          <p:cNvGrpSpPr/>
          <p:nvPr/>
        </p:nvGrpSpPr>
        <p:grpSpPr>
          <a:xfrm>
            <a:off x="14414978" y="3812793"/>
            <a:ext cx="3505200" cy="5413007"/>
            <a:chOff x="0" y="0"/>
            <a:chExt cx="1165445" cy="2398611"/>
          </a:xfrm>
        </p:grpSpPr>
        <p:sp>
          <p:nvSpPr>
            <p:cNvPr id="3" name="Freeform 3"/>
            <p:cNvSpPr/>
            <p:nvPr/>
          </p:nvSpPr>
          <p:spPr>
            <a:xfrm>
              <a:off x="0" y="0"/>
              <a:ext cx="1165445" cy="2398611"/>
            </a:xfrm>
            <a:custGeom>
              <a:avLst/>
              <a:gdLst/>
              <a:ahLst/>
              <a:cxnLst/>
              <a:rect l="l" t="t" r="r" b="b"/>
              <a:pathLst>
                <a:path w="1165445" h="2398611">
                  <a:moveTo>
                    <a:pt x="0" y="0"/>
                  </a:moveTo>
                  <a:lnTo>
                    <a:pt x="1165445" y="0"/>
                  </a:lnTo>
                  <a:lnTo>
                    <a:pt x="1165445" y="2398611"/>
                  </a:lnTo>
                  <a:lnTo>
                    <a:pt x="0" y="2398611"/>
                  </a:lnTo>
                  <a:close/>
                </a:path>
              </a:pathLst>
            </a:custGeom>
            <a:blipFill>
              <a:blip r:embed="rId3"/>
              <a:stretch>
                <a:fillRect l="-2734" r="-34387"/>
              </a:stretch>
            </a:blipFill>
          </p:spPr>
        </p:sp>
      </p:grpSp>
      <p:sp>
        <p:nvSpPr>
          <p:cNvPr id="14" name="TextBox 14"/>
          <p:cNvSpPr txBox="1"/>
          <p:nvPr/>
        </p:nvSpPr>
        <p:spPr>
          <a:xfrm>
            <a:off x="1356219" y="880151"/>
            <a:ext cx="12115800" cy="1173398"/>
          </a:xfrm>
          <a:prstGeom prst="rect">
            <a:avLst/>
          </a:prstGeom>
        </p:spPr>
        <p:txBody>
          <a:bodyPr wrap="square" lIns="0" tIns="0" rIns="0" bIns="0" rtlCol="0" anchor="t">
            <a:spAutoFit/>
          </a:bodyPr>
          <a:lstStyle/>
          <a:p>
            <a:pPr marL="0" lvl="0" indent="0">
              <a:lnSpc>
                <a:spcPts val="9799"/>
              </a:lnSpc>
              <a:spcBef>
                <a:spcPct val="0"/>
              </a:spcBef>
            </a:pPr>
            <a:r>
              <a:rPr lang="en-US" sz="6000" b="1" dirty="0">
                <a:solidFill>
                  <a:schemeClr val="tx2"/>
                </a:solidFill>
                <a:latin typeface="TAN Pearl"/>
                <a:ea typeface="TAN Pearl"/>
                <a:cs typeface="TAN Pearl"/>
                <a:sym typeface="TAN Pearl"/>
              </a:rPr>
              <a:t>Research Design</a:t>
            </a:r>
          </a:p>
        </p:txBody>
      </p:sp>
      <p:sp>
        <p:nvSpPr>
          <p:cNvPr id="15" name="TextBox 14">
            <a:extLst>
              <a:ext uri="{FF2B5EF4-FFF2-40B4-BE49-F238E27FC236}">
                <a16:creationId xmlns:a16="http://schemas.microsoft.com/office/drawing/2014/main" id="{0499A546-FDC9-5439-9621-2FB3E6B88252}"/>
              </a:ext>
            </a:extLst>
          </p:cNvPr>
          <p:cNvSpPr txBox="1"/>
          <p:nvPr/>
        </p:nvSpPr>
        <p:spPr>
          <a:xfrm>
            <a:off x="1356219" y="2584677"/>
            <a:ext cx="13037516" cy="7171194"/>
          </a:xfrm>
          <a:prstGeom prst="rect">
            <a:avLst/>
          </a:prstGeom>
          <a:noFill/>
        </p:spPr>
        <p:txBody>
          <a:bodyPr wrap="square" rtlCol="0">
            <a:spAutoFit/>
          </a:bodyPr>
          <a:lstStyle/>
          <a:p>
            <a:pPr>
              <a:lnSpc>
                <a:spcPct val="150000"/>
              </a:lnSpc>
            </a:pPr>
            <a:r>
              <a:rPr lang="en-US" sz="3200" b="1" dirty="0">
                <a:latin typeface="Aptos" panose="020B0004020202020204" pitchFamily="34" charset="0"/>
              </a:rPr>
              <a:t>Research paradigm: </a:t>
            </a:r>
            <a:r>
              <a:rPr lang="en-US" sz="3200" dirty="0">
                <a:latin typeface="Aptos" panose="020B0004020202020204" pitchFamily="34" charset="0"/>
              </a:rPr>
              <a:t>Positivism</a:t>
            </a:r>
            <a:endParaRPr lang="vi-VN" sz="3200" dirty="0">
              <a:latin typeface="Aptos" panose="020B0004020202020204" pitchFamily="34" charset="0"/>
            </a:endParaRPr>
          </a:p>
          <a:p>
            <a:pPr>
              <a:lnSpc>
                <a:spcPct val="150000"/>
              </a:lnSpc>
            </a:pPr>
            <a:r>
              <a:rPr lang="en-US" sz="3200" b="1" dirty="0">
                <a:latin typeface="Aptos" panose="020B0004020202020204" pitchFamily="34" charset="0"/>
              </a:rPr>
              <a:t>Research design: </a:t>
            </a:r>
            <a:r>
              <a:rPr lang="en-US" sz="3200" dirty="0">
                <a:latin typeface="Aptos" panose="020B0004020202020204" pitchFamily="34" charset="0"/>
              </a:rPr>
              <a:t>Mixed methods approach</a:t>
            </a:r>
          </a:p>
          <a:p>
            <a:pPr>
              <a:lnSpc>
                <a:spcPct val="150000"/>
              </a:lnSpc>
            </a:pPr>
            <a:r>
              <a:rPr lang="en-US" sz="3200" b="1" dirty="0">
                <a:latin typeface="Aptos" panose="020B0004020202020204" pitchFamily="34" charset="0"/>
              </a:rPr>
              <a:t>Data collection instruments:</a:t>
            </a:r>
          </a:p>
          <a:p>
            <a:pPr marL="457200" indent="58738">
              <a:lnSpc>
                <a:spcPct val="150000"/>
              </a:lnSpc>
              <a:buFont typeface="Arial" panose="020B0604020202020204" pitchFamily="34" charset="0"/>
              <a:buChar char="•"/>
            </a:pPr>
            <a:r>
              <a:rPr lang="en-US" sz="3200" b="1" dirty="0">
                <a:latin typeface="Aptos" panose="020B0004020202020204" pitchFamily="34" charset="0"/>
              </a:rPr>
              <a:t>	</a:t>
            </a:r>
            <a:r>
              <a:rPr lang="en-US" sz="3200" dirty="0">
                <a:latin typeface="Aptos" panose="020B0004020202020204" pitchFamily="34" charset="0"/>
              </a:rPr>
              <a:t>Secondary sources: </a:t>
            </a:r>
            <a:r>
              <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governmental decrees and resolutions, VNU-	ULIS’s four existing curricula, and internal reports</a:t>
            </a:r>
            <a:endParaRPr lang="en-US" sz="3200" dirty="0">
              <a:latin typeface="Aptos" panose="020B0004020202020204" pitchFamily="34" charset="0"/>
            </a:endParaRPr>
          </a:p>
          <a:p>
            <a:pPr marL="457200" indent="58738">
              <a:lnSpc>
                <a:spcPct val="150000"/>
              </a:lnSpc>
              <a:buFont typeface="Arial" panose="020B0604020202020204" pitchFamily="34" charset="0"/>
              <a:buChar char="•"/>
            </a:pPr>
            <a:r>
              <a:rPr lang="en-US" sz="3200" dirty="0">
                <a:latin typeface="Aptos" panose="020B0004020202020204" pitchFamily="34" charset="0"/>
              </a:rPr>
              <a:t>	Large-scale questionnaire (N = 1562): needs assessment based on a </a:t>
            </a:r>
            <a:r>
              <a:rPr lang="vi-VN" sz="3200" dirty="0">
                <a:latin typeface="Aptos" panose="020B0004020202020204" pitchFamily="34" charset="0"/>
              </a:rPr>
              <a:t>	</a:t>
            </a:r>
            <a:r>
              <a:rPr lang="en-US" sz="3200" dirty="0">
                <a:latin typeface="Aptos" panose="020B0004020202020204" pitchFamily="34" charset="0"/>
              </a:rPr>
              <a:t>Cognito form that incorporated five stakeholder groups. Snowball</a:t>
            </a:r>
            <a:r>
              <a:rPr lang="vi-VN" sz="3200" dirty="0">
                <a:latin typeface="Aptos" panose="020B0004020202020204" pitchFamily="34" charset="0"/>
              </a:rPr>
              <a:t> 	</a:t>
            </a:r>
            <a:r>
              <a:rPr lang="en-US" sz="3200" dirty="0">
                <a:latin typeface="Aptos" panose="020B0004020202020204" pitchFamily="34" charset="0"/>
              </a:rPr>
              <a:t>sampling technique and social media platforms were used to</a:t>
            </a:r>
            <a:r>
              <a:rPr lang="vi-VN" sz="3200" dirty="0">
                <a:latin typeface="Aptos" panose="020B0004020202020204" pitchFamily="34" charset="0"/>
              </a:rPr>
              <a:t> 	</a:t>
            </a:r>
            <a:r>
              <a:rPr lang="en-US" sz="3200" dirty="0">
                <a:latin typeface="Aptos" panose="020B0004020202020204" pitchFamily="34" charset="0"/>
              </a:rPr>
              <a:t>administer the questionnaire to potential participants.</a:t>
            </a:r>
          </a:p>
          <a:p>
            <a:r>
              <a:rPr lang="en-US" sz="2800" dirty="0">
                <a:latin typeface="Aptos" panose="020B0004020202020204" pitchFamily="34" charset="0"/>
              </a:rPr>
              <a:t>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77DB5-7BDB-22EC-280F-41619A93E5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D35ABB1-C4D0-F039-17C9-9E39350BA006}"/>
              </a:ext>
            </a:extLst>
          </p:cNvPr>
          <p:cNvPicPr>
            <a:picLocks noChangeAspect="1"/>
          </p:cNvPicPr>
          <p:nvPr/>
        </p:nvPicPr>
        <p:blipFill>
          <a:blip r:embed="rId2"/>
          <a:stretch>
            <a:fillRect/>
          </a:stretch>
        </p:blipFill>
        <p:spPr>
          <a:xfrm>
            <a:off x="2708" y="0"/>
            <a:ext cx="18282583" cy="10287000"/>
          </a:xfrm>
          <a:prstGeom prst="rect">
            <a:avLst/>
          </a:prstGeom>
        </p:spPr>
      </p:pic>
      <p:grpSp>
        <p:nvGrpSpPr>
          <p:cNvPr id="2" name="Group 2">
            <a:extLst>
              <a:ext uri="{FF2B5EF4-FFF2-40B4-BE49-F238E27FC236}">
                <a16:creationId xmlns:a16="http://schemas.microsoft.com/office/drawing/2014/main" id="{CFDF0348-98D0-AC2A-9A3E-D16A7565DE1B}"/>
              </a:ext>
            </a:extLst>
          </p:cNvPr>
          <p:cNvGrpSpPr/>
          <p:nvPr/>
        </p:nvGrpSpPr>
        <p:grpSpPr>
          <a:xfrm>
            <a:off x="14415672" y="3009900"/>
            <a:ext cx="3650284" cy="5413007"/>
            <a:chOff x="0" y="0"/>
            <a:chExt cx="1165445" cy="2398611"/>
          </a:xfrm>
        </p:grpSpPr>
        <p:sp>
          <p:nvSpPr>
            <p:cNvPr id="3" name="Freeform 3">
              <a:extLst>
                <a:ext uri="{FF2B5EF4-FFF2-40B4-BE49-F238E27FC236}">
                  <a16:creationId xmlns:a16="http://schemas.microsoft.com/office/drawing/2014/main" id="{315F145E-A219-DE03-1F0F-03F5461A65E6}"/>
                </a:ext>
              </a:extLst>
            </p:cNvPr>
            <p:cNvSpPr/>
            <p:nvPr/>
          </p:nvSpPr>
          <p:spPr>
            <a:xfrm>
              <a:off x="0" y="0"/>
              <a:ext cx="1165445" cy="2398611"/>
            </a:xfrm>
            <a:custGeom>
              <a:avLst/>
              <a:gdLst/>
              <a:ahLst/>
              <a:cxnLst/>
              <a:rect l="l" t="t" r="r" b="b"/>
              <a:pathLst>
                <a:path w="1165445" h="2398611">
                  <a:moveTo>
                    <a:pt x="0" y="0"/>
                  </a:moveTo>
                  <a:lnTo>
                    <a:pt x="1165445" y="0"/>
                  </a:lnTo>
                  <a:lnTo>
                    <a:pt x="1165445" y="2398611"/>
                  </a:lnTo>
                  <a:lnTo>
                    <a:pt x="0" y="2398611"/>
                  </a:lnTo>
                  <a:close/>
                </a:path>
              </a:pathLst>
            </a:custGeom>
            <a:blipFill>
              <a:blip r:embed="rId3"/>
              <a:stretch>
                <a:fillRect l="-2734" r="-34387"/>
              </a:stretch>
            </a:blipFill>
          </p:spPr>
        </p:sp>
      </p:grpSp>
      <p:sp>
        <p:nvSpPr>
          <p:cNvPr id="14" name="TextBox 14">
            <a:extLst>
              <a:ext uri="{FF2B5EF4-FFF2-40B4-BE49-F238E27FC236}">
                <a16:creationId xmlns:a16="http://schemas.microsoft.com/office/drawing/2014/main" id="{4F20FFF3-848B-0100-75BA-42034FA50468}"/>
              </a:ext>
            </a:extLst>
          </p:cNvPr>
          <p:cNvSpPr txBox="1"/>
          <p:nvPr/>
        </p:nvSpPr>
        <p:spPr>
          <a:xfrm>
            <a:off x="1530171" y="1478585"/>
            <a:ext cx="8458200" cy="1173398"/>
          </a:xfrm>
          <a:prstGeom prst="rect">
            <a:avLst/>
          </a:prstGeom>
        </p:spPr>
        <p:txBody>
          <a:bodyPr wrap="square" lIns="0" tIns="0" rIns="0" bIns="0" rtlCol="0" anchor="t">
            <a:spAutoFit/>
          </a:bodyPr>
          <a:lstStyle/>
          <a:p>
            <a:pPr marL="0" lvl="0" indent="0">
              <a:lnSpc>
                <a:spcPts val="9799"/>
              </a:lnSpc>
              <a:spcBef>
                <a:spcPct val="0"/>
              </a:spcBef>
            </a:pPr>
            <a:r>
              <a:rPr lang="vi-VN" sz="6000" b="1" dirty="0" err="1">
                <a:solidFill>
                  <a:schemeClr val="tx2"/>
                </a:solidFill>
                <a:latin typeface="TAN Pearl"/>
                <a:ea typeface="TAN Pearl"/>
                <a:cs typeface="TAN Pearl"/>
                <a:sym typeface="TAN Pearl"/>
              </a:rPr>
              <a:t>Data</a:t>
            </a:r>
            <a:r>
              <a:rPr lang="en-US" sz="6000" b="1" dirty="0">
                <a:solidFill>
                  <a:schemeClr val="tx2"/>
                </a:solidFill>
                <a:latin typeface="TAN Pearl"/>
                <a:ea typeface="TAN Pearl"/>
                <a:cs typeface="TAN Pearl"/>
                <a:sym typeface="TAN Pearl"/>
              </a:rPr>
              <a:t> Analysis</a:t>
            </a:r>
          </a:p>
        </p:txBody>
      </p:sp>
      <p:sp>
        <p:nvSpPr>
          <p:cNvPr id="15" name="TextBox 14">
            <a:extLst>
              <a:ext uri="{FF2B5EF4-FFF2-40B4-BE49-F238E27FC236}">
                <a16:creationId xmlns:a16="http://schemas.microsoft.com/office/drawing/2014/main" id="{C85C406C-447F-08EA-6AA7-E587E83374FB}"/>
              </a:ext>
            </a:extLst>
          </p:cNvPr>
          <p:cNvSpPr txBox="1"/>
          <p:nvPr/>
        </p:nvSpPr>
        <p:spPr>
          <a:xfrm>
            <a:off x="1530171" y="3238500"/>
            <a:ext cx="12713058" cy="4453335"/>
          </a:xfrm>
          <a:prstGeom prst="rect">
            <a:avLst/>
          </a:prstGeom>
          <a:no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Documentary analysis</a:t>
            </a:r>
            <a:r>
              <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governmental decrees and resolutions, 	VNU-ULIS’s four existing curricula, and internal reports</a:t>
            </a:r>
            <a:endParaRPr kumimoji="0" lang="vi-VN"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Descriptive statistics: </a:t>
            </a:r>
            <a:r>
              <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large-scale needs assessment questionnaire (N = 1562) using Excel Analysis </a:t>
            </a:r>
            <a:r>
              <a:rPr kumimoji="0" lang="en-US" sz="32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ToolPak</a:t>
            </a:r>
            <a:endPar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Thematic analysis</a:t>
            </a:r>
            <a:r>
              <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responses from the open-ended questions </a:t>
            </a:r>
            <a:endParaRPr kumimoji="0" lang="vi-VN"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R="0" lvl="0" algn="l" defTabSz="914400" rtl="0" eaLnBrk="1" fontAlgn="auto" latinLnBrk="0" hangingPunct="1">
              <a:lnSpc>
                <a:spcPct val="150000"/>
              </a:lnSpc>
              <a:spcBef>
                <a:spcPts val="0"/>
              </a:spcBef>
              <a:spcAft>
                <a:spcPts val="0"/>
              </a:spcAft>
              <a:buClrTx/>
              <a:buSzTx/>
              <a:tabLst/>
              <a:defRPr/>
            </a:pPr>
            <a:r>
              <a:rPr lang="vi-VN" sz="3200" dirty="0">
                <a:solidFill>
                  <a:prstClr val="black"/>
                </a:solidFill>
                <a:latin typeface="Aptos" panose="020B0004020202020204" pitchFamily="34" charset="0"/>
              </a:rPr>
              <a:t>       </a:t>
            </a:r>
            <a:r>
              <a:rPr kumimoji="0" lang="en-US" sz="3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(N = 500)</a:t>
            </a:r>
          </a:p>
        </p:txBody>
      </p:sp>
    </p:spTree>
    <p:extLst>
      <p:ext uri="{BB962C8B-B14F-4D97-AF65-F5344CB8AC3E}">
        <p14:creationId xmlns:p14="http://schemas.microsoft.com/office/powerpoint/2010/main" val="3530035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99091-69B6-E1AD-21AB-44171E343AEC}"/>
            </a:ext>
          </a:extLst>
        </p:cNvPr>
        <p:cNvGrpSpPr/>
        <p:nvPr/>
      </p:nvGrpSpPr>
      <p:grpSpPr>
        <a:xfrm>
          <a:off x="0" y="0"/>
          <a:ext cx="0" cy="0"/>
          <a:chOff x="0" y="0"/>
          <a:chExt cx="0" cy="0"/>
        </a:xfrm>
      </p:grpSpPr>
      <p:sp>
        <p:nvSpPr>
          <p:cNvPr id="14" name="TextBox 14">
            <a:extLst>
              <a:ext uri="{FF2B5EF4-FFF2-40B4-BE49-F238E27FC236}">
                <a16:creationId xmlns:a16="http://schemas.microsoft.com/office/drawing/2014/main" id="{B5C4E3DD-3C13-8D0E-172A-03009B107EE0}"/>
              </a:ext>
            </a:extLst>
          </p:cNvPr>
          <p:cNvSpPr txBox="1"/>
          <p:nvPr/>
        </p:nvSpPr>
        <p:spPr>
          <a:xfrm>
            <a:off x="849925" y="342900"/>
            <a:ext cx="9067800" cy="2407069"/>
          </a:xfrm>
          <a:prstGeom prst="rect">
            <a:avLst/>
          </a:prstGeom>
        </p:spPr>
        <p:txBody>
          <a:bodyPr wrap="square" lIns="0" tIns="0" rIns="0" bIns="0" rtlCol="0" anchor="t">
            <a:spAutoFit/>
          </a:bodyPr>
          <a:lstStyle/>
          <a:p>
            <a:pPr marL="0" lvl="0" indent="0">
              <a:lnSpc>
                <a:spcPts val="9799"/>
              </a:lnSpc>
              <a:spcBef>
                <a:spcPct val="0"/>
              </a:spcBef>
            </a:pPr>
            <a:r>
              <a:rPr lang="en-US" sz="5400" b="1" dirty="0">
                <a:solidFill>
                  <a:schemeClr val="tx2"/>
                </a:solidFill>
                <a:latin typeface="TAN Pearl"/>
                <a:ea typeface="TAN Pearl"/>
                <a:cs typeface="TAN Pearl"/>
                <a:sym typeface="TAN Pearl"/>
              </a:rPr>
              <a:t>Demographic information</a:t>
            </a:r>
          </a:p>
        </p:txBody>
      </p:sp>
      <p:graphicFrame>
        <p:nvGraphicFramePr>
          <p:cNvPr id="5" name="Chart 4">
            <a:extLst>
              <a:ext uri="{FF2B5EF4-FFF2-40B4-BE49-F238E27FC236}">
                <a16:creationId xmlns:a16="http://schemas.microsoft.com/office/drawing/2014/main" id="{47ED3B2A-A2F3-8E80-8C6B-D26332C1B1D4}"/>
              </a:ext>
            </a:extLst>
          </p:cNvPr>
          <p:cNvGraphicFramePr>
            <a:graphicFrameLocks/>
          </p:cNvGraphicFramePr>
          <p:nvPr>
            <p:extLst>
              <p:ext uri="{D42A27DB-BD31-4B8C-83A1-F6EECF244321}">
                <p14:modId xmlns:p14="http://schemas.microsoft.com/office/powerpoint/2010/main" val="3861097272"/>
              </p:ext>
            </p:extLst>
          </p:nvPr>
        </p:nvGraphicFramePr>
        <p:xfrm>
          <a:off x="10621107" y="316523"/>
          <a:ext cx="6781799"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CEAB674F-596E-FE9E-3F8F-F87BDCAC808A}"/>
              </a:ext>
            </a:extLst>
          </p:cNvPr>
          <p:cNvGraphicFramePr>
            <a:graphicFrameLocks/>
          </p:cNvGraphicFramePr>
          <p:nvPr>
            <p:extLst>
              <p:ext uri="{D42A27DB-BD31-4B8C-83A1-F6EECF244321}">
                <p14:modId xmlns:p14="http://schemas.microsoft.com/office/powerpoint/2010/main" val="198652799"/>
              </p:ext>
            </p:extLst>
          </p:nvPr>
        </p:nvGraphicFramePr>
        <p:xfrm>
          <a:off x="10621107" y="5143500"/>
          <a:ext cx="6828692" cy="4800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1D5F036-D53D-838F-D0E5-ABDD1B4733B3}"/>
              </a:ext>
            </a:extLst>
          </p:cNvPr>
          <p:cNvGraphicFramePr>
            <a:graphicFrameLocks/>
          </p:cNvGraphicFramePr>
          <p:nvPr>
            <p:extLst>
              <p:ext uri="{D42A27DB-BD31-4B8C-83A1-F6EECF244321}">
                <p14:modId xmlns:p14="http://schemas.microsoft.com/office/powerpoint/2010/main" val="2856303138"/>
              </p:ext>
            </p:extLst>
          </p:nvPr>
        </p:nvGraphicFramePr>
        <p:xfrm>
          <a:off x="920263" y="3162300"/>
          <a:ext cx="8997462" cy="6629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82343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2783A-9B48-C7C0-CB2B-BF0A67262AE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08B017-033C-C2AA-6048-FE2F8D867A4B}"/>
              </a:ext>
            </a:extLst>
          </p:cNvPr>
          <p:cNvSpPr/>
          <p:nvPr/>
        </p:nvSpPr>
        <p:spPr>
          <a:xfrm>
            <a:off x="15240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666" b="-15666"/>
            </a:stretch>
          </a:blipFill>
        </p:spPr>
      </p:sp>
      <p:grpSp>
        <p:nvGrpSpPr>
          <p:cNvPr id="3" name="Group 3">
            <a:extLst>
              <a:ext uri="{FF2B5EF4-FFF2-40B4-BE49-F238E27FC236}">
                <a16:creationId xmlns:a16="http://schemas.microsoft.com/office/drawing/2014/main" id="{75066717-F61C-B50A-68B4-2F81BE0F7607}"/>
              </a:ext>
            </a:extLst>
          </p:cNvPr>
          <p:cNvGrpSpPr/>
          <p:nvPr/>
        </p:nvGrpSpPr>
        <p:grpSpPr>
          <a:xfrm>
            <a:off x="0" y="-344067"/>
            <a:ext cx="7784441" cy="10975135"/>
            <a:chOff x="0" y="0"/>
            <a:chExt cx="1224371" cy="1593725"/>
          </a:xfrm>
        </p:grpSpPr>
        <p:sp>
          <p:nvSpPr>
            <p:cNvPr id="4" name="Freeform 4">
              <a:extLst>
                <a:ext uri="{FF2B5EF4-FFF2-40B4-BE49-F238E27FC236}">
                  <a16:creationId xmlns:a16="http://schemas.microsoft.com/office/drawing/2014/main" id="{86129711-9D90-D974-B312-03D0FAAB8D6A}"/>
                </a:ext>
              </a:extLst>
            </p:cNvPr>
            <p:cNvSpPr/>
            <p:nvPr/>
          </p:nvSpPr>
          <p:spPr>
            <a:xfrm>
              <a:off x="0" y="0"/>
              <a:ext cx="1224371" cy="1593725"/>
            </a:xfrm>
            <a:custGeom>
              <a:avLst/>
              <a:gdLst/>
              <a:ahLst/>
              <a:cxnLst/>
              <a:rect l="l" t="t" r="r" b="b"/>
              <a:pathLst>
                <a:path w="1224371" h="1593725">
                  <a:moveTo>
                    <a:pt x="0" y="0"/>
                  </a:moveTo>
                  <a:lnTo>
                    <a:pt x="1224371" y="0"/>
                  </a:lnTo>
                  <a:lnTo>
                    <a:pt x="1224371" y="1593725"/>
                  </a:lnTo>
                  <a:lnTo>
                    <a:pt x="0" y="1593725"/>
                  </a:lnTo>
                  <a:close/>
                </a:path>
              </a:pathLst>
            </a:custGeom>
            <a:blipFill>
              <a:blip r:embed="rId4"/>
              <a:stretch>
                <a:fillRect t="-7618" b="-7618"/>
              </a:stretch>
            </a:blipFill>
          </p:spPr>
        </p:sp>
      </p:grpSp>
      <p:sp>
        <p:nvSpPr>
          <p:cNvPr id="8" name="TextBox 8">
            <a:extLst>
              <a:ext uri="{FF2B5EF4-FFF2-40B4-BE49-F238E27FC236}">
                <a16:creationId xmlns:a16="http://schemas.microsoft.com/office/drawing/2014/main" id="{74D2D5A8-18E6-CE01-5F02-BA9D8B39DAF1}"/>
              </a:ext>
            </a:extLst>
          </p:cNvPr>
          <p:cNvSpPr txBox="1"/>
          <p:nvPr/>
        </p:nvSpPr>
        <p:spPr>
          <a:xfrm>
            <a:off x="8431587" y="1061372"/>
            <a:ext cx="9704013" cy="1211870"/>
          </a:xfrm>
          <a:prstGeom prst="rect">
            <a:avLst/>
          </a:prstGeom>
        </p:spPr>
        <p:txBody>
          <a:bodyPr wrap="square" lIns="0" tIns="0" rIns="0" bIns="0" rtlCol="0" anchor="t">
            <a:spAutoFit/>
          </a:bodyPr>
          <a:lstStyle/>
          <a:p>
            <a:pPr marL="0" lvl="0" indent="0" algn="l">
              <a:lnSpc>
                <a:spcPts val="9799"/>
              </a:lnSpc>
              <a:spcBef>
                <a:spcPct val="0"/>
              </a:spcBef>
            </a:pPr>
            <a:r>
              <a:rPr lang="en-US" sz="6999" b="1" dirty="0">
                <a:solidFill>
                  <a:schemeClr val="accent5"/>
                </a:solidFill>
                <a:latin typeface="TAN Pearl"/>
                <a:ea typeface="TAN Pearl"/>
                <a:cs typeface="TAN Pearl"/>
                <a:sym typeface="TAN Pearl"/>
              </a:rPr>
              <a:t>Major </a:t>
            </a:r>
            <a:r>
              <a:rPr lang="vi-VN" sz="6999" b="1" dirty="0" err="1">
                <a:solidFill>
                  <a:schemeClr val="accent5"/>
                </a:solidFill>
                <a:latin typeface="TAN Pearl"/>
                <a:ea typeface="TAN Pearl"/>
                <a:cs typeface="TAN Pearl"/>
                <a:sym typeface="TAN Pearl"/>
              </a:rPr>
              <a:t>Findings</a:t>
            </a:r>
            <a:endParaRPr lang="en-US" sz="6999" b="1" dirty="0">
              <a:solidFill>
                <a:schemeClr val="accent5"/>
              </a:solidFill>
              <a:latin typeface="TAN Pearl"/>
              <a:ea typeface="TAN Pearl"/>
              <a:cs typeface="TAN Pearl"/>
              <a:sym typeface="TAN Pearl"/>
            </a:endParaRPr>
          </a:p>
        </p:txBody>
      </p:sp>
      <p:sp>
        <p:nvSpPr>
          <p:cNvPr id="13" name="TextBox 13">
            <a:extLst>
              <a:ext uri="{FF2B5EF4-FFF2-40B4-BE49-F238E27FC236}">
                <a16:creationId xmlns:a16="http://schemas.microsoft.com/office/drawing/2014/main" id="{91F443FD-057E-79B8-5467-A83E684C7643}"/>
              </a:ext>
            </a:extLst>
          </p:cNvPr>
          <p:cNvSpPr txBox="1"/>
          <p:nvPr/>
        </p:nvSpPr>
        <p:spPr>
          <a:xfrm>
            <a:off x="8431587" y="3174692"/>
            <a:ext cx="9244541" cy="1477328"/>
          </a:xfrm>
          <a:prstGeom prst="rect">
            <a:avLst/>
          </a:prstGeom>
        </p:spPr>
        <p:txBody>
          <a:bodyPr wrap="square" lIns="0" tIns="0" rIns="0" bIns="0" rtlCol="0" anchor="t">
            <a:spAutoFit/>
          </a:bodyPr>
          <a:lstStyle/>
          <a:p>
            <a:pPr marL="457200" lvl="0" indent="-457200" algn="l">
              <a:spcBef>
                <a:spcPct val="0"/>
              </a:spcBef>
              <a:buFont typeface="Arial" panose="020B0604020202020204" pitchFamily="34" charset="0"/>
              <a:buChar char="•"/>
            </a:pPr>
            <a:r>
              <a:rPr lang="vi-VN" sz="3200" dirty="0">
                <a:solidFill>
                  <a:srgbClr val="000000"/>
                </a:solidFill>
                <a:latin typeface="Bricolage Grotesque"/>
                <a:ea typeface="Bricolage Grotesque"/>
                <a:cs typeface="Bricolage Grotesque"/>
                <a:sym typeface="Bricolage Grotesque"/>
              </a:rPr>
              <a:t>RQ1: The </a:t>
            </a:r>
            <a:r>
              <a:rPr lang="vi-VN" sz="3200" dirty="0" err="1">
                <a:solidFill>
                  <a:srgbClr val="000000"/>
                </a:solidFill>
                <a:latin typeface="Bricolage Grotesque"/>
                <a:ea typeface="Bricolage Grotesque"/>
                <a:cs typeface="Bricolage Grotesque"/>
                <a:sym typeface="Bricolage Grotesque"/>
              </a:rPr>
              <a:t>governmental</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policies</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regarding</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globalisation</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and</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internationalisation</a:t>
            </a:r>
            <a:r>
              <a:rPr lang="vi-VN" sz="3200" dirty="0">
                <a:solidFill>
                  <a:srgbClr val="000000"/>
                </a:solidFill>
                <a:latin typeface="Bricolage Grotesque"/>
                <a:ea typeface="Bricolage Grotesque"/>
                <a:cs typeface="Bricolage Grotesque"/>
                <a:sym typeface="Bricolage Grotesque"/>
              </a:rPr>
              <a:t> in </a:t>
            </a:r>
            <a:r>
              <a:rPr lang="vi-VN" sz="3200" dirty="0" err="1">
                <a:solidFill>
                  <a:srgbClr val="000000"/>
                </a:solidFill>
                <a:latin typeface="Bricolage Grotesque"/>
                <a:ea typeface="Bricolage Grotesque"/>
                <a:cs typeface="Bricolage Grotesque"/>
                <a:sym typeface="Bricolage Grotesque"/>
              </a:rPr>
              <a:t>education</a:t>
            </a:r>
            <a:endParaRPr lang="en-US" sz="3200" dirty="0">
              <a:solidFill>
                <a:srgbClr val="000000"/>
              </a:solidFill>
              <a:latin typeface="Bricolage Grotesque"/>
              <a:ea typeface="Bricolage Grotesque"/>
              <a:cs typeface="Bricolage Grotesque"/>
              <a:sym typeface="Bricolage Grotesque"/>
            </a:endParaRPr>
          </a:p>
        </p:txBody>
      </p:sp>
      <p:sp>
        <p:nvSpPr>
          <p:cNvPr id="15" name="TextBox 15">
            <a:extLst>
              <a:ext uri="{FF2B5EF4-FFF2-40B4-BE49-F238E27FC236}">
                <a16:creationId xmlns:a16="http://schemas.microsoft.com/office/drawing/2014/main" id="{ADE31788-DC39-299D-FA54-4E3DCAA861F7}"/>
              </a:ext>
            </a:extLst>
          </p:cNvPr>
          <p:cNvSpPr txBox="1"/>
          <p:nvPr/>
        </p:nvSpPr>
        <p:spPr>
          <a:xfrm>
            <a:off x="8471747" y="5329789"/>
            <a:ext cx="8440615" cy="984885"/>
          </a:xfrm>
          <a:prstGeom prst="rect">
            <a:avLst/>
          </a:prstGeom>
        </p:spPr>
        <p:txBody>
          <a:bodyPr wrap="square" lIns="0" tIns="0" rIns="0" bIns="0" rtlCol="0" anchor="t">
            <a:spAutoFit/>
          </a:bodyPr>
          <a:lstStyle/>
          <a:p>
            <a:pPr marL="342900" lvl="0" indent="-342900" algn="l">
              <a:spcBef>
                <a:spcPct val="0"/>
              </a:spcBef>
              <a:buFont typeface="Arial" panose="020B0604020202020204" pitchFamily="34" charset="0"/>
              <a:buChar char="•"/>
            </a:pPr>
            <a:r>
              <a:rPr lang="vi-VN" sz="3200" dirty="0">
                <a:solidFill>
                  <a:srgbClr val="000000"/>
                </a:solidFill>
                <a:latin typeface="Bricolage Grotesque"/>
                <a:sym typeface="Bricolage Grotesque"/>
              </a:rPr>
              <a:t>RQ2: </a:t>
            </a:r>
            <a:r>
              <a:rPr lang="en-US" sz="3200" dirty="0">
                <a:solidFill>
                  <a:srgbClr val="000000"/>
                </a:solidFill>
                <a:latin typeface="Bricolage Grotesque"/>
                <a:sym typeface="Bricolage Grotesque"/>
              </a:rPr>
              <a:t>VNU-ULIS’s</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capacity</a:t>
            </a:r>
            <a:r>
              <a:rPr lang="vi-VN" sz="3200" dirty="0">
                <a:solidFill>
                  <a:srgbClr val="000000"/>
                </a:solidFill>
                <a:latin typeface="Bricolage Grotesque"/>
                <a:sym typeface="Bricolage Grotesque"/>
              </a:rPr>
              <a:t> to </a:t>
            </a:r>
            <a:r>
              <a:rPr lang="vi-VN" sz="3200" dirty="0" err="1">
                <a:solidFill>
                  <a:srgbClr val="000000"/>
                </a:solidFill>
                <a:latin typeface="Bricolage Grotesque"/>
                <a:sym typeface="Bricolage Grotesque"/>
              </a:rPr>
              <a:t>launch</a:t>
            </a:r>
            <a:r>
              <a:rPr lang="vi-VN" sz="3200" dirty="0">
                <a:solidFill>
                  <a:srgbClr val="000000"/>
                </a:solidFill>
                <a:latin typeface="Bricolage Grotesque"/>
                <a:sym typeface="Bricolage Grotesque"/>
              </a:rPr>
              <a:t> the GIC </a:t>
            </a:r>
            <a:r>
              <a:rPr lang="vi-VN" sz="3200" dirty="0" err="1">
                <a:solidFill>
                  <a:srgbClr val="000000"/>
                </a:solidFill>
                <a:latin typeface="Bricolage Grotesque"/>
                <a:sym typeface="Bricolage Grotesque"/>
              </a:rPr>
              <a:t>program</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regarding</a:t>
            </a:r>
            <a:r>
              <a:rPr lang="vi-VN" sz="3200" dirty="0">
                <a:solidFill>
                  <a:srgbClr val="000000"/>
                </a:solidFill>
                <a:latin typeface="Bricolage Grotesque"/>
                <a:sym typeface="Bricolage Grotesque"/>
              </a:rPr>
              <a:t> </a:t>
            </a:r>
            <a:r>
              <a:rPr lang="en-US" sz="3200" dirty="0">
                <a:solidFill>
                  <a:srgbClr val="000000"/>
                </a:solidFill>
                <a:latin typeface="Bricolage Grotesque"/>
                <a:sym typeface="Bricolage Grotesque"/>
              </a:rPr>
              <a:t>the </a:t>
            </a:r>
            <a:r>
              <a:rPr lang="vi-VN" sz="3200" dirty="0" err="1">
                <a:solidFill>
                  <a:srgbClr val="000000"/>
                </a:solidFill>
                <a:latin typeface="Bricolage Grotesque"/>
                <a:sym typeface="Bricolage Grotesque"/>
              </a:rPr>
              <a:t>curriculum</a:t>
            </a:r>
            <a:endParaRPr lang="en-US" sz="3200" dirty="0">
              <a:solidFill>
                <a:srgbClr val="000000"/>
              </a:solidFill>
              <a:latin typeface="Bricolage Grotesque"/>
              <a:sym typeface="Bricolage Grotesque"/>
            </a:endParaRPr>
          </a:p>
        </p:txBody>
      </p:sp>
      <p:sp>
        <p:nvSpPr>
          <p:cNvPr id="16" name="Freeform 16">
            <a:extLst>
              <a:ext uri="{FF2B5EF4-FFF2-40B4-BE49-F238E27FC236}">
                <a16:creationId xmlns:a16="http://schemas.microsoft.com/office/drawing/2014/main" id="{3B79583F-95EE-1DE0-3948-D3C0FD2801A9}"/>
              </a:ext>
            </a:extLst>
          </p:cNvPr>
          <p:cNvSpPr/>
          <p:nvPr/>
        </p:nvSpPr>
        <p:spPr>
          <a:xfrm flipH="1" flipV="1">
            <a:off x="15944172" y="490626"/>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5">
            <a:extLst>
              <a:ext uri="{FF2B5EF4-FFF2-40B4-BE49-F238E27FC236}">
                <a16:creationId xmlns:a16="http://schemas.microsoft.com/office/drawing/2014/main" id="{3FCAEAF3-05C6-95E5-5584-B3ADB97A07EA}"/>
              </a:ext>
            </a:extLst>
          </p:cNvPr>
          <p:cNvSpPr txBox="1"/>
          <p:nvPr/>
        </p:nvSpPr>
        <p:spPr>
          <a:xfrm>
            <a:off x="8471747" y="7200900"/>
            <a:ext cx="8769756" cy="492443"/>
          </a:xfrm>
          <a:prstGeom prst="rect">
            <a:avLst/>
          </a:prstGeom>
        </p:spPr>
        <p:txBody>
          <a:bodyPr wrap="square" lIns="0" tIns="0" rIns="0" bIns="0" rtlCol="0" anchor="t">
            <a:spAutoFit/>
          </a:bodyPr>
          <a:lstStyle/>
          <a:p>
            <a:pPr marL="342900" lvl="0" indent="-342900" algn="l">
              <a:spcBef>
                <a:spcPct val="0"/>
              </a:spcBef>
              <a:buFont typeface="Arial" panose="020B0604020202020204" pitchFamily="34" charset="0"/>
              <a:buChar char="•"/>
            </a:pPr>
            <a:r>
              <a:rPr lang="vi-VN" sz="3200" dirty="0">
                <a:solidFill>
                  <a:srgbClr val="000000"/>
                </a:solidFill>
                <a:latin typeface="Bricolage Grotesque"/>
                <a:sym typeface="Bricolage Grotesque"/>
              </a:rPr>
              <a:t>RQ3: </a:t>
            </a:r>
            <a:r>
              <a:rPr lang="en-US" sz="3200" dirty="0">
                <a:solidFill>
                  <a:srgbClr val="000000"/>
                </a:solidFill>
                <a:latin typeface="Bricolage Grotesque"/>
                <a:sym typeface="Bricolage Grotesque"/>
              </a:rPr>
              <a:t>The </a:t>
            </a:r>
            <a:r>
              <a:rPr lang="vi-VN" sz="3200" dirty="0" err="1">
                <a:solidFill>
                  <a:srgbClr val="000000"/>
                </a:solidFill>
                <a:latin typeface="Bricolage Grotesque"/>
                <a:sym typeface="Bricolage Grotesque"/>
              </a:rPr>
              <a:t>career-oriented</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need</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analysis</a:t>
            </a:r>
            <a:r>
              <a:rPr lang="vi-VN" sz="3200" dirty="0">
                <a:solidFill>
                  <a:srgbClr val="000000"/>
                </a:solidFill>
                <a:latin typeface="Bricolage Grotesque"/>
                <a:sym typeface="Bricolage Grotesque"/>
              </a:rPr>
              <a:t> </a:t>
            </a:r>
            <a:endParaRPr lang="en-US" sz="3200" dirty="0">
              <a:solidFill>
                <a:srgbClr val="000000"/>
              </a:solidFill>
              <a:latin typeface="Bricolage Grotesque"/>
              <a:sym typeface="Bricolage Grotesque"/>
            </a:endParaRPr>
          </a:p>
        </p:txBody>
      </p:sp>
      <p:sp>
        <p:nvSpPr>
          <p:cNvPr id="14" name="TextBox 15">
            <a:extLst>
              <a:ext uri="{FF2B5EF4-FFF2-40B4-BE49-F238E27FC236}">
                <a16:creationId xmlns:a16="http://schemas.microsoft.com/office/drawing/2014/main" id="{F19BFF8B-1E68-A4E3-5FCB-EBECA8E35231}"/>
              </a:ext>
            </a:extLst>
          </p:cNvPr>
          <p:cNvSpPr txBox="1"/>
          <p:nvPr/>
        </p:nvSpPr>
        <p:spPr>
          <a:xfrm>
            <a:off x="8471747" y="8291981"/>
            <a:ext cx="8440615" cy="984885"/>
          </a:xfrm>
          <a:prstGeom prst="rect">
            <a:avLst/>
          </a:prstGeom>
        </p:spPr>
        <p:txBody>
          <a:bodyPr wrap="square" lIns="0" tIns="0" rIns="0" bIns="0" rtlCol="0" anchor="t">
            <a:spAutoFit/>
          </a:bodyPr>
          <a:lstStyle/>
          <a:p>
            <a:pPr marL="342900" lvl="0" indent="-342900" algn="l">
              <a:spcBef>
                <a:spcPct val="0"/>
              </a:spcBef>
              <a:buFont typeface="Arial" panose="020B0604020202020204" pitchFamily="34" charset="0"/>
              <a:buChar char="•"/>
            </a:pPr>
            <a:r>
              <a:rPr lang="vi-VN" sz="3200" dirty="0">
                <a:solidFill>
                  <a:srgbClr val="000000"/>
                </a:solidFill>
                <a:latin typeface="Bricolage Grotesque"/>
                <a:sym typeface="Bricolage Grotesque"/>
              </a:rPr>
              <a:t>RQ4: </a:t>
            </a:r>
            <a:r>
              <a:rPr lang="vi-VN" sz="3200" dirty="0" err="1">
                <a:solidFill>
                  <a:srgbClr val="000000"/>
                </a:solidFill>
                <a:latin typeface="Bricolage Grotesque"/>
                <a:sym typeface="Bricolage Grotesque"/>
              </a:rPr>
              <a:t>Stakeholders</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recommendations</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for</a:t>
            </a:r>
            <a:r>
              <a:rPr lang="vi-VN" sz="3200" dirty="0">
                <a:solidFill>
                  <a:srgbClr val="000000"/>
                </a:solidFill>
                <a:latin typeface="Bricolage Grotesque"/>
                <a:sym typeface="Bricolage Grotesque"/>
              </a:rPr>
              <a:t> the GIC </a:t>
            </a:r>
            <a:r>
              <a:rPr lang="vi-VN" sz="3200" dirty="0" err="1">
                <a:solidFill>
                  <a:srgbClr val="000000"/>
                </a:solidFill>
                <a:latin typeface="Bricolage Grotesque"/>
                <a:sym typeface="Bricolage Grotesque"/>
              </a:rPr>
              <a:t>curriculum</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development</a:t>
            </a:r>
            <a:endParaRPr lang="en-US" sz="3200" dirty="0">
              <a:solidFill>
                <a:srgbClr val="000000"/>
              </a:solidFill>
              <a:latin typeface="Bricolage Grotesque"/>
              <a:sym typeface="Bricolage Grotesque"/>
            </a:endParaRPr>
          </a:p>
        </p:txBody>
      </p:sp>
    </p:spTree>
    <p:extLst>
      <p:ext uri="{BB962C8B-B14F-4D97-AF65-F5344CB8AC3E}">
        <p14:creationId xmlns:p14="http://schemas.microsoft.com/office/powerpoint/2010/main" val="365601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596C0-465F-DBBB-7EA1-8DB45C74F59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AF5550-D59D-4B9B-81AE-365DB29D018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15" name="TextBox 15">
            <a:extLst>
              <a:ext uri="{FF2B5EF4-FFF2-40B4-BE49-F238E27FC236}">
                <a16:creationId xmlns:a16="http://schemas.microsoft.com/office/drawing/2014/main" id="{39FD0183-7DA4-5BB4-B0C9-F1CC26453955}"/>
              </a:ext>
            </a:extLst>
          </p:cNvPr>
          <p:cNvSpPr txBox="1"/>
          <p:nvPr/>
        </p:nvSpPr>
        <p:spPr>
          <a:xfrm>
            <a:off x="1257300" y="835269"/>
            <a:ext cx="15773400" cy="1173398"/>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RQ 1. Decrees and Resolutions</a:t>
            </a:r>
          </a:p>
        </p:txBody>
      </p:sp>
      <p:sp>
        <p:nvSpPr>
          <p:cNvPr id="4" name="TextBox 3">
            <a:extLst>
              <a:ext uri="{FF2B5EF4-FFF2-40B4-BE49-F238E27FC236}">
                <a16:creationId xmlns:a16="http://schemas.microsoft.com/office/drawing/2014/main" id="{B7F88220-D921-3867-DCDA-40026FD416B8}"/>
              </a:ext>
            </a:extLst>
          </p:cNvPr>
          <p:cNvSpPr txBox="1"/>
          <p:nvPr/>
        </p:nvSpPr>
        <p:spPr>
          <a:xfrm>
            <a:off x="304800" y="2133914"/>
            <a:ext cx="6591300" cy="584775"/>
          </a:xfrm>
          <a:prstGeom prst="rect">
            <a:avLst/>
          </a:prstGeom>
          <a:noFill/>
        </p:spPr>
        <p:txBody>
          <a:bodyPr wrap="square" rtlCol="0">
            <a:spAutoFit/>
          </a:bodyPr>
          <a:lstStyle/>
          <a:p>
            <a:r>
              <a:rPr lang="en-US" sz="3200" b="1" i="1" dirty="0">
                <a:solidFill>
                  <a:schemeClr val="tx2"/>
                </a:solidFill>
                <a:latin typeface="Aptos" panose="020B0004020202020204" pitchFamily="34" charset="0"/>
              </a:rPr>
              <a:t>	Globalization as a policy</a:t>
            </a:r>
          </a:p>
        </p:txBody>
      </p:sp>
      <p:graphicFrame>
        <p:nvGraphicFramePr>
          <p:cNvPr id="5" name="Table 4">
            <a:extLst>
              <a:ext uri="{FF2B5EF4-FFF2-40B4-BE49-F238E27FC236}">
                <a16:creationId xmlns:a16="http://schemas.microsoft.com/office/drawing/2014/main" id="{7F197235-99CB-0750-7B26-74E993457E92}"/>
              </a:ext>
            </a:extLst>
          </p:cNvPr>
          <p:cNvGraphicFramePr>
            <a:graphicFrameLocks noGrp="1"/>
          </p:cNvGraphicFramePr>
          <p:nvPr>
            <p:extLst>
              <p:ext uri="{D42A27DB-BD31-4B8C-83A1-F6EECF244321}">
                <p14:modId xmlns:p14="http://schemas.microsoft.com/office/powerpoint/2010/main" val="498842972"/>
              </p:ext>
            </p:extLst>
          </p:nvPr>
        </p:nvGraphicFramePr>
        <p:xfrm>
          <a:off x="304800" y="2843936"/>
          <a:ext cx="17830799" cy="7364175"/>
        </p:xfrm>
        <a:graphic>
          <a:graphicData uri="http://schemas.openxmlformats.org/drawingml/2006/table">
            <a:tbl>
              <a:tblPr firstRow="1" bandRow="1">
                <a:tableStyleId>{5C22544A-7EE6-4342-B048-85BDC9FD1C3A}</a:tableStyleId>
              </a:tblPr>
              <a:tblGrid>
                <a:gridCol w="4036519">
                  <a:extLst>
                    <a:ext uri="{9D8B030D-6E8A-4147-A177-3AD203B41FA5}">
                      <a16:colId xmlns:a16="http://schemas.microsoft.com/office/drawing/2014/main" val="578734708"/>
                    </a:ext>
                  </a:extLst>
                </a:gridCol>
                <a:gridCol w="4114084">
                  <a:extLst>
                    <a:ext uri="{9D8B030D-6E8A-4147-A177-3AD203B41FA5}">
                      <a16:colId xmlns:a16="http://schemas.microsoft.com/office/drawing/2014/main" val="902928132"/>
                    </a:ext>
                  </a:extLst>
                </a:gridCol>
                <a:gridCol w="9680196">
                  <a:extLst>
                    <a:ext uri="{9D8B030D-6E8A-4147-A177-3AD203B41FA5}">
                      <a16:colId xmlns:a16="http://schemas.microsoft.com/office/drawing/2014/main" val="2167434430"/>
                    </a:ext>
                  </a:extLst>
                </a:gridCol>
              </a:tblGrid>
              <a:tr h="409403">
                <a:tc>
                  <a:txBody>
                    <a:bodyPr/>
                    <a:lstStyle/>
                    <a:p>
                      <a:r>
                        <a:rPr lang="vi-VN" sz="2400" dirty="0" err="1">
                          <a:latin typeface="Aptos" panose="020B0004020202020204" pitchFamily="34" charset="0"/>
                        </a:rPr>
                        <a:t>Policies</a:t>
                      </a:r>
                      <a:endParaRPr lang="en-US" sz="2400" dirty="0">
                        <a:latin typeface="Aptos" panose="020B0004020202020204" pitchFamily="34" charset="0"/>
                      </a:endParaRPr>
                    </a:p>
                  </a:txBody>
                  <a:tcPr/>
                </a:tc>
                <a:tc>
                  <a:txBody>
                    <a:bodyPr/>
                    <a:lstStyle/>
                    <a:p>
                      <a:r>
                        <a:rPr lang="vi-VN" sz="2400" dirty="0" err="1">
                          <a:latin typeface="Aptos" panose="020B0004020202020204" pitchFamily="34" charset="0"/>
                        </a:rPr>
                        <a:t>Issuers</a:t>
                      </a:r>
                      <a:endParaRPr lang="en-US" sz="2400" dirty="0">
                        <a:latin typeface="Aptos" panose="020B0004020202020204" pitchFamily="34" charset="0"/>
                      </a:endParaRPr>
                    </a:p>
                  </a:txBody>
                  <a:tcPr/>
                </a:tc>
                <a:tc>
                  <a:txBody>
                    <a:bodyPr/>
                    <a:lstStyle/>
                    <a:p>
                      <a:r>
                        <a:rPr lang="vi-VN" sz="2400" dirty="0" err="1">
                          <a:latin typeface="Aptos" panose="020B0004020202020204" pitchFamily="34" charset="0"/>
                        </a:rPr>
                        <a:t>Key</a:t>
                      </a:r>
                      <a:r>
                        <a:rPr lang="vi-VN" sz="2400" dirty="0">
                          <a:latin typeface="Aptos" panose="020B0004020202020204" pitchFamily="34" charset="0"/>
                        </a:rPr>
                        <a:t> </a:t>
                      </a:r>
                      <a:r>
                        <a:rPr lang="vi-VN" sz="2400" dirty="0" err="1">
                          <a:latin typeface="Aptos" panose="020B0004020202020204" pitchFamily="34" charset="0"/>
                        </a:rPr>
                        <a:t>contents</a:t>
                      </a:r>
                      <a:endParaRPr lang="en-US" sz="2400" dirty="0">
                        <a:latin typeface="Aptos" panose="020B0004020202020204" pitchFamily="34" charset="0"/>
                      </a:endParaRPr>
                    </a:p>
                  </a:txBody>
                  <a:tcPr/>
                </a:tc>
                <a:extLst>
                  <a:ext uri="{0D108BD9-81ED-4DB2-BD59-A6C34878D82A}">
                    <a16:rowId xmlns:a16="http://schemas.microsoft.com/office/drawing/2014/main" val="292734173"/>
                  </a:ext>
                </a:extLst>
              </a:tr>
              <a:tr h="1514230">
                <a:tc>
                  <a:txBody>
                    <a:bodyPr/>
                    <a:lstStyle/>
                    <a:p>
                      <a:r>
                        <a:rPr kumimoji="0" lang="vi-VN" sz="24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T</a:t>
                      </a:r>
                      <a:r>
                        <a:rPr kumimoji="0" lang="en-US" sz="24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he 13th National </a:t>
                      </a:r>
                      <a:r>
                        <a:rPr kumimoji="0" lang="vi-VN" sz="24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mn-cs"/>
                        </a:rPr>
                        <a:t>Assembly</a:t>
                      </a:r>
                      <a:r>
                        <a:rPr kumimoji="0" lang="en-US" sz="24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 Document </a:t>
                      </a:r>
                      <a:r>
                        <a:rPr kumimoji="0" lang="vi-VN" sz="24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mn-cs"/>
                        </a:rPr>
                        <a:t>(2021)</a:t>
                      </a:r>
                      <a:endParaRPr lang="en-US" sz="2400" dirty="0">
                        <a:latin typeface="Aptos" panose="020B0004020202020204" pitchFamily="34" charset="0"/>
                      </a:endParaRPr>
                    </a:p>
                  </a:txBody>
                  <a:tcPr/>
                </a:tc>
                <a:tc>
                  <a:txBody>
                    <a:bodyPr/>
                    <a:lstStyle/>
                    <a:p>
                      <a:r>
                        <a:rPr lang="vi-VN" sz="2400" dirty="0">
                          <a:latin typeface="Aptos" panose="020B0004020202020204" pitchFamily="34" charset="0"/>
                        </a:rPr>
                        <a:t>The</a:t>
                      </a:r>
                      <a:r>
                        <a:rPr lang="en-US" sz="2400" dirty="0">
                          <a:latin typeface="Aptos" panose="020B0004020202020204" pitchFamily="34" charset="0"/>
                        </a:rPr>
                        <a:t> Communist Party of Vietnam </a:t>
                      </a:r>
                    </a:p>
                  </a:txBody>
                  <a:tcPr/>
                </a:tc>
                <a:tc>
                  <a:txBody>
                    <a:bodyPr/>
                    <a:lstStyle/>
                    <a:p>
                      <a:r>
                        <a:rPr lang="vi-VN" sz="2400" dirty="0">
                          <a:latin typeface="Aptos" panose="020B0004020202020204" pitchFamily="34" charset="0"/>
                        </a:rPr>
                        <a:t>+ </a:t>
                      </a:r>
                      <a:r>
                        <a:rPr lang="vi-VN" sz="2400" dirty="0" err="1">
                          <a:latin typeface="Aptos" panose="020B0004020202020204" pitchFamily="34" charset="0"/>
                        </a:rPr>
                        <a:t>International</a:t>
                      </a:r>
                      <a:r>
                        <a:rPr lang="en-US" sz="2400" dirty="0">
                          <a:latin typeface="Aptos" panose="020B0004020202020204" pitchFamily="34" charset="0"/>
                        </a:rPr>
                        <a:t> integration </a:t>
                      </a:r>
                      <a:r>
                        <a:rPr lang="vi-VN" sz="2400" dirty="0" err="1">
                          <a:latin typeface="Aptos" panose="020B0004020202020204" pitchFamily="34" charset="0"/>
                        </a:rPr>
                        <a:t>as</a:t>
                      </a:r>
                      <a:r>
                        <a:rPr lang="en-US" sz="2400" dirty="0">
                          <a:latin typeface="Aptos" panose="020B0004020202020204" pitchFamily="34" charset="0"/>
                        </a:rPr>
                        <a:t> an </a:t>
                      </a:r>
                      <a:r>
                        <a:rPr lang="en-US" sz="2400" b="1" dirty="0">
                          <a:latin typeface="Aptos" panose="020B0004020202020204" pitchFamily="34" charset="0"/>
                        </a:rPr>
                        <a:t>inevitable trend </a:t>
                      </a:r>
                      <a:r>
                        <a:rPr lang="en-US" sz="2400" dirty="0">
                          <a:latin typeface="Aptos" panose="020B0004020202020204" pitchFamily="34" charset="0"/>
                        </a:rPr>
                        <a:t>alongside the development of a </a:t>
                      </a:r>
                      <a:r>
                        <a:rPr lang="en-US" sz="2400" b="1" dirty="0">
                          <a:latin typeface="Aptos" panose="020B0004020202020204" pitchFamily="34" charset="0"/>
                        </a:rPr>
                        <a:t>socialist-oriented market economy </a:t>
                      </a:r>
                      <a:r>
                        <a:rPr lang="en-US" sz="2400" dirty="0">
                          <a:latin typeface="Aptos" panose="020B0004020202020204" pitchFamily="34" charset="0"/>
                        </a:rPr>
                        <a:t>(</a:t>
                      </a:r>
                      <a:r>
                        <a:rPr lang="en-US" sz="2400" dirty="0" err="1">
                          <a:latin typeface="Aptos" panose="020B0004020202020204" pitchFamily="34" charset="0"/>
                        </a:rPr>
                        <a:t>Đảng</a:t>
                      </a:r>
                      <a:r>
                        <a:rPr lang="en-US" sz="2400" dirty="0">
                          <a:latin typeface="Aptos" panose="020B0004020202020204" pitchFamily="34" charset="0"/>
                        </a:rPr>
                        <a:t> </a:t>
                      </a:r>
                      <a:r>
                        <a:rPr lang="en-US" sz="2400" dirty="0" err="1">
                          <a:latin typeface="Aptos" panose="020B0004020202020204" pitchFamily="34" charset="0"/>
                        </a:rPr>
                        <a:t>Cộng</a:t>
                      </a:r>
                      <a:r>
                        <a:rPr lang="en-US" sz="2400" dirty="0">
                          <a:latin typeface="Aptos" panose="020B0004020202020204" pitchFamily="34" charset="0"/>
                        </a:rPr>
                        <a:t> </a:t>
                      </a:r>
                      <a:r>
                        <a:rPr lang="en-US" sz="2400" dirty="0" err="1">
                          <a:latin typeface="Aptos" panose="020B0004020202020204" pitchFamily="34" charset="0"/>
                        </a:rPr>
                        <a:t>sản</a:t>
                      </a:r>
                      <a:r>
                        <a:rPr lang="en-US" sz="2400" dirty="0">
                          <a:latin typeface="Aptos" panose="020B0004020202020204" pitchFamily="34" charset="0"/>
                        </a:rPr>
                        <a:t> Việt Nam, 2021).</a:t>
                      </a:r>
                    </a:p>
                  </a:txBody>
                  <a:tcPr/>
                </a:tc>
                <a:extLst>
                  <a:ext uri="{0D108BD9-81ED-4DB2-BD59-A6C34878D82A}">
                    <a16:rowId xmlns:a16="http://schemas.microsoft.com/office/drawing/2014/main" val="58569475"/>
                  </a:ext>
                </a:extLst>
              </a:tr>
              <a:tr h="1918025">
                <a:tc>
                  <a:txBody>
                    <a:bodyPr/>
                    <a:lstStyle/>
                    <a:p>
                      <a:r>
                        <a:rPr lang="vi-VN" sz="2400" dirty="0">
                          <a:latin typeface="Aptos" panose="020B0004020202020204" pitchFamily="34" charset="0"/>
                        </a:rPr>
                        <a:t>T</a:t>
                      </a:r>
                      <a:r>
                        <a:rPr lang="en-US" sz="2400" dirty="0">
                          <a:latin typeface="Aptos" panose="020B0004020202020204" pitchFamily="34" charset="0"/>
                        </a:rPr>
                        <a:t>he Socio-Economic Development Strategy 2021–2030, with a vision to 2045</a:t>
                      </a:r>
                      <a:r>
                        <a:rPr lang="vi-VN" sz="2400" dirty="0">
                          <a:latin typeface="Aptos" panose="020B0004020202020204" pitchFamily="34" charset="0"/>
                        </a:rPr>
                        <a:t> (2021)</a:t>
                      </a:r>
                      <a:endParaRPr lang="en-US" sz="2400" dirty="0">
                        <a:latin typeface="Aptos" panose="020B0004020202020204" pitchFamily="34" charset="0"/>
                      </a:endParaRPr>
                    </a:p>
                  </a:txBody>
                  <a:tcPr/>
                </a:tc>
                <a:tc>
                  <a:txBody>
                    <a:bodyPr/>
                    <a:lstStyle/>
                    <a:p>
                      <a:r>
                        <a:rPr lang="vi-VN" sz="2400" dirty="0">
                          <a:latin typeface="Aptos" panose="020B0004020202020204" pitchFamily="34" charset="0"/>
                        </a:rPr>
                        <a:t>T</a:t>
                      </a:r>
                      <a:r>
                        <a:rPr lang="en-US" sz="2400" dirty="0">
                          <a:latin typeface="Aptos" panose="020B0004020202020204" pitchFamily="34" charset="0"/>
                        </a:rPr>
                        <a:t>he </a:t>
                      </a:r>
                      <a:r>
                        <a:rPr lang="vi-VN" sz="2400" dirty="0" err="1">
                          <a:latin typeface="Aptos" panose="020B0004020202020204" pitchFamily="34" charset="0"/>
                        </a:rPr>
                        <a:t>Politburo</a:t>
                      </a:r>
                      <a:endParaRPr lang="en-US" sz="2400" dirty="0">
                        <a:latin typeface="Aptos" panose="020B0004020202020204" pitchFamily="34" charset="0"/>
                      </a:endParaRPr>
                    </a:p>
                  </a:txBody>
                  <a:tcPr/>
                </a:tc>
                <a:tc>
                  <a:txBody>
                    <a:bodyPr/>
                    <a:lstStyle/>
                    <a:p>
                      <a:r>
                        <a:rPr lang="vi-VN" sz="2400" dirty="0">
                          <a:latin typeface="Aptos" panose="020B0004020202020204" pitchFamily="34" charset="0"/>
                        </a:rPr>
                        <a:t>+ I</a:t>
                      </a:r>
                      <a:r>
                        <a:rPr lang="en-US" sz="2400" dirty="0" err="1">
                          <a:latin typeface="Aptos" panose="020B0004020202020204" pitchFamily="34" charset="0"/>
                        </a:rPr>
                        <a:t>nitiatives</a:t>
                      </a:r>
                      <a:r>
                        <a:rPr lang="en-US" sz="2400" dirty="0">
                          <a:latin typeface="Aptos" panose="020B0004020202020204" pitchFamily="34" charset="0"/>
                        </a:rPr>
                        <a:t> to innovate the </a:t>
                      </a:r>
                      <a:r>
                        <a:rPr lang="en-US" sz="2400" b="1" dirty="0">
                          <a:latin typeface="Aptos" panose="020B0004020202020204" pitchFamily="34" charset="0"/>
                        </a:rPr>
                        <a:t>growth model</a:t>
                      </a:r>
                      <a:r>
                        <a:rPr lang="en-US" sz="2400" dirty="0">
                          <a:latin typeface="Aptos" panose="020B0004020202020204" pitchFamily="34" charset="0"/>
                        </a:rPr>
                        <a:t>, integrate deeply through participation in </a:t>
                      </a:r>
                      <a:r>
                        <a:rPr lang="en-US" sz="2400" b="1" dirty="0">
                          <a:latin typeface="Aptos" panose="020B0004020202020204" pitchFamily="34" charset="0"/>
                        </a:rPr>
                        <a:t>global value chains</a:t>
                      </a:r>
                      <a:r>
                        <a:rPr lang="en-US" sz="2400" dirty="0">
                          <a:latin typeface="Aptos" panose="020B0004020202020204" pitchFamily="34" charset="0"/>
                        </a:rPr>
                        <a:t>, promote </a:t>
                      </a:r>
                      <a:r>
                        <a:rPr lang="en-US" sz="2400" b="1" dirty="0">
                          <a:latin typeface="Aptos" panose="020B0004020202020204" pitchFamily="34" charset="0"/>
                        </a:rPr>
                        <a:t>digital transformation</a:t>
                      </a:r>
                      <a:r>
                        <a:rPr lang="en-US" sz="2400" dirty="0">
                          <a:latin typeface="Aptos" panose="020B0004020202020204" pitchFamily="34" charset="0"/>
                        </a:rPr>
                        <a:t>, and </a:t>
                      </a:r>
                      <a:r>
                        <a:rPr lang="en-US" sz="2400" b="1" dirty="0">
                          <a:latin typeface="Aptos" panose="020B0004020202020204" pitchFamily="34" charset="0"/>
                        </a:rPr>
                        <a:t>develop high-quality human resources </a:t>
                      </a:r>
                      <a:r>
                        <a:rPr lang="en-US" sz="2400" dirty="0">
                          <a:latin typeface="Aptos" panose="020B0004020202020204" pitchFamily="34" charset="0"/>
                        </a:rPr>
                        <a:t>(</a:t>
                      </a:r>
                      <a:r>
                        <a:rPr lang="en-US" sz="2400" dirty="0" err="1">
                          <a:latin typeface="Aptos" panose="020B0004020202020204" pitchFamily="34" charset="0"/>
                        </a:rPr>
                        <a:t>Bộ</a:t>
                      </a:r>
                      <a:r>
                        <a:rPr lang="en-US" sz="2400" dirty="0">
                          <a:latin typeface="Aptos" panose="020B0004020202020204" pitchFamily="34" charset="0"/>
                        </a:rPr>
                        <a:t> </a:t>
                      </a:r>
                      <a:r>
                        <a:rPr lang="en-US" sz="2400" dirty="0" err="1">
                          <a:latin typeface="Aptos" panose="020B0004020202020204" pitchFamily="34" charset="0"/>
                        </a:rPr>
                        <a:t>Chính</a:t>
                      </a:r>
                      <a:r>
                        <a:rPr lang="en-US" sz="2400" dirty="0">
                          <a:latin typeface="Aptos" panose="020B0004020202020204" pitchFamily="34" charset="0"/>
                        </a:rPr>
                        <a:t> </a:t>
                      </a:r>
                      <a:r>
                        <a:rPr lang="en-US" sz="2400" dirty="0" err="1">
                          <a:latin typeface="Aptos" panose="020B0004020202020204" pitchFamily="34" charset="0"/>
                        </a:rPr>
                        <a:t>trị</a:t>
                      </a:r>
                      <a:r>
                        <a:rPr lang="en-US" sz="2400" dirty="0">
                          <a:latin typeface="Aptos" panose="020B0004020202020204" pitchFamily="34" charset="0"/>
                        </a:rPr>
                        <a:t>, 2021)</a:t>
                      </a:r>
                    </a:p>
                  </a:txBody>
                  <a:tcPr/>
                </a:tc>
                <a:extLst>
                  <a:ext uri="{0D108BD9-81ED-4DB2-BD59-A6C34878D82A}">
                    <a16:rowId xmlns:a16="http://schemas.microsoft.com/office/drawing/2014/main" val="343677561"/>
                  </a:ext>
                </a:extLst>
              </a:tr>
              <a:tr h="2220871">
                <a:tc>
                  <a:txBody>
                    <a:bodyPr/>
                    <a:lstStyle/>
                    <a:p>
                      <a:r>
                        <a:rPr lang="vi-VN" sz="2400" dirty="0">
                          <a:latin typeface="Aptos" panose="020B0004020202020204" pitchFamily="34" charset="0"/>
                        </a:rPr>
                        <a:t>The</a:t>
                      </a:r>
                      <a:r>
                        <a:rPr lang="en-US" sz="2400" dirty="0">
                          <a:latin typeface="Aptos" panose="020B0004020202020204" pitchFamily="34" charset="0"/>
                        </a:rPr>
                        <a:t> Cultural Strategy to 2030</a:t>
                      </a:r>
                      <a:r>
                        <a:rPr lang="vi-VN" sz="2400" dirty="0">
                          <a:latin typeface="Aptos" panose="020B0004020202020204" pitchFamily="34" charset="0"/>
                        </a:rPr>
                        <a:t> (2021), </a:t>
                      </a:r>
                      <a:r>
                        <a:rPr lang="vi-VN" sz="2400" dirty="0" err="1">
                          <a:latin typeface="Aptos" panose="020B0004020202020204" pitchFamily="34" charset="0"/>
                        </a:rPr>
                        <a:t>approved</a:t>
                      </a:r>
                      <a:r>
                        <a:rPr lang="vi-VN" sz="2400" dirty="0">
                          <a:latin typeface="Aptos" panose="020B0004020202020204" pitchFamily="34" charset="0"/>
                        </a:rPr>
                        <a:t> </a:t>
                      </a:r>
                      <a:r>
                        <a:rPr lang="vi-VN" sz="2400" dirty="0" err="1">
                          <a:latin typeface="Aptos" panose="020B0004020202020204" pitchFamily="34" charset="0"/>
                        </a:rPr>
                        <a:t>by</a:t>
                      </a:r>
                      <a:endParaRPr lang="vi-VN" sz="2400" dirty="0">
                        <a:latin typeface="Aptos" panose="020B0004020202020204" pitchFamily="34" charset="0"/>
                      </a:endParaRPr>
                    </a:p>
                    <a:p>
                      <a:r>
                        <a:rPr lang="vi-VN" sz="2400" dirty="0" err="1">
                          <a:latin typeface="Aptos" panose="020B0004020202020204" pitchFamily="34" charset="0"/>
                        </a:rPr>
                        <a:t>Decree</a:t>
                      </a:r>
                      <a:r>
                        <a:rPr lang="vi-VN" sz="2400" dirty="0">
                          <a:latin typeface="Aptos" panose="020B0004020202020204" pitchFamily="34" charset="0"/>
                        </a:rPr>
                        <a:t> 1909/QĐ-</a:t>
                      </a:r>
                      <a:r>
                        <a:rPr lang="vi-VN" sz="2400" dirty="0" err="1">
                          <a:latin typeface="Aptos" panose="020B0004020202020204" pitchFamily="34" charset="0"/>
                        </a:rPr>
                        <a:t>TTg</a:t>
                      </a:r>
                      <a:r>
                        <a:rPr lang="vi-VN" sz="2400" dirty="0">
                          <a:latin typeface="Aptos" panose="020B0004020202020204" pitchFamily="34" charset="0"/>
                        </a:rPr>
                        <a:t> (Thủ tướng Chính phủ, 2021) </a:t>
                      </a:r>
                      <a:r>
                        <a:rPr lang="vi-VN" sz="2400" dirty="0" err="1">
                          <a:latin typeface="Aptos" panose="020B0004020202020204" pitchFamily="34" charset="0"/>
                        </a:rPr>
                        <a:t>and</a:t>
                      </a:r>
                      <a:r>
                        <a:rPr lang="vi-VN" sz="2400" dirty="0">
                          <a:latin typeface="Aptos" panose="020B0004020202020204" pitchFamily="34" charset="0"/>
                        </a:rPr>
                        <a:t> </a:t>
                      </a:r>
                      <a:r>
                        <a:rPr lang="vi-VN" sz="2400" dirty="0" err="1">
                          <a:latin typeface="Aptos" panose="020B0004020202020204" pitchFamily="34" charset="0"/>
                        </a:rPr>
                        <a:t>reinforced</a:t>
                      </a:r>
                      <a:r>
                        <a:rPr lang="vi-VN" sz="2400" dirty="0">
                          <a:latin typeface="Aptos" panose="020B0004020202020204" pitchFamily="34" charset="0"/>
                        </a:rPr>
                        <a:t> in </a:t>
                      </a:r>
                      <a:r>
                        <a:rPr lang="vi-VN" sz="2400" dirty="0" err="1">
                          <a:latin typeface="Aptos" panose="020B0004020202020204" pitchFamily="34" charset="0"/>
                        </a:rPr>
                        <a:t>Decree</a:t>
                      </a:r>
                      <a:r>
                        <a:rPr lang="vi-VN" sz="2400" dirty="0">
                          <a:latin typeface="Aptos" panose="020B0004020202020204" pitchFamily="34" charset="0"/>
                        </a:rPr>
                        <a:t> 80 NQ/TW (Bộ Chính trị, 2026)</a:t>
                      </a:r>
                      <a:endParaRPr lang="en-US" sz="2400" dirty="0">
                        <a:latin typeface="Aptos" panose="020B0004020202020204" pitchFamily="34" charset="0"/>
                      </a:endParaRPr>
                    </a:p>
                  </a:txBody>
                  <a:tcPr/>
                </a:tc>
                <a:tc>
                  <a:txBody>
                    <a:bodyPr/>
                    <a:lstStyle/>
                    <a:p>
                      <a:r>
                        <a:rPr lang="vi-VN" sz="2400" dirty="0">
                          <a:latin typeface="Aptos" panose="020B0004020202020204" pitchFamily="34" charset="0"/>
                        </a:rPr>
                        <a:t>T</a:t>
                      </a:r>
                      <a:r>
                        <a:rPr lang="en-US" sz="2400" dirty="0">
                          <a:latin typeface="Aptos" panose="020B0004020202020204" pitchFamily="34" charset="0"/>
                        </a:rPr>
                        <a:t>he Ministry of Culture, Sports and Tourism </a:t>
                      </a:r>
                    </a:p>
                  </a:txBody>
                  <a:tcPr/>
                </a:tc>
                <a:tc>
                  <a:txBody>
                    <a:bodyPr/>
                    <a:lstStyle/>
                    <a:p>
                      <a:r>
                        <a:rPr lang="vi-VN" sz="2400" dirty="0">
                          <a:latin typeface="Aptos" panose="020B0004020202020204" pitchFamily="34" charset="0"/>
                        </a:rPr>
                        <a:t>+ W</a:t>
                      </a:r>
                      <a:r>
                        <a:rPr lang="en-US" sz="2400" dirty="0" err="1">
                          <a:latin typeface="Aptos" panose="020B0004020202020204" pitchFamily="34" charset="0"/>
                        </a:rPr>
                        <a:t>ays</a:t>
                      </a:r>
                      <a:r>
                        <a:rPr lang="en-US" sz="2400" dirty="0">
                          <a:latin typeface="Aptos" panose="020B0004020202020204" pitchFamily="34" charset="0"/>
                        </a:rPr>
                        <a:t> to develop culture by </a:t>
                      </a:r>
                      <a:r>
                        <a:rPr lang="en-US" sz="2400" b="1" dirty="0">
                          <a:latin typeface="Aptos" panose="020B0004020202020204" pitchFamily="34" charset="0"/>
                        </a:rPr>
                        <a:t>promoting Vietnamese values, preserving national identity, and absorbing the best of humanity</a:t>
                      </a:r>
                    </a:p>
                  </a:txBody>
                  <a:tcPr/>
                </a:tc>
                <a:extLst>
                  <a:ext uri="{0D108BD9-81ED-4DB2-BD59-A6C34878D82A}">
                    <a16:rowId xmlns:a16="http://schemas.microsoft.com/office/drawing/2014/main" val="3507806920"/>
                  </a:ext>
                </a:extLst>
              </a:tr>
              <a:tr h="409403">
                <a:tc>
                  <a:txBody>
                    <a:bodyPr/>
                    <a:lstStyle/>
                    <a:p>
                      <a:r>
                        <a:rPr lang="vi-VN" sz="2400" dirty="0">
                          <a:latin typeface="Aptos" panose="020B0004020202020204" pitchFamily="34" charset="0"/>
                        </a:rPr>
                        <a:t>T</a:t>
                      </a:r>
                      <a:r>
                        <a:rPr lang="en-US" sz="2400" dirty="0">
                          <a:latin typeface="Aptos" panose="020B0004020202020204" pitchFamily="34" charset="0"/>
                        </a:rPr>
                        <a:t>he Vietnam 2045 Report </a:t>
                      </a:r>
                      <a:r>
                        <a:rPr lang="vi-VN" sz="2400" dirty="0">
                          <a:latin typeface="Aptos" panose="020B0004020202020204" pitchFamily="34" charset="0"/>
                        </a:rPr>
                        <a:t> (2024)</a:t>
                      </a:r>
                      <a:endParaRPr lang="en-US" sz="2400" dirty="0">
                        <a:latin typeface="Aptos" panose="020B0004020202020204" pitchFamily="34" charset="0"/>
                      </a:endParaRPr>
                    </a:p>
                  </a:txBody>
                  <a:tcPr/>
                </a:tc>
                <a:tc>
                  <a:txBody>
                    <a:bodyPr/>
                    <a:lstStyle/>
                    <a:p>
                      <a:r>
                        <a:rPr lang="vi-VN" sz="2400" dirty="0">
                          <a:latin typeface="Aptos" panose="020B0004020202020204" pitchFamily="34" charset="0"/>
                        </a:rPr>
                        <a:t>T</a:t>
                      </a:r>
                      <a:r>
                        <a:rPr lang="en-US" sz="2400" dirty="0">
                          <a:latin typeface="Aptos" panose="020B0004020202020204" pitchFamily="34" charset="0"/>
                        </a:rPr>
                        <a:t>he Ministry of Planning and Investment </a:t>
                      </a:r>
                    </a:p>
                  </a:txBody>
                  <a:tcPr/>
                </a:tc>
                <a:tc>
                  <a:txBody>
                    <a:bodyPr/>
                    <a:lstStyle/>
                    <a:p>
                      <a:r>
                        <a:rPr lang="vi-VN" sz="2400" dirty="0">
                          <a:latin typeface="Aptos" panose="020B0004020202020204" pitchFamily="34" charset="0"/>
                        </a:rPr>
                        <a:t>+ G</a:t>
                      </a:r>
                      <a:r>
                        <a:rPr lang="en-US" sz="2400" dirty="0">
                          <a:latin typeface="Aptos" panose="020B0004020202020204" pitchFamily="34" charset="0"/>
                        </a:rPr>
                        <a:t>lobal economic trends and policy implications to adapt to </a:t>
                      </a:r>
                      <a:r>
                        <a:rPr lang="en-US" sz="2400" b="1" dirty="0">
                          <a:latin typeface="Aptos" panose="020B0004020202020204" pitchFamily="34" charset="0"/>
                        </a:rPr>
                        <a:t>geopolitical changes, leverage technological opportunities, and enhance national competitiveness</a:t>
                      </a:r>
                      <a:r>
                        <a:rPr lang="en-US" sz="2400" dirty="0">
                          <a:latin typeface="Aptos" panose="020B0004020202020204" pitchFamily="34" charset="0"/>
                        </a:rPr>
                        <a:t> (Viện </a:t>
                      </a:r>
                      <a:r>
                        <a:rPr lang="en-US" sz="2400" noProof="0" dirty="0" err="1">
                          <a:latin typeface="Aptos" panose="020B0004020202020204" pitchFamily="34" charset="0"/>
                        </a:rPr>
                        <a:t>Chiến</a:t>
                      </a:r>
                      <a:r>
                        <a:rPr lang="en-US" sz="2400" dirty="0">
                          <a:latin typeface="Aptos" panose="020B0004020202020204" pitchFamily="34" charset="0"/>
                        </a:rPr>
                        <a:t> </a:t>
                      </a:r>
                      <a:r>
                        <a:rPr lang="en-US" sz="2400" dirty="0" err="1">
                          <a:latin typeface="Aptos" panose="020B0004020202020204" pitchFamily="34" charset="0"/>
                        </a:rPr>
                        <a:t>lược</a:t>
                      </a:r>
                      <a:r>
                        <a:rPr lang="en-US" sz="2400" dirty="0">
                          <a:latin typeface="Aptos" panose="020B0004020202020204" pitchFamily="34" charset="0"/>
                        </a:rPr>
                        <a:t> </a:t>
                      </a:r>
                      <a:r>
                        <a:rPr lang="en-US" sz="2400" dirty="0" err="1">
                          <a:latin typeface="Aptos" panose="020B0004020202020204" pitchFamily="34" charset="0"/>
                        </a:rPr>
                        <a:t>phát</a:t>
                      </a:r>
                      <a:r>
                        <a:rPr lang="en-US" sz="2400" dirty="0">
                          <a:latin typeface="Aptos" panose="020B0004020202020204" pitchFamily="34" charset="0"/>
                        </a:rPr>
                        <a:t> </a:t>
                      </a:r>
                      <a:r>
                        <a:rPr lang="en-US" sz="2400" dirty="0" err="1">
                          <a:latin typeface="Aptos" panose="020B0004020202020204" pitchFamily="34" charset="0"/>
                        </a:rPr>
                        <a:t>triển</a:t>
                      </a:r>
                      <a:r>
                        <a:rPr lang="en-US" sz="2400" dirty="0">
                          <a:latin typeface="Aptos" panose="020B0004020202020204" pitchFamily="34" charset="0"/>
                        </a:rPr>
                        <a:t>, 2024)</a:t>
                      </a:r>
                    </a:p>
                  </a:txBody>
                  <a:tcPr/>
                </a:tc>
                <a:extLst>
                  <a:ext uri="{0D108BD9-81ED-4DB2-BD59-A6C34878D82A}">
                    <a16:rowId xmlns:a16="http://schemas.microsoft.com/office/drawing/2014/main" val="3802435178"/>
                  </a:ext>
                </a:extLst>
              </a:tr>
            </a:tbl>
          </a:graphicData>
        </a:graphic>
      </p:graphicFrame>
    </p:spTree>
    <p:extLst>
      <p:ext uri="{BB962C8B-B14F-4D97-AF65-F5344CB8AC3E}">
        <p14:creationId xmlns:p14="http://schemas.microsoft.com/office/powerpoint/2010/main" val="873370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A47D-DB4B-2BAC-BB70-68C4E895E0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6936DCA-6C24-0D86-6298-33E40FED9C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15" name="TextBox 15">
            <a:extLst>
              <a:ext uri="{FF2B5EF4-FFF2-40B4-BE49-F238E27FC236}">
                <a16:creationId xmlns:a16="http://schemas.microsoft.com/office/drawing/2014/main" id="{DF61A5A8-4D3F-FDF7-35CD-E4B86C3E826B}"/>
              </a:ext>
            </a:extLst>
          </p:cNvPr>
          <p:cNvSpPr txBox="1"/>
          <p:nvPr/>
        </p:nvSpPr>
        <p:spPr>
          <a:xfrm>
            <a:off x="1269023" y="258597"/>
            <a:ext cx="15773400" cy="1173398"/>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RQ 1. Decrees and Resolutions</a:t>
            </a:r>
          </a:p>
        </p:txBody>
      </p:sp>
      <p:sp>
        <p:nvSpPr>
          <p:cNvPr id="4" name="TextBox 3">
            <a:extLst>
              <a:ext uri="{FF2B5EF4-FFF2-40B4-BE49-F238E27FC236}">
                <a16:creationId xmlns:a16="http://schemas.microsoft.com/office/drawing/2014/main" id="{1A07D68E-C405-E45E-BEE0-BEA5AC0D4400}"/>
              </a:ext>
            </a:extLst>
          </p:cNvPr>
          <p:cNvSpPr txBox="1"/>
          <p:nvPr/>
        </p:nvSpPr>
        <p:spPr>
          <a:xfrm>
            <a:off x="1216268" y="1411480"/>
            <a:ext cx="13947532" cy="584775"/>
          </a:xfrm>
          <a:prstGeom prst="rect">
            <a:avLst/>
          </a:prstGeom>
          <a:noFill/>
        </p:spPr>
        <p:txBody>
          <a:bodyPr wrap="square" rtlCol="0">
            <a:spAutoFit/>
          </a:bodyPr>
          <a:lstStyle/>
          <a:p>
            <a:r>
              <a:rPr lang="en-US" sz="3200" b="1" i="1" dirty="0">
                <a:solidFill>
                  <a:schemeClr val="tx2"/>
                </a:solidFill>
                <a:latin typeface="Aptos" panose="020B0004020202020204" pitchFamily="34" charset="0"/>
              </a:rPr>
              <a:t>Policies on international cooperation in education</a:t>
            </a:r>
          </a:p>
        </p:txBody>
      </p:sp>
      <p:graphicFrame>
        <p:nvGraphicFramePr>
          <p:cNvPr id="5" name="Table 4">
            <a:extLst>
              <a:ext uri="{FF2B5EF4-FFF2-40B4-BE49-F238E27FC236}">
                <a16:creationId xmlns:a16="http://schemas.microsoft.com/office/drawing/2014/main" id="{841B8968-5427-FF37-6506-0B18984FC32D}"/>
              </a:ext>
            </a:extLst>
          </p:cNvPr>
          <p:cNvGraphicFramePr>
            <a:graphicFrameLocks noGrp="1"/>
          </p:cNvGraphicFramePr>
          <p:nvPr>
            <p:extLst>
              <p:ext uri="{D42A27DB-BD31-4B8C-83A1-F6EECF244321}">
                <p14:modId xmlns:p14="http://schemas.microsoft.com/office/powerpoint/2010/main" val="291193428"/>
              </p:ext>
            </p:extLst>
          </p:nvPr>
        </p:nvGraphicFramePr>
        <p:xfrm>
          <a:off x="17584" y="1929625"/>
          <a:ext cx="18252831" cy="8464233"/>
        </p:xfrm>
        <a:graphic>
          <a:graphicData uri="http://schemas.openxmlformats.org/drawingml/2006/table">
            <a:tbl>
              <a:tblPr firstRow="1" bandRow="1">
                <a:tableStyleId>{7DF18680-E054-41AD-8BC1-D1AEF772440D}</a:tableStyleId>
              </a:tblPr>
              <a:tblGrid>
                <a:gridCol w="3452446">
                  <a:extLst>
                    <a:ext uri="{9D8B030D-6E8A-4147-A177-3AD203B41FA5}">
                      <a16:colId xmlns:a16="http://schemas.microsoft.com/office/drawing/2014/main" val="1154019184"/>
                    </a:ext>
                  </a:extLst>
                </a:gridCol>
                <a:gridCol w="2479431">
                  <a:extLst>
                    <a:ext uri="{9D8B030D-6E8A-4147-A177-3AD203B41FA5}">
                      <a16:colId xmlns:a16="http://schemas.microsoft.com/office/drawing/2014/main" val="3010771881"/>
                    </a:ext>
                  </a:extLst>
                </a:gridCol>
                <a:gridCol w="12320954">
                  <a:extLst>
                    <a:ext uri="{9D8B030D-6E8A-4147-A177-3AD203B41FA5}">
                      <a16:colId xmlns:a16="http://schemas.microsoft.com/office/drawing/2014/main" val="548741954"/>
                    </a:ext>
                  </a:extLst>
                </a:gridCol>
              </a:tblGrid>
              <a:tr h="416377">
                <a:tc>
                  <a:txBody>
                    <a:bodyPr/>
                    <a:lstStyle/>
                    <a:p>
                      <a:r>
                        <a:rPr lang="vi-VN" sz="2800" dirty="0" err="1">
                          <a:latin typeface="Aptos" panose="020B0004020202020204" pitchFamily="34" charset="0"/>
                        </a:rPr>
                        <a:t>Policies</a:t>
                      </a:r>
                      <a:endParaRPr lang="en-US" sz="2800" i="0" dirty="0">
                        <a:latin typeface="Aptos" panose="020B0004020202020204" pitchFamily="34" charset="0"/>
                      </a:endParaRPr>
                    </a:p>
                  </a:txBody>
                  <a:tcPr/>
                </a:tc>
                <a:tc>
                  <a:txBody>
                    <a:bodyPr/>
                    <a:lstStyle/>
                    <a:p>
                      <a:r>
                        <a:rPr lang="vi-VN" sz="2800" dirty="0" err="1">
                          <a:latin typeface="Aptos" panose="020B0004020202020204" pitchFamily="34" charset="0"/>
                        </a:rPr>
                        <a:t>Issuers</a:t>
                      </a:r>
                      <a:endParaRPr lang="en-US" sz="2800" i="0" dirty="0">
                        <a:latin typeface="Aptos" panose="020B0004020202020204" pitchFamily="34" charset="0"/>
                      </a:endParaRPr>
                    </a:p>
                  </a:txBody>
                  <a:tcPr/>
                </a:tc>
                <a:tc>
                  <a:txBody>
                    <a:bodyPr/>
                    <a:lstStyle/>
                    <a:p>
                      <a:r>
                        <a:rPr lang="vi-VN" sz="2800" dirty="0" err="1">
                          <a:latin typeface="Aptos" panose="020B0004020202020204" pitchFamily="34" charset="0"/>
                        </a:rPr>
                        <a:t>Key</a:t>
                      </a:r>
                      <a:r>
                        <a:rPr lang="vi-VN" sz="2800" dirty="0">
                          <a:latin typeface="Aptos" panose="020B0004020202020204" pitchFamily="34" charset="0"/>
                        </a:rPr>
                        <a:t> </a:t>
                      </a:r>
                      <a:r>
                        <a:rPr lang="vi-VN" sz="2800" dirty="0" err="1">
                          <a:latin typeface="Aptos" panose="020B0004020202020204" pitchFamily="34" charset="0"/>
                        </a:rPr>
                        <a:t>contents</a:t>
                      </a:r>
                      <a:endParaRPr lang="en-US" sz="2800" i="0" dirty="0">
                        <a:latin typeface="Aptos" panose="020B0004020202020204" pitchFamily="34" charset="0"/>
                      </a:endParaRPr>
                    </a:p>
                  </a:txBody>
                  <a:tcPr/>
                </a:tc>
                <a:extLst>
                  <a:ext uri="{0D108BD9-81ED-4DB2-BD59-A6C34878D82A}">
                    <a16:rowId xmlns:a16="http://schemas.microsoft.com/office/drawing/2014/main" val="482565218"/>
                  </a:ext>
                </a:extLst>
              </a:tr>
              <a:tr h="1769604">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Education Development Strategy 2021–2030, with a vision to 2045, </a:t>
                      </a:r>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 (2021)</a:t>
                      </a:r>
                      <a:endParaRPr lang="en-US" b="1" dirty="0">
                        <a:latin typeface="Aptos" panose="020B0004020202020204" pitchFamily="34" charset="0"/>
                      </a:endParaRPr>
                    </a:p>
                  </a:txBody>
                  <a:tcPr/>
                </a:tc>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the Ministry of Education and Training </a:t>
                      </a:r>
                      <a:endParaRPr lang="en-US" b="1" dirty="0">
                        <a:latin typeface="Aptos" panose="020B0004020202020204" pitchFamily="34" charset="0"/>
                      </a:endParaRPr>
                    </a:p>
                  </a:txBody>
                  <a:tcPr/>
                </a:tc>
                <a:tc>
                  <a:txBody>
                    <a:bodyPr/>
                    <a:lstStyle/>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Fundamentally and comprehensively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reform education</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endParaRPr kumimoji="0" lang="vi-VN" sz="2400" b="0" u="none" strike="noStrike" kern="1200" cap="none" spc="0" normalizeH="0" baseline="0" noProof="0" dirty="0">
                        <a:ln>
                          <a:noFill/>
                        </a:ln>
                        <a:solidFill>
                          <a:prstClr val="black"/>
                        </a:solidFill>
                        <a:effectLst/>
                        <a:uLnTx/>
                        <a:uFillTx/>
                        <a:latin typeface="Aptos" panose="020B0004020202020204" pitchFamily="34" charset="0"/>
                      </a:endParaRPr>
                    </a:p>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Further enhance the role of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international cooperation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by establishing training partnerships, attracting international talent, and </a:t>
                      </a:r>
                      <a:r>
                        <a:rPr kumimoji="0" lang="vi-VN" sz="2400" b="1" u="none" strike="noStrike" kern="1200" cap="none" spc="0" normalizeH="0" baseline="0" noProof="0" dirty="0" err="1">
                          <a:ln>
                            <a:noFill/>
                          </a:ln>
                          <a:solidFill>
                            <a:prstClr val="black"/>
                          </a:solidFill>
                          <a:effectLst/>
                          <a:uLnTx/>
                          <a:uFillTx/>
                          <a:latin typeface="Aptos" panose="020B0004020202020204" pitchFamily="34" charset="0"/>
                        </a:rPr>
                        <a:t>developing</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 a global research network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(Báo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Điện</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tử</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Chính</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phủ</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2025).</a:t>
                      </a:r>
                      <a:endParaRPr lang="en-US" dirty="0">
                        <a:latin typeface="Aptos" panose="020B0004020202020204" pitchFamily="34" charset="0"/>
                      </a:endParaRPr>
                    </a:p>
                  </a:txBody>
                  <a:tcPr/>
                </a:tc>
                <a:extLst>
                  <a:ext uri="{0D108BD9-81ED-4DB2-BD59-A6C34878D82A}">
                    <a16:rowId xmlns:a16="http://schemas.microsoft.com/office/drawing/2014/main" val="3826207181"/>
                  </a:ext>
                </a:extLst>
              </a:tr>
              <a:tr h="2250879">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Resolution 57-NQ/TW </a:t>
                      </a:r>
                      <a:endParaRPr kumimoji="0" lang="vi-VN" sz="2400" b="1" u="none" strike="noStrike" kern="1200" cap="none" spc="0" normalizeH="0" baseline="0" noProof="0" dirty="0">
                        <a:ln>
                          <a:noFill/>
                        </a:ln>
                        <a:solidFill>
                          <a:prstClr val="black"/>
                        </a:solidFill>
                        <a:effectLst/>
                        <a:uLnTx/>
                        <a:uFillTx/>
                        <a:latin typeface="Aptos" panose="020B0004020202020204" pitchFamily="34" charset="0"/>
                      </a:endParaRPr>
                    </a:p>
                    <a:p>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(2024)</a:t>
                      </a:r>
                      <a:endParaRPr lang="en-US" dirty="0">
                        <a:latin typeface="Aptos" panose="020B0004020202020204" pitchFamily="34" charset="0"/>
                      </a:endParaRPr>
                    </a:p>
                  </a:txBody>
                  <a:tcPr/>
                </a:tc>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the Politburo </a:t>
                      </a:r>
                      <a:endParaRPr lang="en-US" b="1" dirty="0">
                        <a:latin typeface="Aptos" panose="020B0004020202020204" pitchFamily="34" charset="0"/>
                      </a:endParaRPr>
                    </a:p>
                  </a:txBody>
                  <a:tcPr/>
                </a:tc>
                <a:tc>
                  <a:txBody>
                    <a:bodyPr/>
                    <a:lstStyle/>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Promote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breakthroughs in national science, technology, innovation, and digital transformation </a:t>
                      </a:r>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to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accelerate</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the country's development and international integration with the power of science and technology,</a:t>
                      </a:r>
                      <a:endParaRPr kumimoji="0" lang="vi-VN" sz="2400" b="0" u="none" strike="noStrike" kern="1200" cap="none" spc="0" normalizeH="0" baseline="0" noProof="0" dirty="0">
                        <a:ln>
                          <a:noFill/>
                        </a:ln>
                        <a:solidFill>
                          <a:prstClr val="black"/>
                        </a:solidFill>
                        <a:effectLst/>
                        <a:uLnTx/>
                        <a:uFillTx/>
                        <a:latin typeface="Aptos" panose="020B0004020202020204" pitchFamily="34" charset="0"/>
                      </a:endParaRPr>
                    </a:p>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Aim to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enhance the nation's position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through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comprehensive development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of national resources, from policies, institutions, infrastructure, and human resources to international cooperation (Ban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Chấp</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hành</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Trung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ương</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2024). </a:t>
                      </a:r>
                      <a:endParaRPr lang="en-US" dirty="0">
                        <a:latin typeface="Aptos" panose="020B0004020202020204" pitchFamily="34" charset="0"/>
                      </a:endParaRPr>
                    </a:p>
                  </a:txBody>
                  <a:tcPr/>
                </a:tc>
                <a:extLst>
                  <a:ext uri="{0D108BD9-81ED-4DB2-BD59-A6C34878D82A}">
                    <a16:rowId xmlns:a16="http://schemas.microsoft.com/office/drawing/2014/main" val="2431532048"/>
                  </a:ext>
                </a:extLst>
              </a:tr>
              <a:tr h="1970229">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Resolution 71-NQ/TW</a:t>
                      </a:r>
                      <a:endParaRPr kumimoji="0" lang="vi-VN" sz="2400" b="1" u="none" strike="noStrike" kern="1200" cap="none" spc="0" normalizeH="0" baseline="0" noProof="0" dirty="0">
                        <a:ln>
                          <a:noFill/>
                        </a:ln>
                        <a:solidFill>
                          <a:prstClr val="black"/>
                        </a:solidFill>
                        <a:effectLst/>
                        <a:uLnTx/>
                        <a:uFillTx/>
                        <a:latin typeface="Aptos" panose="020B0004020202020204" pitchFamily="34" charset="0"/>
                      </a:endParaRPr>
                    </a:p>
                    <a:p>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(2025)</a:t>
                      </a:r>
                      <a:endParaRPr lang="en-US" dirty="0">
                        <a:latin typeface="Aptos" panose="020B0004020202020204" pitchFamily="34" charset="0"/>
                      </a:endParaRPr>
                    </a:p>
                  </a:txBody>
                  <a:tcPr/>
                </a:tc>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the Politburo </a:t>
                      </a:r>
                      <a:endParaRPr lang="en-US" b="1" dirty="0">
                        <a:latin typeface="Aptos" panose="020B0004020202020204" pitchFamily="34" charset="0"/>
                      </a:endParaRPr>
                    </a:p>
                  </a:txBody>
                  <a:tcPr/>
                </a:tc>
                <a:tc>
                  <a:txBody>
                    <a:bodyPr/>
                    <a:lstStyle/>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Concretize the policy of developing higher education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in the era of international integration through a strategy of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increasing autonomy and building research universities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with the goal of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comprehensive integration</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affirming the pioneering role of Vietnamese education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among the top 20 countries in the world, with at least five universities in the Top 100 globally (Ban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Chấp</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hành</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Trung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ương</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2025</a:t>
                      </a:r>
                      <a:endParaRPr lang="en-US" dirty="0">
                        <a:latin typeface="Aptos" panose="020B0004020202020204" pitchFamily="34" charset="0"/>
                      </a:endParaRPr>
                    </a:p>
                  </a:txBody>
                  <a:tcPr/>
                </a:tc>
                <a:extLst>
                  <a:ext uri="{0D108BD9-81ED-4DB2-BD59-A6C34878D82A}">
                    <a16:rowId xmlns:a16="http://schemas.microsoft.com/office/drawing/2014/main" val="403191994"/>
                  </a:ext>
                </a:extLst>
              </a:tr>
              <a:tr h="422160">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Decision 2371/QĐ-</a:t>
                      </a:r>
                      <a:r>
                        <a:rPr kumimoji="0" lang="en-US" sz="2400" b="1" u="none" strike="noStrike" kern="1200" cap="none" spc="0" normalizeH="0" baseline="0" noProof="0" dirty="0" err="1">
                          <a:ln>
                            <a:noFill/>
                          </a:ln>
                          <a:solidFill>
                            <a:prstClr val="black"/>
                          </a:solidFill>
                          <a:effectLst/>
                          <a:uLnTx/>
                          <a:uFillTx/>
                          <a:latin typeface="Aptos" panose="020B0004020202020204" pitchFamily="34" charset="0"/>
                        </a:rPr>
                        <a:t>TTg</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 </a:t>
                      </a:r>
                      <a:endParaRPr kumimoji="0" lang="vi-VN" sz="2400" b="1" u="none" strike="noStrike" kern="1200" cap="none" spc="0" normalizeH="0" baseline="0" noProof="0" dirty="0">
                        <a:ln>
                          <a:noFill/>
                        </a:ln>
                        <a:solidFill>
                          <a:prstClr val="black"/>
                        </a:solidFill>
                        <a:effectLst/>
                        <a:uLnTx/>
                        <a:uFillTx/>
                        <a:latin typeface="Aptos" panose="020B0004020202020204" pitchFamily="34" charset="0"/>
                      </a:endParaRPr>
                    </a:p>
                    <a:p>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(2025)</a:t>
                      </a:r>
                      <a:endParaRPr lang="en-US" dirty="0">
                        <a:latin typeface="Aptos" panose="020B0004020202020204" pitchFamily="34" charset="0"/>
                      </a:endParaRPr>
                    </a:p>
                  </a:txBody>
                  <a:tcPr/>
                </a:tc>
                <a:tc>
                  <a:txBody>
                    <a:bodyPr/>
                    <a:lstStyle/>
                    <a:p>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the Prime Minister </a:t>
                      </a:r>
                      <a:endParaRPr lang="en-US" b="1" dirty="0">
                        <a:latin typeface="Aptos" panose="020B0004020202020204" pitchFamily="34" charset="0"/>
                      </a:endParaRPr>
                    </a:p>
                  </a:txBody>
                  <a:tcPr/>
                </a:tc>
                <a:tc>
                  <a:txBody>
                    <a:bodyPr/>
                    <a:lstStyle/>
                    <a:p>
                      <a:r>
                        <a:rPr kumimoji="0" lang="vi-VN"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Approve the Project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"Making English the second language in schools in the period 2025–2035, with a vision to 2045"</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promoting international cooperation through education, enhancing </a:t>
                      </a:r>
                      <a:r>
                        <a:rPr kumimoji="0" lang="vi-VN" sz="2400" b="1" u="none" strike="noStrike" kern="1200" cap="none" spc="0" normalizeH="0" baseline="0" noProof="0" dirty="0" err="1">
                          <a:ln>
                            <a:noFill/>
                          </a:ln>
                          <a:solidFill>
                            <a:prstClr val="black"/>
                          </a:solidFill>
                          <a:effectLst/>
                          <a:uLnTx/>
                          <a:uFillTx/>
                          <a:latin typeface="Aptos" panose="020B0004020202020204" pitchFamily="34" charset="0"/>
                        </a:rPr>
                        <a:t>human</a:t>
                      </a:r>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 </a:t>
                      </a:r>
                      <a:r>
                        <a:rPr kumimoji="0" lang="vi-VN" sz="2400" b="1" u="none" strike="noStrike" kern="1200" cap="none" spc="0" normalizeH="0" baseline="0" noProof="0" dirty="0" err="1">
                          <a:ln>
                            <a:noFill/>
                          </a:ln>
                          <a:solidFill>
                            <a:prstClr val="black"/>
                          </a:solidFill>
                          <a:effectLst/>
                          <a:uLnTx/>
                          <a:uFillTx/>
                          <a:latin typeface="Aptos" panose="020B0004020202020204" pitchFamily="34" charset="0"/>
                        </a:rPr>
                        <a:t>resource</a:t>
                      </a:r>
                      <a:r>
                        <a:rPr kumimoji="0" lang="vi-VN" sz="2400" b="1" u="none" strike="noStrike" kern="1200" cap="none" spc="0" normalizeH="0" baseline="0" noProof="0" dirty="0">
                          <a:ln>
                            <a:noFill/>
                          </a:ln>
                          <a:solidFill>
                            <a:prstClr val="black"/>
                          </a:solidFill>
                          <a:effectLst/>
                          <a:uLnTx/>
                          <a:uFillTx/>
                          <a:latin typeface="Aptos" panose="020B0004020202020204" pitchFamily="34" charset="0"/>
                        </a:rPr>
                        <a:t> </a:t>
                      </a:r>
                      <a:r>
                        <a:rPr kumimoji="0" lang="vi-VN" sz="2400" b="1" u="none" strike="noStrike" kern="1200" cap="none" spc="0" normalizeH="0" baseline="0" noProof="0" dirty="0" err="1">
                          <a:ln>
                            <a:noFill/>
                          </a:ln>
                          <a:solidFill>
                            <a:prstClr val="black"/>
                          </a:solidFill>
                          <a:effectLst/>
                          <a:uLnTx/>
                          <a:uFillTx/>
                          <a:latin typeface="Aptos" panose="020B0004020202020204" pitchFamily="34" charset="0"/>
                        </a:rPr>
                        <a:t>competitiveness</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creating conditions for the younger generation to </a:t>
                      </a:r>
                      <a:r>
                        <a:rPr kumimoji="0" lang="en-US" sz="2400" b="1" u="none" strike="noStrike" kern="1200" cap="none" spc="0" normalizeH="0" baseline="0" noProof="0" dirty="0">
                          <a:ln>
                            <a:noFill/>
                          </a:ln>
                          <a:solidFill>
                            <a:prstClr val="black"/>
                          </a:solidFill>
                          <a:effectLst/>
                          <a:uLnTx/>
                          <a:uFillTx/>
                          <a:latin typeface="Aptos" panose="020B0004020202020204" pitchFamily="34" charset="0"/>
                        </a:rPr>
                        <a:t>access global knowledge</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and aligning with the national development strategy to 2045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Thủ</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tướng</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Chính</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a:t>
                      </a:r>
                      <a:r>
                        <a:rPr kumimoji="0" lang="en-US" sz="2400" b="0" u="none" strike="noStrike" kern="1200" cap="none" spc="0" normalizeH="0" baseline="0" noProof="0" dirty="0" err="1">
                          <a:ln>
                            <a:noFill/>
                          </a:ln>
                          <a:solidFill>
                            <a:prstClr val="black"/>
                          </a:solidFill>
                          <a:effectLst/>
                          <a:uLnTx/>
                          <a:uFillTx/>
                          <a:latin typeface="Aptos" panose="020B0004020202020204" pitchFamily="34" charset="0"/>
                        </a:rPr>
                        <a:t>phủ</a:t>
                      </a:r>
                      <a:r>
                        <a:rPr kumimoji="0" lang="en-US" sz="2400" b="0" u="none" strike="noStrike" kern="1200" cap="none" spc="0" normalizeH="0" baseline="0" noProof="0" dirty="0">
                          <a:ln>
                            <a:noFill/>
                          </a:ln>
                          <a:solidFill>
                            <a:prstClr val="black"/>
                          </a:solidFill>
                          <a:effectLst/>
                          <a:uLnTx/>
                          <a:uFillTx/>
                          <a:latin typeface="Aptos" panose="020B0004020202020204" pitchFamily="34" charset="0"/>
                        </a:rPr>
                        <a:t>, 2025). </a:t>
                      </a:r>
                      <a:endParaRPr lang="en-US" dirty="0">
                        <a:latin typeface="Aptos" panose="020B0004020202020204" pitchFamily="34" charset="0"/>
                      </a:endParaRPr>
                    </a:p>
                  </a:txBody>
                  <a:tcPr/>
                </a:tc>
                <a:extLst>
                  <a:ext uri="{0D108BD9-81ED-4DB2-BD59-A6C34878D82A}">
                    <a16:rowId xmlns:a16="http://schemas.microsoft.com/office/drawing/2014/main" val="2543787920"/>
                  </a:ext>
                </a:extLst>
              </a:tr>
            </a:tbl>
          </a:graphicData>
        </a:graphic>
      </p:graphicFrame>
    </p:spTree>
    <p:extLst>
      <p:ext uri="{BB962C8B-B14F-4D97-AF65-F5344CB8AC3E}">
        <p14:creationId xmlns:p14="http://schemas.microsoft.com/office/powerpoint/2010/main" val="3071149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3613F-A844-8FF1-6E6D-00CBEDB8A7E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00F06E9-9648-69E5-41F7-1BFF9FE023F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666" b="-15666"/>
            </a:stretch>
          </a:blipFill>
        </p:spPr>
      </p:sp>
      <p:grpSp>
        <p:nvGrpSpPr>
          <p:cNvPr id="10" name="Group 10">
            <a:extLst>
              <a:ext uri="{FF2B5EF4-FFF2-40B4-BE49-F238E27FC236}">
                <a16:creationId xmlns:a16="http://schemas.microsoft.com/office/drawing/2014/main" id="{EBAC2F78-151B-14E9-DEF7-B71FF6120D1E}"/>
              </a:ext>
            </a:extLst>
          </p:cNvPr>
          <p:cNvGrpSpPr/>
          <p:nvPr/>
        </p:nvGrpSpPr>
        <p:grpSpPr>
          <a:xfrm>
            <a:off x="13041923" y="4392581"/>
            <a:ext cx="4572001" cy="5372100"/>
            <a:chOff x="0" y="0"/>
            <a:chExt cx="1013254" cy="1161960"/>
          </a:xfrm>
        </p:grpSpPr>
        <p:sp>
          <p:nvSpPr>
            <p:cNvPr id="11" name="Freeform 11">
              <a:extLst>
                <a:ext uri="{FF2B5EF4-FFF2-40B4-BE49-F238E27FC236}">
                  <a16:creationId xmlns:a16="http://schemas.microsoft.com/office/drawing/2014/main" id="{9D4FF8DD-9E7B-272D-3085-F8BFA4C0CC87}"/>
                </a:ext>
              </a:extLst>
            </p:cNvPr>
            <p:cNvSpPr/>
            <p:nvPr/>
          </p:nvSpPr>
          <p:spPr>
            <a:xfrm>
              <a:off x="0" y="0"/>
              <a:ext cx="1013254" cy="1161960"/>
            </a:xfrm>
            <a:custGeom>
              <a:avLst/>
              <a:gdLst/>
              <a:ahLst/>
              <a:cxnLst/>
              <a:rect l="l" t="t" r="r" b="b"/>
              <a:pathLst>
                <a:path w="1013254" h="1161960">
                  <a:moveTo>
                    <a:pt x="0" y="0"/>
                  </a:moveTo>
                  <a:lnTo>
                    <a:pt x="1013254" y="0"/>
                  </a:lnTo>
                  <a:lnTo>
                    <a:pt x="1013254" y="1161960"/>
                  </a:lnTo>
                  <a:lnTo>
                    <a:pt x="0" y="1161960"/>
                  </a:lnTo>
                  <a:close/>
                </a:path>
              </a:pathLst>
            </a:custGeom>
            <a:blipFill>
              <a:blip r:embed="rId4"/>
              <a:stretch>
                <a:fillRect t="-15401" b="-15401"/>
              </a:stretch>
            </a:blipFill>
          </p:spPr>
        </p:sp>
      </p:grpSp>
      <p:sp>
        <p:nvSpPr>
          <p:cNvPr id="15" name="TextBox 15">
            <a:extLst>
              <a:ext uri="{FF2B5EF4-FFF2-40B4-BE49-F238E27FC236}">
                <a16:creationId xmlns:a16="http://schemas.microsoft.com/office/drawing/2014/main" id="{137AE10F-9767-E0EA-33C6-D755D82737B5}"/>
              </a:ext>
            </a:extLst>
          </p:cNvPr>
          <p:cNvSpPr txBox="1"/>
          <p:nvPr/>
        </p:nvSpPr>
        <p:spPr>
          <a:xfrm>
            <a:off x="13030200" y="206439"/>
            <a:ext cx="5257800" cy="3663823"/>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RQ2. </a:t>
            </a:r>
            <a:r>
              <a:rPr lang="vi-VN" sz="6000" b="1" dirty="0" err="1">
                <a:solidFill>
                  <a:schemeClr val="accent5"/>
                </a:solidFill>
                <a:latin typeface="TAN Pearl"/>
                <a:ea typeface="TAN Pearl"/>
                <a:cs typeface="TAN Pearl"/>
                <a:sym typeface="TAN Pearl"/>
              </a:rPr>
              <a:t>Curricular</a:t>
            </a:r>
            <a:r>
              <a:rPr lang="vi-VN" sz="6000" b="1" dirty="0">
                <a:solidFill>
                  <a:schemeClr val="accent5"/>
                </a:solidFill>
                <a:latin typeface="TAN Pearl"/>
                <a:ea typeface="TAN Pearl"/>
                <a:cs typeface="TAN Pearl"/>
                <a:sym typeface="TAN Pearl"/>
              </a:rPr>
              <a:t> </a:t>
            </a:r>
            <a:r>
              <a:rPr lang="vi-VN" sz="6000" b="1" dirty="0" err="1">
                <a:solidFill>
                  <a:schemeClr val="accent5"/>
                </a:solidFill>
                <a:latin typeface="TAN Pearl"/>
                <a:ea typeface="TAN Pearl"/>
                <a:cs typeface="TAN Pearl"/>
                <a:sym typeface="TAN Pearl"/>
              </a:rPr>
              <a:t>analysis</a:t>
            </a:r>
            <a:endParaRPr lang="en-US" sz="6000" b="1" dirty="0">
              <a:solidFill>
                <a:schemeClr val="accent5"/>
              </a:solidFill>
              <a:latin typeface="TAN Pearl"/>
              <a:ea typeface="TAN Pearl"/>
              <a:cs typeface="TAN Pearl"/>
              <a:sym typeface="TAN Pearl"/>
            </a:endParaRPr>
          </a:p>
        </p:txBody>
      </p:sp>
      <p:graphicFrame>
        <p:nvGraphicFramePr>
          <p:cNvPr id="3" name="Table 2">
            <a:extLst>
              <a:ext uri="{FF2B5EF4-FFF2-40B4-BE49-F238E27FC236}">
                <a16:creationId xmlns:a16="http://schemas.microsoft.com/office/drawing/2014/main" id="{E3D68275-5EE1-EC9C-2E87-D18B25B50F15}"/>
              </a:ext>
            </a:extLst>
          </p:cNvPr>
          <p:cNvGraphicFramePr>
            <a:graphicFrameLocks noGrp="1"/>
          </p:cNvGraphicFramePr>
          <p:nvPr>
            <p:extLst>
              <p:ext uri="{D42A27DB-BD31-4B8C-83A1-F6EECF244321}">
                <p14:modId xmlns:p14="http://schemas.microsoft.com/office/powerpoint/2010/main" val="34780232"/>
              </p:ext>
            </p:extLst>
          </p:nvPr>
        </p:nvGraphicFramePr>
        <p:xfrm>
          <a:off x="2" y="0"/>
          <a:ext cx="12801597" cy="10286996"/>
        </p:xfrm>
        <a:graphic>
          <a:graphicData uri="http://schemas.openxmlformats.org/drawingml/2006/table">
            <a:tbl>
              <a:tblPr firstRow="1" bandRow="1">
                <a:tableStyleId>{5A111915-BE36-4E01-A7E5-04B1672EAD32}</a:tableStyleId>
              </a:tblPr>
              <a:tblGrid>
                <a:gridCol w="5711479">
                  <a:extLst>
                    <a:ext uri="{9D8B030D-6E8A-4147-A177-3AD203B41FA5}">
                      <a16:colId xmlns:a16="http://schemas.microsoft.com/office/drawing/2014/main" val="2304690014"/>
                    </a:ext>
                  </a:extLst>
                </a:gridCol>
                <a:gridCol w="1969478">
                  <a:extLst>
                    <a:ext uri="{9D8B030D-6E8A-4147-A177-3AD203B41FA5}">
                      <a16:colId xmlns:a16="http://schemas.microsoft.com/office/drawing/2014/main" val="2850806944"/>
                    </a:ext>
                  </a:extLst>
                </a:gridCol>
                <a:gridCol w="1619348">
                  <a:extLst>
                    <a:ext uri="{9D8B030D-6E8A-4147-A177-3AD203B41FA5}">
                      <a16:colId xmlns:a16="http://schemas.microsoft.com/office/drawing/2014/main" val="1542501823"/>
                    </a:ext>
                  </a:extLst>
                </a:gridCol>
                <a:gridCol w="1641230">
                  <a:extLst>
                    <a:ext uri="{9D8B030D-6E8A-4147-A177-3AD203B41FA5}">
                      <a16:colId xmlns:a16="http://schemas.microsoft.com/office/drawing/2014/main" val="1522799584"/>
                    </a:ext>
                  </a:extLst>
                </a:gridCol>
                <a:gridCol w="1860062">
                  <a:extLst>
                    <a:ext uri="{9D8B030D-6E8A-4147-A177-3AD203B41FA5}">
                      <a16:colId xmlns:a16="http://schemas.microsoft.com/office/drawing/2014/main" val="2216712876"/>
                    </a:ext>
                  </a:extLst>
                </a:gridCol>
              </a:tblGrid>
              <a:tr h="541095">
                <a:tc row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vi-VN" sz="2200" dirty="0" err="1">
                          <a:latin typeface="Aptos" panose="020B0004020202020204" pitchFamily="34" charset="0"/>
                        </a:rPr>
                        <a:t>Block</a:t>
                      </a:r>
                      <a:r>
                        <a:rPr lang="vi-VN" sz="2200" dirty="0">
                          <a:latin typeface="Aptos" panose="020B0004020202020204" pitchFamily="34" charset="0"/>
                        </a:rPr>
                        <a:t> </a:t>
                      </a:r>
                      <a:r>
                        <a:rPr lang="vi-VN" sz="2200" dirty="0" err="1">
                          <a:latin typeface="Aptos" panose="020B0004020202020204" pitchFamily="34" charset="0"/>
                        </a:rPr>
                        <a:t>of</a:t>
                      </a:r>
                      <a:r>
                        <a:rPr lang="vi-VN" sz="2200" dirty="0">
                          <a:latin typeface="Aptos" panose="020B0004020202020204" pitchFamily="34" charset="0"/>
                        </a:rPr>
                        <a:t> </a:t>
                      </a:r>
                      <a:r>
                        <a:rPr lang="vi-VN" sz="2200" dirty="0" err="1">
                          <a:latin typeface="Aptos" panose="020B0004020202020204" pitchFamily="34" charset="0"/>
                        </a:rPr>
                        <a:t>knowledge</a:t>
                      </a:r>
                      <a:endParaRPr lang="en-US" sz="2200" dirty="0">
                        <a:latin typeface="Aptos" panose="020B0004020202020204" pitchFamily="34" charset="0"/>
                      </a:endParaRPr>
                    </a:p>
                  </a:txBody>
                  <a:tcPr marL="182880" marR="0" marT="0" marB="0" anchor="ctr"/>
                </a:tc>
                <a:tc row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vi-VN" sz="2200" dirty="0" err="1">
                          <a:latin typeface="Aptos" panose="020B0004020202020204" pitchFamily="34" charset="0"/>
                        </a:rPr>
                        <a:t>Subject</a:t>
                      </a:r>
                      <a:r>
                        <a:rPr lang="vi-VN" sz="2200" dirty="0">
                          <a:latin typeface="Aptos" panose="020B0004020202020204" pitchFamily="34" charset="0"/>
                        </a:rPr>
                        <a:t> </a:t>
                      </a:r>
                      <a:r>
                        <a:rPr lang="vi-VN" sz="2200" dirty="0" err="1">
                          <a:latin typeface="Aptos" panose="020B0004020202020204" pitchFamily="34" charset="0"/>
                        </a:rPr>
                        <a:t>number</a:t>
                      </a:r>
                      <a:endParaRPr lang="en-US" sz="2200" dirty="0">
                        <a:latin typeface="Aptos" panose="020B0004020202020204" pitchFamily="34" charset="0"/>
                      </a:endParaRPr>
                    </a:p>
                  </a:txBody>
                  <a:tcPr marL="182880" marR="0" marT="0" marB="0" anchor="ctr"/>
                </a:tc>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vi-VN" sz="2200" dirty="0" err="1">
                          <a:latin typeface="Aptos" panose="020B0004020202020204" pitchFamily="34" charset="0"/>
                        </a:rPr>
                        <a:t>Level</a:t>
                      </a:r>
                      <a:r>
                        <a:rPr lang="vi-VN" sz="2200" dirty="0">
                          <a:latin typeface="Aptos" panose="020B0004020202020204" pitchFamily="34" charset="0"/>
                        </a:rPr>
                        <a:t> </a:t>
                      </a:r>
                      <a:r>
                        <a:rPr lang="vi-VN" sz="2200" dirty="0" err="1">
                          <a:latin typeface="Aptos" panose="020B0004020202020204" pitchFamily="34" charset="0"/>
                        </a:rPr>
                        <a:t>of</a:t>
                      </a:r>
                      <a:r>
                        <a:rPr lang="vi-VN" sz="2200" dirty="0">
                          <a:latin typeface="Aptos" panose="020B0004020202020204" pitchFamily="34" charset="0"/>
                        </a:rPr>
                        <a:t> </a:t>
                      </a:r>
                      <a:r>
                        <a:rPr lang="vi-VN" sz="2200" dirty="0" err="1">
                          <a:latin typeface="Aptos" panose="020B0004020202020204" pitchFamily="34" charset="0"/>
                        </a:rPr>
                        <a:t>compatibility</a:t>
                      </a:r>
                      <a:endParaRPr lang="en-US" sz="2200" dirty="0">
                        <a:latin typeface="Aptos" panose="020B0004020202020204" pitchFamily="34" charset="0"/>
                      </a:endParaRPr>
                    </a:p>
                  </a:txBody>
                  <a:tcPr marL="182880" marR="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16019916"/>
                  </a:ext>
                </a:extLst>
              </a:tr>
              <a:tr h="541095">
                <a:tc vMerge="1">
                  <a:txBody>
                    <a:bodyPr/>
                    <a:lstStyle/>
                    <a:p>
                      <a:endParaRPr lang="en-US" dirty="0"/>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NA/1</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2</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3</a:t>
                      </a:r>
                      <a:endParaRPr lang="en-US" sz="2200" b="1" dirty="0">
                        <a:latin typeface="Aptos" panose="020B0004020202020204" pitchFamily="34" charset="0"/>
                      </a:endParaRPr>
                    </a:p>
                  </a:txBody>
                  <a:tcPr marL="182880" marR="0" marT="0" marB="0" anchor="ctr"/>
                </a:tc>
                <a:extLst>
                  <a:ext uri="{0D108BD9-81ED-4DB2-BD59-A6C34878D82A}">
                    <a16:rowId xmlns:a16="http://schemas.microsoft.com/office/drawing/2014/main" val="3535910143"/>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kern="1200" dirty="0" err="1">
                          <a:solidFill>
                            <a:schemeClr val="dk1"/>
                          </a:solidFill>
                          <a:effectLst/>
                          <a:latin typeface="Aptos" panose="020B0004020202020204" pitchFamily="34" charset="0"/>
                        </a:rPr>
                        <a:t>General</a:t>
                      </a:r>
                      <a:r>
                        <a:rPr lang="vi-VN" sz="2200" b="1" kern="1200" dirty="0">
                          <a:solidFill>
                            <a:schemeClr val="dk1"/>
                          </a:solidFill>
                          <a:effectLst/>
                          <a:latin typeface="Aptos" panose="020B0004020202020204" pitchFamily="34" charset="0"/>
                        </a:rPr>
                        <a:t> </a:t>
                      </a:r>
                      <a:r>
                        <a:rPr lang="vi-VN" sz="2200" b="1" kern="1200" dirty="0" err="1">
                          <a:solidFill>
                            <a:schemeClr val="dk1"/>
                          </a:solidFill>
                          <a:effectLst/>
                          <a:latin typeface="Aptos" panose="020B0004020202020204" pitchFamily="34" charset="0"/>
                        </a:rPr>
                        <a:t>knowledge</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41</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2</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14</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25 </a:t>
                      </a:r>
                      <a:r>
                        <a:rPr lang="vi-VN" sz="2200" b="1" dirty="0">
                          <a:solidFill>
                            <a:srgbClr val="C00000"/>
                          </a:solidFill>
                          <a:latin typeface="Aptos" panose="020B0004020202020204" pitchFamily="34" charset="0"/>
                        </a:rPr>
                        <a:t>(60,1%)</a:t>
                      </a:r>
                      <a:endParaRPr lang="en-US" sz="2200" b="1" i="1" dirty="0">
                        <a:solidFill>
                          <a:srgbClr val="C00000"/>
                        </a:solidFill>
                        <a:latin typeface="Aptos" panose="020B0004020202020204" pitchFamily="34" charset="0"/>
                      </a:endParaRPr>
                    </a:p>
                  </a:txBody>
                  <a:tcPr marL="182880" marR="0" marT="0" marB="0" anchor="ctr"/>
                </a:tc>
                <a:extLst>
                  <a:ext uri="{0D108BD9-81ED-4DB2-BD59-A6C34878D82A}">
                    <a16:rowId xmlns:a16="http://schemas.microsoft.com/office/drawing/2014/main" val="787481650"/>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effectLst/>
                          <a:latin typeface="Aptos" panose="020B0004020202020204" pitchFamily="34" charset="0"/>
                        </a:rPr>
                        <a:t>Vietnamese</a:t>
                      </a:r>
                      <a:r>
                        <a:rPr lang="vi-VN" sz="2200" kern="1200" dirty="0">
                          <a:solidFill>
                            <a:schemeClr val="dk1"/>
                          </a:solidFill>
                          <a:effectLst/>
                          <a:latin typeface="Aptos" panose="020B0004020202020204" pitchFamily="34" charset="0"/>
                        </a:rPr>
                        <a:t> </a:t>
                      </a:r>
                      <a:r>
                        <a:rPr lang="vi-VN" sz="2200" kern="1200" dirty="0" err="1">
                          <a:solidFill>
                            <a:schemeClr val="dk1"/>
                          </a:solidFill>
                          <a:effectLst/>
                          <a:latin typeface="Aptos" panose="020B0004020202020204" pitchFamily="34" charset="0"/>
                        </a:rPr>
                        <a:t>studies</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13</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10</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802091552"/>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effectLst/>
                          <a:latin typeface="Aptos" panose="020B0004020202020204" pitchFamily="34" charset="0"/>
                        </a:rPr>
                        <a:t>Social-emotional</a:t>
                      </a:r>
                      <a:r>
                        <a:rPr lang="vi-VN" sz="2200" kern="1200" dirty="0">
                          <a:solidFill>
                            <a:schemeClr val="dk1"/>
                          </a:solidFill>
                          <a:effectLst/>
                          <a:latin typeface="Aptos" panose="020B0004020202020204" pitchFamily="34" charset="0"/>
                        </a:rPr>
                        <a:t> </a:t>
                      </a:r>
                      <a:r>
                        <a:rPr lang="vi-VN" sz="2200" kern="1200" dirty="0" err="1">
                          <a:solidFill>
                            <a:schemeClr val="dk1"/>
                          </a:solidFill>
                          <a:effectLst/>
                          <a:latin typeface="Aptos" panose="020B0004020202020204" pitchFamily="34" charset="0"/>
                        </a:rPr>
                        <a:t>competence</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5</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5</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4232588131"/>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0" dirty="0" err="1">
                          <a:effectLst/>
                          <a:latin typeface="Aptos" panose="020B0004020202020204" pitchFamily="34" charset="0"/>
                        </a:rPr>
                        <a:t>Digital</a:t>
                      </a:r>
                      <a:r>
                        <a:rPr lang="vi-VN" sz="2200" kern="0" dirty="0">
                          <a:effectLst/>
                          <a:latin typeface="Aptos" panose="020B0004020202020204" pitchFamily="34" charset="0"/>
                        </a:rPr>
                        <a:t> &amp; </a:t>
                      </a:r>
                      <a:r>
                        <a:rPr lang="vi-VN" sz="2200" kern="0" dirty="0" err="1">
                          <a:effectLst/>
                          <a:latin typeface="Aptos" panose="020B0004020202020204" pitchFamily="34" charset="0"/>
                        </a:rPr>
                        <a:t>multimodal</a:t>
                      </a:r>
                      <a:r>
                        <a:rPr lang="vi-VN" sz="2200" kern="0" dirty="0">
                          <a:effectLst/>
                          <a:latin typeface="Aptos" panose="020B0004020202020204" pitchFamily="34" charset="0"/>
                        </a:rPr>
                        <a:t> </a:t>
                      </a:r>
                      <a:r>
                        <a:rPr lang="vi-VN" sz="2200" kern="0" dirty="0" err="1">
                          <a:effectLst/>
                          <a:latin typeface="Aptos" panose="020B0004020202020204" pitchFamily="34" charset="0"/>
                        </a:rPr>
                        <a:t>competence</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9</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7</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92756359"/>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effectLst/>
                          <a:latin typeface="Aptos" panose="020B0004020202020204" pitchFamily="34" charset="0"/>
                        </a:rPr>
                        <a:t>Research</a:t>
                      </a:r>
                      <a:r>
                        <a:rPr lang="vi-VN" sz="2200" kern="1200" dirty="0">
                          <a:solidFill>
                            <a:schemeClr val="dk1"/>
                          </a:solidFill>
                          <a:effectLst/>
                          <a:latin typeface="Aptos" panose="020B0004020202020204" pitchFamily="34" charset="0"/>
                        </a:rPr>
                        <a:t> </a:t>
                      </a:r>
                      <a:r>
                        <a:rPr lang="vi-VN" sz="2200" kern="1200" dirty="0" err="1">
                          <a:solidFill>
                            <a:schemeClr val="dk1"/>
                          </a:solidFill>
                          <a:effectLst/>
                          <a:latin typeface="Aptos" panose="020B0004020202020204" pitchFamily="34" charset="0"/>
                        </a:rPr>
                        <a:t>competence</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9</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3</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1780270752"/>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kern="1200" dirty="0" err="1">
                          <a:solidFill>
                            <a:schemeClr val="dk1"/>
                          </a:solidFill>
                          <a:effectLst/>
                          <a:latin typeface="Aptos" panose="020B0004020202020204" pitchFamily="34" charset="0"/>
                        </a:rPr>
                        <a:t>Linguistic</a:t>
                      </a:r>
                      <a:r>
                        <a:rPr lang="vi-VN" sz="2200" b="1" kern="1200" dirty="0">
                          <a:solidFill>
                            <a:schemeClr val="dk1"/>
                          </a:solidFill>
                          <a:effectLst/>
                          <a:latin typeface="Aptos" panose="020B0004020202020204" pitchFamily="34" charset="0"/>
                        </a:rPr>
                        <a:t> </a:t>
                      </a:r>
                      <a:r>
                        <a:rPr lang="vi-VN" sz="2200" b="1" kern="1200" dirty="0" err="1">
                          <a:solidFill>
                            <a:schemeClr val="dk1"/>
                          </a:solidFill>
                          <a:effectLst/>
                          <a:latin typeface="Aptos" panose="020B0004020202020204" pitchFamily="34" charset="0"/>
                        </a:rPr>
                        <a:t>and</a:t>
                      </a:r>
                      <a:r>
                        <a:rPr lang="vi-VN" sz="2200" b="1" kern="1200" dirty="0">
                          <a:solidFill>
                            <a:schemeClr val="dk1"/>
                          </a:solidFill>
                          <a:effectLst/>
                          <a:latin typeface="Aptos" panose="020B0004020202020204" pitchFamily="34" charset="0"/>
                        </a:rPr>
                        <a:t> </a:t>
                      </a:r>
                      <a:r>
                        <a:rPr lang="vi-VN" sz="2200" b="1" kern="1200" dirty="0" err="1">
                          <a:solidFill>
                            <a:schemeClr val="dk1"/>
                          </a:solidFill>
                          <a:effectLst/>
                          <a:latin typeface="Aptos" panose="020B0004020202020204" pitchFamily="34" charset="0"/>
                        </a:rPr>
                        <a:t>Cultural</a:t>
                      </a:r>
                      <a:r>
                        <a:rPr lang="vi-VN" sz="2200" b="1" kern="1200" dirty="0">
                          <a:solidFill>
                            <a:schemeClr val="dk1"/>
                          </a:solidFill>
                          <a:effectLst/>
                          <a:latin typeface="Aptos" panose="020B0004020202020204" pitchFamily="34" charset="0"/>
                        </a:rPr>
                        <a:t> </a:t>
                      </a:r>
                      <a:r>
                        <a:rPr lang="vi-VN" sz="2200" b="1" kern="1200" dirty="0" err="1">
                          <a:solidFill>
                            <a:schemeClr val="dk1"/>
                          </a:solidFill>
                          <a:effectLst/>
                          <a:latin typeface="Aptos" panose="020B0004020202020204" pitchFamily="34" charset="0"/>
                        </a:rPr>
                        <a:t>knowledge</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37</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0</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2</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35  </a:t>
                      </a:r>
                      <a:r>
                        <a:rPr lang="vi-VN" sz="2200" b="1" dirty="0">
                          <a:solidFill>
                            <a:srgbClr val="C00000"/>
                          </a:solidFill>
                          <a:latin typeface="Aptos" panose="020B0004020202020204" pitchFamily="34" charset="0"/>
                        </a:rPr>
                        <a:t>(94,6%)</a:t>
                      </a:r>
                      <a:endParaRPr lang="en-US" sz="2200" b="1" dirty="0">
                        <a:solidFill>
                          <a:srgbClr val="C00000"/>
                        </a:solidFill>
                        <a:latin typeface="Aptos" panose="020B0004020202020204" pitchFamily="34" charset="0"/>
                      </a:endParaRPr>
                    </a:p>
                  </a:txBody>
                  <a:tcPr marL="182880" marR="0" marT="0" marB="0" anchor="ctr"/>
                </a:tc>
                <a:extLst>
                  <a:ext uri="{0D108BD9-81ED-4DB2-BD59-A6C34878D82A}">
                    <a16:rowId xmlns:a16="http://schemas.microsoft.com/office/drawing/2014/main" val="3723887498"/>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err="1">
                          <a:latin typeface="Aptos" panose="020B0004020202020204" pitchFamily="34" charset="0"/>
                        </a:rPr>
                        <a:t>Linguistic</a:t>
                      </a:r>
                      <a:r>
                        <a:rPr lang="vi-VN" sz="2200" dirty="0">
                          <a:latin typeface="Aptos" panose="020B0004020202020204" pitchFamily="34" charset="0"/>
                        </a:rPr>
                        <a:t> </a:t>
                      </a:r>
                      <a:r>
                        <a:rPr lang="vi-VN" sz="2200" dirty="0" err="1">
                          <a:latin typeface="Aptos" panose="020B0004020202020204" pitchFamily="34" charset="0"/>
                        </a:rPr>
                        <a:t>competence</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23</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21</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514739173"/>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err="1">
                          <a:latin typeface="Aptos" panose="020B0004020202020204" pitchFamily="34" charset="0"/>
                        </a:rPr>
                        <a:t>International</a:t>
                      </a:r>
                      <a:r>
                        <a:rPr lang="vi-VN" sz="2200" dirty="0">
                          <a:latin typeface="Aptos" panose="020B0004020202020204" pitchFamily="34" charset="0"/>
                        </a:rPr>
                        <a:t> </a:t>
                      </a:r>
                      <a:r>
                        <a:rPr lang="vi-VN" sz="2200" dirty="0" err="1">
                          <a:latin typeface="Aptos" panose="020B0004020202020204" pitchFamily="34" charset="0"/>
                        </a:rPr>
                        <a:t>studies</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14</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14</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2218857010"/>
                  </a:ext>
                </a:extLst>
              </a:tr>
              <a:tr h="4434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err="1">
                          <a:latin typeface="Aptos" panose="020B0004020202020204" pitchFamily="34" charset="0"/>
                        </a:rPr>
                        <a:t>Specialised</a:t>
                      </a:r>
                      <a:r>
                        <a:rPr lang="vi-VN" sz="2200" b="1" dirty="0">
                          <a:latin typeface="Aptos" panose="020B0004020202020204" pitchFamily="34" charset="0"/>
                        </a:rPr>
                        <a:t> </a:t>
                      </a:r>
                      <a:r>
                        <a:rPr lang="vi-VN" sz="2200" b="1" dirty="0" err="1">
                          <a:latin typeface="Aptos" panose="020B0004020202020204" pitchFamily="34" charset="0"/>
                        </a:rPr>
                        <a:t>knowledge</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84</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8</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44</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32 (38,1%)</a:t>
                      </a:r>
                      <a:endParaRPr lang="en-US" sz="2200" b="1" dirty="0">
                        <a:latin typeface="Aptos" panose="020B0004020202020204" pitchFamily="34" charset="0"/>
                      </a:endParaRPr>
                    </a:p>
                  </a:txBody>
                  <a:tcPr marL="182880" marR="0" marT="0" marB="0" anchor="ctr"/>
                </a:tc>
                <a:extLst>
                  <a:ext uri="{0D108BD9-81ED-4DB2-BD59-A6C34878D82A}">
                    <a16:rowId xmlns:a16="http://schemas.microsoft.com/office/drawing/2014/main" val="1682732807"/>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Education</a:t>
                      </a:r>
                      <a:r>
                        <a:rPr lang="vi-VN" sz="2200" b="1" dirty="0">
                          <a:latin typeface="Aptos" panose="020B0004020202020204" pitchFamily="34" charset="0"/>
                        </a:rPr>
                        <a:t> </a:t>
                      </a:r>
                      <a:endParaRPr lang="en-US" sz="2200" b="1" i="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478703168"/>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Teaching</a:t>
                      </a:r>
                      <a:r>
                        <a:rPr lang="vi-VN" sz="2200" kern="1200" dirty="0">
                          <a:solidFill>
                            <a:schemeClr val="dk1"/>
                          </a:solidFill>
                          <a:latin typeface="Aptos" panose="020B0004020202020204" pitchFamily="34" charset="0"/>
                        </a:rPr>
                        <a:t> </a:t>
                      </a:r>
                      <a:r>
                        <a:rPr lang="vi-VN" sz="2200" kern="1200" dirty="0" err="1">
                          <a:solidFill>
                            <a:schemeClr val="dk1"/>
                          </a:solidFill>
                          <a:latin typeface="Aptos" panose="020B0004020202020204" pitchFamily="34" charset="0"/>
                        </a:rPr>
                        <a:t>Vietnamese</a:t>
                      </a:r>
                      <a:r>
                        <a:rPr lang="vi-VN" sz="2200" kern="1200" dirty="0">
                          <a:solidFill>
                            <a:schemeClr val="dk1"/>
                          </a:solidFill>
                          <a:latin typeface="Aptos" panose="020B0004020202020204" pitchFamily="34" charset="0"/>
                        </a:rPr>
                        <a:t> </a:t>
                      </a:r>
                      <a:r>
                        <a:rPr lang="vi-VN" sz="2200" kern="1200" dirty="0" err="1">
                          <a:solidFill>
                            <a:schemeClr val="dk1"/>
                          </a:solidFill>
                          <a:latin typeface="Aptos" panose="020B0004020202020204" pitchFamily="34" charset="0"/>
                        </a:rPr>
                        <a:t>as</a:t>
                      </a:r>
                      <a:r>
                        <a:rPr lang="vi-VN" sz="2200" kern="1200" dirty="0">
                          <a:solidFill>
                            <a:schemeClr val="dk1"/>
                          </a:solidFill>
                          <a:latin typeface="Aptos" panose="020B0004020202020204" pitchFamily="34" charset="0"/>
                        </a:rPr>
                        <a:t> a </a:t>
                      </a:r>
                      <a:r>
                        <a:rPr lang="vi-VN" sz="2200" kern="1200" dirty="0" err="1">
                          <a:solidFill>
                            <a:schemeClr val="dk1"/>
                          </a:solidFill>
                          <a:latin typeface="Aptos" panose="020B0004020202020204" pitchFamily="34" charset="0"/>
                        </a:rPr>
                        <a:t>foreign</a:t>
                      </a:r>
                      <a:r>
                        <a:rPr lang="vi-VN" sz="2200" kern="1200" dirty="0">
                          <a:solidFill>
                            <a:schemeClr val="dk1"/>
                          </a:solidFill>
                          <a:latin typeface="Aptos" panose="020B0004020202020204" pitchFamily="34" charset="0"/>
                        </a:rPr>
                        <a:t> </a:t>
                      </a:r>
                      <a:r>
                        <a:rPr lang="vi-VN" sz="2200" kern="1200" dirty="0" err="1">
                          <a:solidFill>
                            <a:schemeClr val="dk1"/>
                          </a:solidFill>
                          <a:latin typeface="Aptos" panose="020B0004020202020204" pitchFamily="34" charset="0"/>
                        </a:rPr>
                        <a:t>language</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474597774"/>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Translation-Interpretation</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9</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8</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647170030"/>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Linguistics-Culture</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12</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3</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2906501142"/>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Administration</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4</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967463601"/>
                  </a:ext>
                </a:extLst>
              </a:tr>
              <a:tr h="5027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dk1"/>
                          </a:solidFill>
                          <a:latin typeface="Aptos" panose="020B0004020202020204" pitchFamily="34" charset="0"/>
                        </a:rPr>
                        <a:t>Tourism</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8</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6</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2</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616168233"/>
                  </a:ext>
                </a:extLst>
              </a:tr>
              <a:tr h="5410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US" sz="2200" kern="1200" dirty="0">
                          <a:solidFill>
                            <a:schemeClr val="dk1"/>
                          </a:solidFill>
                          <a:latin typeface="Aptos" panose="020B0004020202020204" pitchFamily="34" charset="0"/>
                        </a:rPr>
                        <a:t>Transnational Cultural and Media Studies </a:t>
                      </a:r>
                      <a:endParaRPr lang="en-US" sz="2200"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8</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3</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4</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2565352802"/>
                  </a:ext>
                </a:extLst>
              </a:tr>
              <a:tr h="3416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kern="1200" dirty="0" err="1">
                          <a:solidFill>
                            <a:schemeClr val="tx2"/>
                          </a:solidFill>
                          <a:latin typeface="Aptos" panose="020B0004020202020204" pitchFamily="34" charset="0"/>
                        </a:rPr>
                        <a:t>Global</a:t>
                      </a:r>
                      <a:r>
                        <a:rPr lang="vi-VN" sz="2200" kern="1200" dirty="0">
                          <a:solidFill>
                            <a:schemeClr val="tx2"/>
                          </a:solidFill>
                          <a:latin typeface="Aptos" panose="020B0004020202020204" pitchFamily="34" charset="0"/>
                        </a:rPr>
                        <a:t> </a:t>
                      </a:r>
                      <a:r>
                        <a:rPr lang="vi-VN" sz="2200" kern="1200" dirty="0" err="1">
                          <a:solidFill>
                            <a:schemeClr val="tx2"/>
                          </a:solidFill>
                          <a:latin typeface="Aptos" panose="020B0004020202020204" pitchFamily="34" charset="0"/>
                        </a:rPr>
                        <a:t>development</a:t>
                      </a:r>
                      <a:endParaRPr lang="en-US" sz="2200" kern="1200" dirty="0">
                        <a:solidFill>
                          <a:schemeClr val="tx2"/>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11</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0</a:t>
                      </a:r>
                      <a:endParaRPr lang="en-US" sz="2200"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dirty="0">
                          <a:latin typeface="Aptos" panose="020B0004020202020204" pitchFamily="34" charset="0"/>
                        </a:rPr>
                        <a:t>11</a:t>
                      </a:r>
                      <a:endParaRPr lang="en-US" sz="2200" dirty="0">
                        <a:latin typeface="Aptos" panose="020B0004020202020204" pitchFamily="34" charset="0"/>
                      </a:endParaRPr>
                    </a:p>
                  </a:txBody>
                  <a:tcPr marL="182880" marR="0" marT="0" marB="0" anchor="ctr"/>
                </a:tc>
                <a:extLst>
                  <a:ext uri="{0D108BD9-81ED-4DB2-BD59-A6C34878D82A}">
                    <a16:rowId xmlns:a16="http://schemas.microsoft.com/office/drawing/2014/main" val="3954896072"/>
                  </a:ext>
                </a:extLst>
              </a:tr>
              <a:tr h="3416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kern="1200" dirty="0" err="1">
                          <a:solidFill>
                            <a:schemeClr val="dk1"/>
                          </a:solidFill>
                          <a:latin typeface="Aptos" panose="020B0004020202020204" pitchFamily="34" charset="0"/>
                        </a:rPr>
                        <a:t>Total</a:t>
                      </a:r>
                      <a:endParaRPr lang="en-US" sz="2200" b="1" kern="1200" dirty="0">
                        <a:solidFill>
                          <a:schemeClr val="dk1"/>
                        </a:solidFill>
                        <a:latin typeface="Aptos" panose="020B0004020202020204" pitchFamily="34" charset="0"/>
                        <a:ea typeface="+mn-ea"/>
                        <a:cs typeface="+mn-cs"/>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162</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10</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latin typeface="Aptos" panose="020B0004020202020204" pitchFamily="34" charset="0"/>
                        </a:rPr>
                        <a:t>60</a:t>
                      </a:r>
                      <a:endParaRPr lang="en-US" sz="2200" b="1" dirty="0">
                        <a:latin typeface="Aptos" panose="020B0004020202020204" pitchFamily="34" charset="0"/>
                      </a:endParaRPr>
                    </a:p>
                  </a:txBody>
                  <a:tcPr marL="182880" marR="0"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vi-VN" sz="2200" b="1" dirty="0">
                          <a:solidFill>
                            <a:srgbClr val="C00000"/>
                          </a:solidFill>
                          <a:latin typeface="Aptos" panose="020B0004020202020204" pitchFamily="34" charset="0"/>
                        </a:rPr>
                        <a:t>92 (56,8%)</a:t>
                      </a:r>
                      <a:endParaRPr lang="en-US" sz="2200" b="1" dirty="0">
                        <a:solidFill>
                          <a:srgbClr val="C00000"/>
                        </a:solidFill>
                        <a:latin typeface="Aptos" panose="020B0004020202020204" pitchFamily="34" charset="0"/>
                      </a:endParaRPr>
                    </a:p>
                  </a:txBody>
                  <a:tcPr marL="182880" marR="0" marT="0" marB="0" anchor="ctr"/>
                </a:tc>
                <a:extLst>
                  <a:ext uri="{0D108BD9-81ED-4DB2-BD59-A6C34878D82A}">
                    <a16:rowId xmlns:a16="http://schemas.microsoft.com/office/drawing/2014/main" val="3941981247"/>
                  </a:ext>
                </a:extLst>
              </a:tr>
            </a:tbl>
          </a:graphicData>
        </a:graphic>
      </p:graphicFrame>
    </p:spTree>
    <p:extLst>
      <p:ext uri="{BB962C8B-B14F-4D97-AF65-F5344CB8AC3E}">
        <p14:creationId xmlns:p14="http://schemas.microsoft.com/office/powerpoint/2010/main" val="2716743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D74C5-4EAB-D920-31D9-4E19A6F7F2C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0F2F215-36DA-FB41-EA29-D304A279889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8" name="Group 8">
            <a:extLst>
              <a:ext uri="{FF2B5EF4-FFF2-40B4-BE49-F238E27FC236}">
                <a16:creationId xmlns:a16="http://schemas.microsoft.com/office/drawing/2014/main" id="{FC364F8B-E4BB-0060-882A-A618301DE8AC}"/>
              </a:ext>
            </a:extLst>
          </p:cNvPr>
          <p:cNvGrpSpPr/>
          <p:nvPr/>
        </p:nvGrpSpPr>
        <p:grpSpPr>
          <a:xfrm>
            <a:off x="14229413" y="4578628"/>
            <a:ext cx="3697573" cy="4244642"/>
            <a:chOff x="0" y="0"/>
            <a:chExt cx="1012201" cy="1161960"/>
          </a:xfrm>
        </p:grpSpPr>
        <p:sp>
          <p:nvSpPr>
            <p:cNvPr id="9" name="Freeform 9">
              <a:extLst>
                <a:ext uri="{FF2B5EF4-FFF2-40B4-BE49-F238E27FC236}">
                  <a16:creationId xmlns:a16="http://schemas.microsoft.com/office/drawing/2014/main" id="{51729C64-76D3-6EA8-ACE5-1264FC6E810C}"/>
                </a:ext>
              </a:extLst>
            </p:cNvPr>
            <p:cNvSpPr/>
            <p:nvPr/>
          </p:nvSpPr>
          <p:spPr>
            <a:xfrm>
              <a:off x="0" y="0"/>
              <a:ext cx="1012201" cy="1161960"/>
            </a:xfrm>
            <a:custGeom>
              <a:avLst/>
              <a:gdLst/>
              <a:ahLst/>
              <a:cxnLst/>
              <a:rect l="l" t="t" r="r" b="b"/>
              <a:pathLst>
                <a:path w="1012201" h="1161960">
                  <a:moveTo>
                    <a:pt x="0" y="0"/>
                  </a:moveTo>
                  <a:lnTo>
                    <a:pt x="1012201" y="0"/>
                  </a:lnTo>
                  <a:lnTo>
                    <a:pt x="1012201" y="1161960"/>
                  </a:lnTo>
                  <a:lnTo>
                    <a:pt x="0" y="1161960"/>
                  </a:lnTo>
                  <a:close/>
                </a:path>
              </a:pathLst>
            </a:custGeom>
            <a:blipFill>
              <a:blip r:embed="rId3"/>
              <a:stretch>
                <a:fillRect t="-15374" b="-15374"/>
              </a:stretch>
            </a:blipFill>
          </p:spPr>
        </p:sp>
      </p:grpSp>
      <p:sp>
        <p:nvSpPr>
          <p:cNvPr id="15" name="TextBox 15">
            <a:extLst>
              <a:ext uri="{FF2B5EF4-FFF2-40B4-BE49-F238E27FC236}">
                <a16:creationId xmlns:a16="http://schemas.microsoft.com/office/drawing/2014/main" id="{A8956C4D-162D-671A-F0E4-979326D8866E}"/>
              </a:ext>
            </a:extLst>
          </p:cNvPr>
          <p:cNvSpPr txBox="1"/>
          <p:nvPr/>
        </p:nvSpPr>
        <p:spPr>
          <a:xfrm>
            <a:off x="1219200" y="1257300"/>
            <a:ext cx="16707786" cy="2430152"/>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RQ3. Career-oriented needs analysis</a:t>
            </a:r>
            <a:endParaRPr lang="en-US" sz="6600" b="1" dirty="0">
              <a:solidFill>
                <a:schemeClr val="accent5"/>
              </a:solidFill>
              <a:latin typeface="TAN Pearl"/>
              <a:ea typeface="TAN Pearl"/>
              <a:cs typeface="TAN Pearl"/>
              <a:sym typeface="TAN Pearl"/>
            </a:endParaRPr>
          </a:p>
        </p:txBody>
      </p:sp>
      <p:sp>
        <p:nvSpPr>
          <p:cNvPr id="4" name="TextBox 3">
            <a:extLst>
              <a:ext uri="{FF2B5EF4-FFF2-40B4-BE49-F238E27FC236}">
                <a16:creationId xmlns:a16="http://schemas.microsoft.com/office/drawing/2014/main" id="{38C12D98-264C-FDB2-B94E-06977885FC5B}"/>
              </a:ext>
            </a:extLst>
          </p:cNvPr>
          <p:cNvSpPr txBox="1"/>
          <p:nvPr/>
        </p:nvSpPr>
        <p:spPr>
          <a:xfrm>
            <a:off x="1242646" y="4007904"/>
            <a:ext cx="12705413" cy="538609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200" b="1" dirty="0">
                <a:latin typeface="Aptos" panose="020B0004020202020204" pitchFamily="34" charset="0"/>
              </a:rPr>
              <a:t>Knowledge/Skills that Need to be Developed</a:t>
            </a:r>
          </a:p>
          <a:p>
            <a:pPr marL="457200" indent="-457200">
              <a:lnSpc>
                <a:spcPct val="150000"/>
              </a:lnSpc>
              <a:buFont typeface="Arial" panose="020B0604020202020204" pitchFamily="34" charset="0"/>
              <a:buChar char="•"/>
            </a:pPr>
            <a:r>
              <a:rPr lang="en-US" sz="3200" b="1" dirty="0">
                <a:latin typeface="Aptos" panose="020B0004020202020204" pitchFamily="34" charset="0"/>
              </a:rPr>
              <a:t>Suitable Occupations for GIC Graduates</a:t>
            </a:r>
          </a:p>
          <a:p>
            <a:pPr marL="457200" indent="-457200">
              <a:lnSpc>
                <a:spcPct val="150000"/>
              </a:lnSpc>
              <a:buFont typeface="Arial" panose="020B0604020202020204" pitchFamily="34" charset="0"/>
              <a:buChar char="•"/>
            </a:pPr>
            <a:r>
              <a:rPr lang="en-US" sz="3200" b="1" dirty="0">
                <a:latin typeface="Aptos" panose="020B0004020202020204" pitchFamily="34" charset="0"/>
              </a:rPr>
              <a:t>Career Opportunities for GIC Graduates (as stated in the questionnaire items)</a:t>
            </a:r>
          </a:p>
          <a:p>
            <a:pPr marL="457200" indent="-457200">
              <a:lnSpc>
                <a:spcPct val="150000"/>
              </a:lnSpc>
              <a:buFont typeface="Arial" panose="020B0604020202020204" pitchFamily="34" charset="0"/>
              <a:buChar char="•"/>
            </a:pPr>
            <a:r>
              <a:rPr lang="en-US" sz="3200" b="1" dirty="0">
                <a:latin typeface="Aptos" panose="020B0004020202020204" pitchFamily="34" charset="0"/>
              </a:rPr>
              <a:t>Occupational Fields Suitable for GIC Graduates as Recommended by Participants (via the open-ended question)</a:t>
            </a:r>
          </a:p>
          <a:p>
            <a:pPr marL="457200" indent="-457200">
              <a:buFont typeface="Arial" panose="020B0604020202020204" pitchFamily="34" charset="0"/>
              <a:buChar char="•"/>
            </a:pPr>
            <a:endParaRPr lang="en-US" sz="2800" dirty="0">
              <a:latin typeface="Aptos" panose="020B0004020202020204" pitchFamily="34" charset="0"/>
            </a:endParaRPr>
          </a:p>
          <a:p>
            <a:pPr marL="457200" indent="-457200">
              <a:buFont typeface="Arial" panose="020B0604020202020204" pitchFamily="34" charset="0"/>
              <a:buChar char="•"/>
            </a:pPr>
            <a:endParaRPr lang="en-US" sz="2800" dirty="0">
              <a:latin typeface="Aptos" panose="020B0004020202020204" pitchFamily="34" charset="0"/>
            </a:endParaRPr>
          </a:p>
        </p:txBody>
      </p:sp>
    </p:spTree>
    <p:extLst>
      <p:ext uri="{BB962C8B-B14F-4D97-AF65-F5344CB8AC3E}">
        <p14:creationId xmlns:p14="http://schemas.microsoft.com/office/powerpoint/2010/main" val="3805963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EC346-94BC-23DF-0E22-A0C523EF15B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3FCA3F2-6AB4-CDBF-5E6C-7BF635E304D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8" name="Group 8">
            <a:extLst>
              <a:ext uri="{FF2B5EF4-FFF2-40B4-BE49-F238E27FC236}">
                <a16:creationId xmlns:a16="http://schemas.microsoft.com/office/drawing/2014/main" id="{DD737E70-35A2-A493-70E6-3CBF83C86227}"/>
              </a:ext>
            </a:extLst>
          </p:cNvPr>
          <p:cNvGrpSpPr/>
          <p:nvPr/>
        </p:nvGrpSpPr>
        <p:grpSpPr>
          <a:xfrm>
            <a:off x="14229413" y="4578628"/>
            <a:ext cx="3697573" cy="4244642"/>
            <a:chOff x="0" y="0"/>
            <a:chExt cx="1012201" cy="1161960"/>
          </a:xfrm>
        </p:grpSpPr>
        <p:sp>
          <p:nvSpPr>
            <p:cNvPr id="9" name="Freeform 9">
              <a:extLst>
                <a:ext uri="{FF2B5EF4-FFF2-40B4-BE49-F238E27FC236}">
                  <a16:creationId xmlns:a16="http://schemas.microsoft.com/office/drawing/2014/main" id="{7ADC492D-609B-1630-80FB-8749C60F15D1}"/>
                </a:ext>
              </a:extLst>
            </p:cNvPr>
            <p:cNvSpPr/>
            <p:nvPr/>
          </p:nvSpPr>
          <p:spPr>
            <a:xfrm>
              <a:off x="0" y="0"/>
              <a:ext cx="1012201" cy="1161960"/>
            </a:xfrm>
            <a:custGeom>
              <a:avLst/>
              <a:gdLst/>
              <a:ahLst/>
              <a:cxnLst/>
              <a:rect l="l" t="t" r="r" b="b"/>
              <a:pathLst>
                <a:path w="1012201" h="1161960">
                  <a:moveTo>
                    <a:pt x="0" y="0"/>
                  </a:moveTo>
                  <a:lnTo>
                    <a:pt x="1012201" y="0"/>
                  </a:lnTo>
                  <a:lnTo>
                    <a:pt x="1012201" y="1161960"/>
                  </a:lnTo>
                  <a:lnTo>
                    <a:pt x="0" y="1161960"/>
                  </a:lnTo>
                  <a:close/>
                </a:path>
              </a:pathLst>
            </a:custGeom>
            <a:blipFill>
              <a:blip r:embed="rId3"/>
              <a:stretch>
                <a:fillRect t="-15374" b="-15374"/>
              </a:stretch>
            </a:blipFill>
          </p:spPr>
        </p:sp>
      </p:grpSp>
      <p:sp>
        <p:nvSpPr>
          <p:cNvPr id="15" name="TextBox 15">
            <a:extLst>
              <a:ext uri="{FF2B5EF4-FFF2-40B4-BE49-F238E27FC236}">
                <a16:creationId xmlns:a16="http://schemas.microsoft.com/office/drawing/2014/main" id="{5EC2E8A2-BF0F-CB57-E0CC-CBF470B5959C}"/>
              </a:ext>
            </a:extLst>
          </p:cNvPr>
          <p:cNvSpPr txBox="1"/>
          <p:nvPr/>
        </p:nvSpPr>
        <p:spPr>
          <a:xfrm>
            <a:off x="1143002" y="1463730"/>
            <a:ext cx="16426757" cy="1111843"/>
          </a:xfrm>
          <a:prstGeom prst="rect">
            <a:avLst/>
          </a:prstGeom>
        </p:spPr>
        <p:txBody>
          <a:bodyPr wrap="square" lIns="0" tIns="0" rIns="0" bIns="0" rtlCol="0" anchor="t">
            <a:spAutoFit/>
          </a:bodyPr>
          <a:lstStyle/>
          <a:p>
            <a:pPr marL="0" lvl="0" indent="0" algn="l">
              <a:lnSpc>
                <a:spcPts val="9799"/>
              </a:lnSpc>
              <a:spcBef>
                <a:spcPct val="0"/>
              </a:spcBef>
            </a:pPr>
            <a:r>
              <a:rPr lang="en-US" sz="4400" b="1" dirty="0">
                <a:solidFill>
                  <a:schemeClr val="accent5"/>
                </a:solidFill>
                <a:latin typeface="TAN Pearl"/>
                <a:ea typeface="TAN Pearl"/>
                <a:cs typeface="TAN Pearl"/>
                <a:sym typeface="TAN Pearl"/>
              </a:rPr>
              <a:t>Knowledge/Skills that Need to be Developed</a:t>
            </a:r>
          </a:p>
        </p:txBody>
      </p:sp>
      <p:graphicFrame>
        <p:nvGraphicFramePr>
          <p:cNvPr id="18" name="Table 17">
            <a:extLst>
              <a:ext uri="{FF2B5EF4-FFF2-40B4-BE49-F238E27FC236}">
                <a16:creationId xmlns:a16="http://schemas.microsoft.com/office/drawing/2014/main" id="{2F6233BD-2E06-94AF-F969-0C9CDA779028}"/>
              </a:ext>
            </a:extLst>
          </p:cNvPr>
          <p:cNvGraphicFramePr>
            <a:graphicFrameLocks noGrp="1"/>
          </p:cNvGraphicFramePr>
          <p:nvPr>
            <p:extLst>
              <p:ext uri="{D42A27DB-BD31-4B8C-83A1-F6EECF244321}">
                <p14:modId xmlns:p14="http://schemas.microsoft.com/office/powerpoint/2010/main" val="2496210702"/>
              </p:ext>
            </p:extLst>
          </p:nvPr>
        </p:nvGraphicFramePr>
        <p:xfrm>
          <a:off x="1143002" y="3531124"/>
          <a:ext cx="12725398" cy="6489175"/>
        </p:xfrm>
        <a:graphic>
          <a:graphicData uri="http://schemas.openxmlformats.org/drawingml/2006/table">
            <a:tbl>
              <a:tblPr firstRow="1" firstCol="1" bandRow="1">
                <a:tableStyleId>{5FD0F851-EC5A-4D38-B0AD-8093EC10F338}</a:tableStyleId>
              </a:tblPr>
              <a:tblGrid>
                <a:gridCol w="8599360">
                  <a:extLst>
                    <a:ext uri="{9D8B030D-6E8A-4147-A177-3AD203B41FA5}">
                      <a16:colId xmlns:a16="http://schemas.microsoft.com/office/drawing/2014/main" val="2971405512"/>
                    </a:ext>
                  </a:extLst>
                </a:gridCol>
                <a:gridCol w="1954148">
                  <a:extLst>
                    <a:ext uri="{9D8B030D-6E8A-4147-A177-3AD203B41FA5}">
                      <a16:colId xmlns:a16="http://schemas.microsoft.com/office/drawing/2014/main" val="1295260417"/>
                    </a:ext>
                  </a:extLst>
                </a:gridCol>
                <a:gridCol w="2171890">
                  <a:extLst>
                    <a:ext uri="{9D8B030D-6E8A-4147-A177-3AD203B41FA5}">
                      <a16:colId xmlns:a16="http://schemas.microsoft.com/office/drawing/2014/main" val="1762083716"/>
                    </a:ext>
                  </a:extLst>
                </a:gridCol>
              </a:tblGrid>
              <a:tr h="589925">
                <a:tc>
                  <a:txBody>
                    <a:bodyPr/>
                    <a:lstStyle/>
                    <a:p>
                      <a:pPr>
                        <a:lnSpc>
                          <a:spcPct val="115000"/>
                        </a:lnSpc>
                        <a:spcAft>
                          <a:spcPts val="800"/>
                        </a:spcAft>
                        <a:buNone/>
                      </a:pPr>
                      <a:r>
                        <a:rPr lang="en-US" sz="3200" b="1" kern="0" dirty="0">
                          <a:solidFill>
                            <a:srgbClr val="2F5496"/>
                          </a:solidFill>
                          <a:effectLst/>
                          <a:latin typeface="Aptos" panose="020B0004020202020204" pitchFamily="34" charset="0"/>
                        </a:rPr>
                        <a:t>Knowledge/Skills that need to be developed</a:t>
                      </a:r>
                      <a:endParaRPr lang="en-US" sz="40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b="1" kern="0">
                          <a:solidFill>
                            <a:srgbClr val="2F5496"/>
                          </a:solidFill>
                          <a:effectLst/>
                          <a:latin typeface="Aptos" panose="020B0004020202020204" pitchFamily="34" charset="0"/>
                        </a:rPr>
                        <a:t>M</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b="1" kern="0">
                          <a:solidFill>
                            <a:srgbClr val="2F5496"/>
                          </a:solidFill>
                          <a:effectLst/>
                          <a:latin typeface="Aptos" panose="020B0004020202020204" pitchFamily="34" charset="0"/>
                        </a:rPr>
                        <a:t>SD</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0876390"/>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Foreign language skills</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C00000"/>
                          </a:solidFill>
                          <a:effectLst/>
                          <a:latin typeface="Aptos" panose="020B0004020202020204" pitchFamily="34" charset="0"/>
                        </a:rPr>
                        <a:t>3.68</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1.62</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76211810"/>
                  </a:ext>
                </a:extLst>
              </a:tr>
              <a:tr h="589925">
                <a:tc>
                  <a:txBody>
                    <a:bodyPr/>
                    <a:lstStyle/>
                    <a:p>
                      <a:pPr>
                        <a:lnSpc>
                          <a:spcPct val="115000"/>
                        </a:lnSpc>
                        <a:spcAft>
                          <a:spcPts val="800"/>
                        </a:spcAft>
                        <a:buNone/>
                      </a:pPr>
                      <a:r>
                        <a:rPr lang="en-US" sz="3200" b="0" kern="0" dirty="0">
                          <a:solidFill>
                            <a:srgbClr val="2F5496"/>
                          </a:solidFill>
                          <a:effectLst/>
                          <a:latin typeface="Aptos" panose="020B0004020202020204" pitchFamily="34" charset="0"/>
                        </a:rPr>
                        <a:t>Understanding the language and </a:t>
                      </a:r>
                      <a:r>
                        <a:rPr lang="vi-VN" sz="3200" b="0" kern="0" dirty="0" err="1">
                          <a:solidFill>
                            <a:srgbClr val="2F5496"/>
                          </a:solidFill>
                          <a:effectLst/>
                          <a:latin typeface="Aptos" panose="020B0004020202020204" pitchFamily="34" charset="0"/>
                        </a:rPr>
                        <a:t>its</a:t>
                      </a:r>
                      <a:r>
                        <a:rPr lang="vi-VN" sz="3200" b="0" kern="0" dirty="0">
                          <a:solidFill>
                            <a:srgbClr val="2F5496"/>
                          </a:solidFill>
                          <a:effectLst/>
                          <a:latin typeface="Aptos" panose="020B0004020202020204" pitchFamily="34" charset="0"/>
                        </a:rPr>
                        <a:t> </a:t>
                      </a:r>
                      <a:r>
                        <a:rPr lang="vi-VN" sz="3200" b="0" kern="0" dirty="0" err="1">
                          <a:solidFill>
                            <a:srgbClr val="2F5496"/>
                          </a:solidFill>
                          <a:effectLst/>
                          <a:latin typeface="Aptos" panose="020B0004020202020204" pitchFamily="34" charset="0"/>
                        </a:rPr>
                        <a:t>culture</a:t>
                      </a:r>
                      <a:endParaRPr lang="en-US" sz="40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C00000"/>
                          </a:solidFill>
                          <a:effectLst/>
                          <a:latin typeface="Aptos" panose="020B0004020202020204" pitchFamily="34" charset="0"/>
                        </a:rPr>
                        <a:t>3.67</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1.49</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50757394"/>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Communication knowledge and skills</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C00000"/>
                          </a:solidFill>
                          <a:effectLst/>
                          <a:latin typeface="Aptos" panose="020B0004020202020204" pitchFamily="34" charset="0"/>
                        </a:rPr>
                        <a:t>3.53</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1.37</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26431291"/>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Understanding globalization</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3.46</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1.43</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03372468"/>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Cross-cultural communication skills</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3.45</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1.48</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5644546"/>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History of world civilization</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3.48</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1.31</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91267460"/>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International event analysis skills</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3.32</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1.38</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51700482"/>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Geopolitics</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3.42</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1.36</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70169654"/>
                  </a:ext>
                </a:extLst>
              </a:tr>
              <a:tr h="589925">
                <a:tc>
                  <a:txBody>
                    <a:bodyPr/>
                    <a:lstStyle/>
                    <a:p>
                      <a:pPr>
                        <a:lnSpc>
                          <a:spcPct val="115000"/>
                        </a:lnSpc>
                        <a:spcAft>
                          <a:spcPts val="800"/>
                        </a:spcAft>
                        <a:buNone/>
                      </a:pPr>
                      <a:r>
                        <a:rPr lang="en-US" sz="3200" b="0" kern="0">
                          <a:solidFill>
                            <a:srgbClr val="2F5496"/>
                          </a:solidFill>
                          <a:effectLst/>
                          <a:latin typeface="Aptos" panose="020B0004020202020204" pitchFamily="34" charset="0"/>
                        </a:rPr>
                        <a:t>Political economy</a:t>
                      </a:r>
                      <a:endParaRPr lang="en-US" sz="40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3.32</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a:solidFill>
                            <a:srgbClr val="2F5496"/>
                          </a:solidFill>
                          <a:effectLst/>
                          <a:latin typeface="Aptos" panose="020B0004020202020204" pitchFamily="34" charset="0"/>
                        </a:rPr>
                        <a:t>1.37</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92038818"/>
                  </a:ext>
                </a:extLst>
              </a:tr>
              <a:tr h="589925">
                <a:tc>
                  <a:txBody>
                    <a:bodyPr/>
                    <a:lstStyle/>
                    <a:p>
                      <a:pPr>
                        <a:lnSpc>
                          <a:spcPct val="115000"/>
                        </a:lnSpc>
                        <a:spcAft>
                          <a:spcPts val="800"/>
                        </a:spcAft>
                        <a:buNone/>
                      </a:pPr>
                      <a:r>
                        <a:rPr lang="en-US" sz="3200" b="0" kern="0" dirty="0">
                          <a:solidFill>
                            <a:srgbClr val="2F5496"/>
                          </a:solidFill>
                          <a:effectLst/>
                          <a:latin typeface="Aptos" panose="020B0004020202020204" pitchFamily="34" charset="0"/>
                        </a:rPr>
                        <a:t>Other</a:t>
                      </a:r>
                      <a:endParaRPr lang="en-US" sz="40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3200" kern="0">
                          <a:solidFill>
                            <a:srgbClr val="2F5496"/>
                          </a:solidFill>
                          <a:effectLst/>
                          <a:latin typeface="Aptos" panose="020B0004020202020204" pitchFamily="34" charset="0"/>
                        </a:rPr>
                        <a:t>3.42</a:t>
                      </a:r>
                      <a:endParaRPr lang="en-US" sz="40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3200" kern="0" dirty="0">
                          <a:solidFill>
                            <a:srgbClr val="2F5496"/>
                          </a:solidFill>
                          <a:effectLst/>
                          <a:latin typeface="Aptos" panose="020B0004020202020204" pitchFamily="34" charset="0"/>
                        </a:rPr>
                        <a:t>1.39</a:t>
                      </a:r>
                      <a:endParaRPr lang="en-US" sz="40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04975840"/>
                  </a:ext>
                </a:extLst>
              </a:tr>
            </a:tbl>
          </a:graphicData>
        </a:graphic>
      </p:graphicFrame>
    </p:spTree>
    <p:extLst>
      <p:ext uri="{BB962C8B-B14F-4D97-AF65-F5344CB8AC3E}">
        <p14:creationId xmlns:p14="http://schemas.microsoft.com/office/powerpoint/2010/main" val="1753571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3" name="Group 3"/>
          <p:cNvGrpSpPr/>
          <p:nvPr/>
        </p:nvGrpSpPr>
        <p:grpSpPr>
          <a:xfrm>
            <a:off x="10869859" y="0"/>
            <a:ext cx="7378539" cy="10287000"/>
            <a:chOff x="0" y="0"/>
            <a:chExt cx="1143129" cy="1593725"/>
          </a:xfrm>
        </p:grpSpPr>
        <p:sp>
          <p:nvSpPr>
            <p:cNvPr id="4" name="Freeform 4"/>
            <p:cNvSpPr/>
            <p:nvPr/>
          </p:nvSpPr>
          <p:spPr>
            <a:xfrm>
              <a:off x="0" y="0"/>
              <a:ext cx="1143129" cy="1593725"/>
            </a:xfrm>
            <a:custGeom>
              <a:avLst/>
              <a:gdLst/>
              <a:ahLst/>
              <a:cxnLst/>
              <a:rect l="l" t="t" r="r" b="b"/>
              <a:pathLst>
                <a:path w="1143129" h="1593725">
                  <a:moveTo>
                    <a:pt x="0" y="0"/>
                  </a:moveTo>
                  <a:lnTo>
                    <a:pt x="1143129" y="0"/>
                  </a:lnTo>
                  <a:lnTo>
                    <a:pt x="1143129" y="1593725"/>
                  </a:lnTo>
                  <a:lnTo>
                    <a:pt x="0" y="1593725"/>
                  </a:lnTo>
                  <a:close/>
                </a:path>
              </a:pathLst>
            </a:custGeom>
            <a:blipFill>
              <a:blip r:embed="rId3"/>
              <a:stretch>
                <a:fillRect t="-3795" b="-3795"/>
              </a:stretch>
            </a:blipFill>
          </p:spPr>
        </p:sp>
      </p:grpSp>
      <p:sp>
        <p:nvSpPr>
          <p:cNvPr id="8" name="Freeform 8"/>
          <p:cNvSpPr/>
          <p:nvPr/>
        </p:nvSpPr>
        <p:spPr>
          <a:xfrm>
            <a:off x="-286428" y="8127266"/>
            <a:ext cx="2630255" cy="2876025"/>
          </a:xfrm>
          <a:custGeom>
            <a:avLst/>
            <a:gdLst/>
            <a:ahLst/>
            <a:cxnLst/>
            <a:rect l="l" t="t" r="r" b="b"/>
            <a:pathLst>
              <a:path w="2630255" h="2876025">
                <a:moveTo>
                  <a:pt x="0" y="0"/>
                </a:moveTo>
                <a:lnTo>
                  <a:pt x="2630256" y="0"/>
                </a:lnTo>
                <a:lnTo>
                  <a:pt x="2630256" y="2876025"/>
                </a:lnTo>
                <a:lnTo>
                  <a:pt x="0" y="287602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1517200" y="1714500"/>
            <a:ext cx="8611429" cy="1211870"/>
          </a:xfrm>
          <a:prstGeom prst="rect">
            <a:avLst/>
          </a:prstGeom>
        </p:spPr>
        <p:txBody>
          <a:bodyPr wrap="square" lIns="0" tIns="0" rIns="0" bIns="0" rtlCol="0" anchor="t">
            <a:spAutoFit/>
          </a:bodyPr>
          <a:lstStyle/>
          <a:p>
            <a:pPr marL="0" lvl="0" indent="0" algn="l">
              <a:lnSpc>
                <a:spcPts val="9799"/>
              </a:lnSpc>
              <a:spcBef>
                <a:spcPct val="0"/>
              </a:spcBef>
            </a:pPr>
            <a:r>
              <a:rPr lang="vi-VN" sz="6999" b="1" dirty="0" err="1">
                <a:solidFill>
                  <a:schemeClr val="tx2"/>
                </a:solidFill>
                <a:latin typeface="TAN Pearl"/>
                <a:ea typeface="TAN Pearl"/>
                <a:cs typeface="TAN Pearl"/>
                <a:sym typeface="TAN Pearl"/>
              </a:rPr>
              <a:t>Main</a:t>
            </a:r>
            <a:r>
              <a:rPr lang="vi-VN" sz="6999" b="1" dirty="0">
                <a:solidFill>
                  <a:schemeClr val="tx2"/>
                </a:solidFill>
                <a:latin typeface="TAN Pearl"/>
                <a:ea typeface="TAN Pearl"/>
                <a:cs typeface="TAN Pearl"/>
                <a:sym typeface="TAN Pearl"/>
              </a:rPr>
              <a:t> </a:t>
            </a:r>
            <a:r>
              <a:rPr lang="vi-VN" sz="6999" b="1" dirty="0" err="1">
                <a:solidFill>
                  <a:schemeClr val="tx2"/>
                </a:solidFill>
                <a:latin typeface="TAN Pearl"/>
                <a:ea typeface="TAN Pearl"/>
                <a:cs typeface="TAN Pearl"/>
                <a:sym typeface="TAN Pearl"/>
              </a:rPr>
              <a:t>content</a:t>
            </a:r>
            <a:endParaRPr lang="en-US" sz="6999" b="1" dirty="0">
              <a:solidFill>
                <a:schemeClr val="tx2"/>
              </a:solidFill>
              <a:latin typeface="TAN Pearl"/>
              <a:ea typeface="TAN Pearl"/>
              <a:cs typeface="TAN Pearl"/>
              <a:sym typeface="TAN Pearl"/>
            </a:endParaRPr>
          </a:p>
        </p:txBody>
      </p:sp>
      <p:sp>
        <p:nvSpPr>
          <p:cNvPr id="13" name="TextBox 13"/>
          <p:cNvSpPr txBox="1"/>
          <p:nvPr/>
        </p:nvSpPr>
        <p:spPr>
          <a:xfrm>
            <a:off x="1540646" y="3701451"/>
            <a:ext cx="6618727" cy="4071884"/>
          </a:xfrm>
          <a:prstGeom prst="rect">
            <a:avLst/>
          </a:prstGeom>
        </p:spPr>
        <p:txBody>
          <a:bodyPr lIns="0" tIns="0" rIns="0" bIns="0" rtlCol="0" anchor="t">
            <a:spAutoFit/>
          </a:bodyPr>
          <a:lstStyle/>
          <a:p>
            <a:pPr marL="457200" lvl="0" indent="-457200" algn="l">
              <a:lnSpc>
                <a:spcPct val="150000"/>
              </a:lnSpc>
              <a:spcBef>
                <a:spcPct val="0"/>
              </a:spcBef>
              <a:buFont typeface="Arial" panose="020B0604020202020204" pitchFamily="34" charset="0"/>
              <a:buChar char="•"/>
            </a:pPr>
            <a:r>
              <a:rPr lang="vi-VN" sz="3600" dirty="0" err="1">
                <a:solidFill>
                  <a:srgbClr val="000000"/>
                </a:solidFill>
                <a:latin typeface="Bricolage Grotesque"/>
                <a:ea typeface="Bricolage Grotesque"/>
                <a:cs typeface="Bricolage Grotesque"/>
                <a:sym typeface="Bricolage Grotesque"/>
              </a:rPr>
              <a:t>Introduction</a:t>
            </a:r>
            <a:endParaRPr lang="vi-VN" sz="3600" dirty="0">
              <a:solidFill>
                <a:srgbClr val="000000"/>
              </a:solidFill>
              <a:latin typeface="Bricolage Grotesque"/>
              <a:ea typeface="Bricolage Grotesque"/>
              <a:cs typeface="Bricolage Grotesque"/>
              <a:sym typeface="Bricolage Grotesque"/>
            </a:endParaRPr>
          </a:p>
          <a:p>
            <a:pPr marL="457200" lvl="0" indent="-457200" algn="l">
              <a:lnSpc>
                <a:spcPct val="150000"/>
              </a:lnSpc>
              <a:spcBef>
                <a:spcPct val="0"/>
              </a:spcBef>
              <a:buFont typeface="Arial" panose="020B0604020202020204" pitchFamily="34" charset="0"/>
              <a:buChar char="•"/>
            </a:pPr>
            <a:r>
              <a:rPr lang="vi-VN" sz="3600" dirty="0" err="1">
                <a:solidFill>
                  <a:srgbClr val="000000"/>
                </a:solidFill>
                <a:latin typeface="Bricolage Grotesque"/>
                <a:ea typeface="Bricolage Grotesque"/>
                <a:cs typeface="Bricolage Grotesque"/>
                <a:sym typeface="Bricolage Grotesque"/>
              </a:rPr>
              <a:t>Literature</a:t>
            </a:r>
            <a:r>
              <a:rPr lang="vi-VN" sz="3600" dirty="0">
                <a:solidFill>
                  <a:srgbClr val="000000"/>
                </a:solidFill>
                <a:latin typeface="Bricolage Grotesque"/>
                <a:ea typeface="Bricolage Grotesque"/>
                <a:cs typeface="Bricolage Grotesque"/>
                <a:sym typeface="Bricolage Grotesque"/>
              </a:rPr>
              <a:t> </a:t>
            </a:r>
            <a:r>
              <a:rPr lang="vi-VN" sz="3600" dirty="0" err="1">
                <a:solidFill>
                  <a:srgbClr val="000000"/>
                </a:solidFill>
                <a:latin typeface="Bricolage Grotesque"/>
                <a:ea typeface="Bricolage Grotesque"/>
                <a:cs typeface="Bricolage Grotesque"/>
                <a:sym typeface="Bricolage Grotesque"/>
              </a:rPr>
              <a:t>review</a:t>
            </a:r>
            <a:endParaRPr lang="vi-VN" sz="3600" dirty="0">
              <a:solidFill>
                <a:srgbClr val="000000"/>
              </a:solidFill>
              <a:latin typeface="Bricolage Grotesque"/>
              <a:ea typeface="Bricolage Grotesque"/>
              <a:cs typeface="Bricolage Grotesque"/>
              <a:sym typeface="Bricolage Grotesque"/>
            </a:endParaRPr>
          </a:p>
          <a:p>
            <a:pPr marL="457200" lvl="0" indent="-457200" algn="l">
              <a:lnSpc>
                <a:spcPct val="150000"/>
              </a:lnSpc>
              <a:spcBef>
                <a:spcPct val="0"/>
              </a:spcBef>
              <a:buFont typeface="Arial" panose="020B0604020202020204" pitchFamily="34" charset="0"/>
              <a:buChar char="•"/>
            </a:pPr>
            <a:r>
              <a:rPr lang="vi-VN" sz="3600" dirty="0" err="1">
                <a:solidFill>
                  <a:srgbClr val="000000"/>
                </a:solidFill>
                <a:latin typeface="Bricolage Grotesque"/>
                <a:ea typeface="Bricolage Grotesque"/>
                <a:cs typeface="Bricolage Grotesque"/>
                <a:sym typeface="Bricolage Grotesque"/>
              </a:rPr>
              <a:t>Methodology</a:t>
            </a:r>
            <a:endParaRPr lang="vi-VN" sz="3600" dirty="0">
              <a:solidFill>
                <a:srgbClr val="000000"/>
              </a:solidFill>
              <a:latin typeface="Bricolage Grotesque"/>
              <a:ea typeface="Bricolage Grotesque"/>
              <a:cs typeface="Bricolage Grotesque"/>
              <a:sym typeface="Bricolage Grotesque"/>
            </a:endParaRPr>
          </a:p>
          <a:p>
            <a:pPr marL="457200" lvl="0" indent="-457200" algn="l">
              <a:lnSpc>
                <a:spcPct val="150000"/>
              </a:lnSpc>
              <a:spcBef>
                <a:spcPct val="0"/>
              </a:spcBef>
              <a:buFont typeface="Arial" panose="020B0604020202020204" pitchFamily="34" charset="0"/>
              <a:buChar char="•"/>
            </a:pPr>
            <a:r>
              <a:rPr lang="vi-VN" sz="3600" dirty="0" err="1">
                <a:solidFill>
                  <a:srgbClr val="000000"/>
                </a:solidFill>
                <a:latin typeface="Bricolage Grotesque"/>
                <a:ea typeface="Bricolage Grotesque"/>
                <a:cs typeface="Bricolage Grotesque"/>
                <a:sym typeface="Bricolage Grotesque"/>
              </a:rPr>
              <a:t>Findings</a:t>
            </a:r>
            <a:endParaRPr lang="vi-VN" sz="3600" dirty="0">
              <a:solidFill>
                <a:srgbClr val="000000"/>
              </a:solidFill>
              <a:latin typeface="Bricolage Grotesque"/>
              <a:ea typeface="Bricolage Grotesque"/>
              <a:cs typeface="Bricolage Grotesque"/>
              <a:sym typeface="Bricolage Grotesque"/>
            </a:endParaRPr>
          </a:p>
          <a:p>
            <a:pPr marL="457200" lvl="0" indent="-457200" algn="l">
              <a:lnSpc>
                <a:spcPct val="150000"/>
              </a:lnSpc>
              <a:spcBef>
                <a:spcPct val="0"/>
              </a:spcBef>
              <a:buFont typeface="Arial" panose="020B0604020202020204" pitchFamily="34" charset="0"/>
              <a:buChar char="•"/>
            </a:pPr>
            <a:r>
              <a:rPr lang="vi-VN" sz="3600" dirty="0" err="1">
                <a:solidFill>
                  <a:srgbClr val="000000"/>
                </a:solidFill>
                <a:latin typeface="Bricolage Grotesque"/>
                <a:ea typeface="Bricolage Grotesque"/>
                <a:cs typeface="Bricolage Grotesque"/>
                <a:sym typeface="Bricolage Grotesque"/>
              </a:rPr>
              <a:t>Discussion</a:t>
            </a:r>
            <a:r>
              <a:rPr lang="vi-VN" sz="3600" dirty="0">
                <a:solidFill>
                  <a:srgbClr val="000000"/>
                </a:solidFill>
                <a:latin typeface="Bricolage Grotesque"/>
                <a:ea typeface="Bricolage Grotesque"/>
                <a:cs typeface="Bricolage Grotesque"/>
                <a:sym typeface="Bricolage Grotesque"/>
              </a:rPr>
              <a:t> </a:t>
            </a:r>
            <a:r>
              <a:rPr lang="vi-VN" sz="3600" dirty="0" err="1">
                <a:solidFill>
                  <a:srgbClr val="000000"/>
                </a:solidFill>
                <a:latin typeface="Bricolage Grotesque"/>
                <a:ea typeface="Bricolage Grotesque"/>
                <a:cs typeface="Bricolage Grotesque"/>
                <a:sym typeface="Bricolage Grotesque"/>
              </a:rPr>
              <a:t>and</a:t>
            </a:r>
            <a:r>
              <a:rPr lang="vi-VN" sz="3600" dirty="0">
                <a:solidFill>
                  <a:srgbClr val="000000"/>
                </a:solidFill>
                <a:latin typeface="Bricolage Grotesque"/>
                <a:ea typeface="Bricolage Grotesque"/>
                <a:cs typeface="Bricolage Grotesque"/>
                <a:sym typeface="Bricolage Grotesque"/>
              </a:rPr>
              <a:t> </a:t>
            </a:r>
            <a:r>
              <a:rPr lang="vi-VN" sz="3600" dirty="0" err="1">
                <a:solidFill>
                  <a:srgbClr val="000000"/>
                </a:solidFill>
                <a:latin typeface="Bricolage Grotesque"/>
                <a:ea typeface="Bricolage Grotesque"/>
                <a:cs typeface="Bricolage Grotesque"/>
                <a:sym typeface="Bricolage Grotesque"/>
              </a:rPr>
              <a:t>conclusion</a:t>
            </a:r>
            <a:endParaRPr lang="en-US" sz="3600" dirty="0">
              <a:solidFill>
                <a:srgbClr val="000000"/>
              </a:solidFill>
              <a:latin typeface="Bricolage Grotesque"/>
              <a:ea typeface="Bricolage Grotesque"/>
              <a:cs typeface="Bricolage Grotesque"/>
              <a:sym typeface="Bricolage Grotesque"/>
            </a:endParaRPr>
          </a:p>
        </p:txBody>
      </p:sp>
      <p:sp>
        <p:nvSpPr>
          <p:cNvPr id="15" name="Freeform 15"/>
          <p:cNvSpPr/>
          <p:nvPr/>
        </p:nvSpPr>
        <p:spPr>
          <a:xfrm flipH="1" flipV="1">
            <a:off x="15944172" y="1179512"/>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7AD1D-FEBD-D297-5431-6B048B15D4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433243-E2AD-CDD7-2E9D-131671B382B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8" name="Group 8">
            <a:extLst>
              <a:ext uri="{FF2B5EF4-FFF2-40B4-BE49-F238E27FC236}">
                <a16:creationId xmlns:a16="http://schemas.microsoft.com/office/drawing/2014/main" id="{E2CED3D6-2153-5FE6-565E-E4272238F646}"/>
              </a:ext>
            </a:extLst>
          </p:cNvPr>
          <p:cNvGrpSpPr/>
          <p:nvPr/>
        </p:nvGrpSpPr>
        <p:grpSpPr>
          <a:xfrm>
            <a:off x="14539475" y="4229100"/>
            <a:ext cx="3519926" cy="4594170"/>
            <a:chOff x="0" y="0"/>
            <a:chExt cx="1012201" cy="1161960"/>
          </a:xfrm>
        </p:grpSpPr>
        <p:sp>
          <p:nvSpPr>
            <p:cNvPr id="9" name="Freeform 9">
              <a:extLst>
                <a:ext uri="{FF2B5EF4-FFF2-40B4-BE49-F238E27FC236}">
                  <a16:creationId xmlns:a16="http://schemas.microsoft.com/office/drawing/2014/main" id="{C12021A9-0D41-9544-45C0-A8735B93C863}"/>
                </a:ext>
              </a:extLst>
            </p:cNvPr>
            <p:cNvSpPr/>
            <p:nvPr/>
          </p:nvSpPr>
          <p:spPr>
            <a:xfrm>
              <a:off x="0" y="0"/>
              <a:ext cx="1012201" cy="1161960"/>
            </a:xfrm>
            <a:custGeom>
              <a:avLst/>
              <a:gdLst/>
              <a:ahLst/>
              <a:cxnLst/>
              <a:rect l="l" t="t" r="r" b="b"/>
              <a:pathLst>
                <a:path w="1012201" h="1161960">
                  <a:moveTo>
                    <a:pt x="0" y="0"/>
                  </a:moveTo>
                  <a:lnTo>
                    <a:pt x="1012201" y="0"/>
                  </a:lnTo>
                  <a:lnTo>
                    <a:pt x="1012201" y="1161960"/>
                  </a:lnTo>
                  <a:lnTo>
                    <a:pt x="0" y="1161960"/>
                  </a:lnTo>
                  <a:close/>
                </a:path>
              </a:pathLst>
            </a:custGeom>
            <a:blipFill>
              <a:blip r:embed="rId3"/>
              <a:stretch>
                <a:fillRect t="-15374" b="-15374"/>
              </a:stretch>
            </a:blipFill>
          </p:spPr>
        </p:sp>
      </p:grpSp>
      <p:sp>
        <p:nvSpPr>
          <p:cNvPr id="15" name="TextBox 15">
            <a:extLst>
              <a:ext uri="{FF2B5EF4-FFF2-40B4-BE49-F238E27FC236}">
                <a16:creationId xmlns:a16="http://schemas.microsoft.com/office/drawing/2014/main" id="{C5D422A8-F3B3-2469-0C11-103DD25D201F}"/>
              </a:ext>
            </a:extLst>
          </p:cNvPr>
          <p:cNvSpPr txBox="1"/>
          <p:nvPr/>
        </p:nvSpPr>
        <p:spPr>
          <a:xfrm>
            <a:off x="930621" y="987318"/>
            <a:ext cx="16426757" cy="1127232"/>
          </a:xfrm>
          <a:prstGeom prst="rect">
            <a:avLst/>
          </a:prstGeom>
        </p:spPr>
        <p:txBody>
          <a:bodyPr wrap="square" lIns="0" tIns="0" rIns="0" bIns="0" rtlCol="0" anchor="t">
            <a:spAutoFit/>
          </a:bodyPr>
          <a:lstStyle/>
          <a:p>
            <a:pPr marL="0" lvl="0" indent="0" algn="l">
              <a:lnSpc>
                <a:spcPts val="9799"/>
              </a:lnSpc>
              <a:spcBef>
                <a:spcPct val="0"/>
              </a:spcBef>
            </a:pPr>
            <a:r>
              <a:rPr lang="en-US" sz="4400" b="1" dirty="0">
                <a:solidFill>
                  <a:schemeClr val="accent5"/>
                </a:solidFill>
                <a:latin typeface="TAN Pearl"/>
                <a:ea typeface="TAN Pearl"/>
                <a:cs typeface="TAN Pearl"/>
                <a:sym typeface="TAN Pearl"/>
              </a:rPr>
              <a:t>Suitable Occupations for GIC Graduates</a:t>
            </a:r>
            <a:endParaRPr lang="en-US" sz="4800" b="1" dirty="0">
              <a:solidFill>
                <a:schemeClr val="accent5"/>
              </a:solidFill>
              <a:latin typeface="TAN Pearl"/>
              <a:ea typeface="TAN Pearl"/>
              <a:cs typeface="TAN Pearl"/>
              <a:sym typeface="TAN Pearl"/>
            </a:endParaRPr>
          </a:p>
        </p:txBody>
      </p:sp>
      <p:graphicFrame>
        <p:nvGraphicFramePr>
          <p:cNvPr id="6" name="Table 5">
            <a:extLst>
              <a:ext uri="{FF2B5EF4-FFF2-40B4-BE49-F238E27FC236}">
                <a16:creationId xmlns:a16="http://schemas.microsoft.com/office/drawing/2014/main" id="{39384E2E-0478-E97F-B8A4-CC6B9118FFA5}"/>
              </a:ext>
            </a:extLst>
          </p:cNvPr>
          <p:cNvGraphicFramePr>
            <a:graphicFrameLocks noGrp="1"/>
          </p:cNvGraphicFramePr>
          <p:nvPr>
            <p:extLst>
              <p:ext uri="{D42A27DB-BD31-4B8C-83A1-F6EECF244321}">
                <p14:modId xmlns:p14="http://schemas.microsoft.com/office/powerpoint/2010/main" val="3772434486"/>
              </p:ext>
            </p:extLst>
          </p:nvPr>
        </p:nvGraphicFramePr>
        <p:xfrm>
          <a:off x="914401" y="2952273"/>
          <a:ext cx="13335001" cy="6979843"/>
        </p:xfrm>
        <a:graphic>
          <a:graphicData uri="http://schemas.openxmlformats.org/drawingml/2006/table">
            <a:tbl>
              <a:tblPr firstRow="1" firstCol="1" bandRow="1">
                <a:tableStyleId>{5FD0F851-EC5A-4D38-B0AD-8093EC10F338}</a:tableStyleId>
              </a:tblPr>
              <a:tblGrid>
                <a:gridCol w="4758425">
                  <a:extLst>
                    <a:ext uri="{9D8B030D-6E8A-4147-A177-3AD203B41FA5}">
                      <a16:colId xmlns:a16="http://schemas.microsoft.com/office/drawing/2014/main" val="1186721189"/>
                    </a:ext>
                  </a:extLst>
                </a:gridCol>
                <a:gridCol w="338723">
                  <a:extLst>
                    <a:ext uri="{9D8B030D-6E8A-4147-A177-3AD203B41FA5}">
                      <a16:colId xmlns:a16="http://schemas.microsoft.com/office/drawing/2014/main" val="4274020778"/>
                    </a:ext>
                  </a:extLst>
                </a:gridCol>
                <a:gridCol w="2374629">
                  <a:extLst>
                    <a:ext uri="{9D8B030D-6E8A-4147-A177-3AD203B41FA5}">
                      <a16:colId xmlns:a16="http://schemas.microsoft.com/office/drawing/2014/main" val="2153613987"/>
                    </a:ext>
                  </a:extLst>
                </a:gridCol>
                <a:gridCol w="2382269">
                  <a:extLst>
                    <a:ext uri="{9D8B030D-6E8A-4147-A177-3AD203B41FA5}">
                      <a16:colId xmlns:a16="http://schemas.microsoft.com/office/drawing/2014/main" val="4280142098"/>
                    </a:ext>
                  </a:extLst>
                </a:gridCol>
                <a:gridCol w="1957464">
                  <a:extLst>
                    <a:ext uri="{9D8B030D-6E8A-4147-A177-3AD203B41FA5}">
                      <a16:colId xmlns:a16="http://schemas.microsoft.com/office/drawing/2014/main" val="2036919657"/>
                    </a:ext>
                  </a:extLst>
                </a:gridCol>
                <a:gridCol w="1523491">
                  <a:extLst>
                    <a:ext uri="{9D8B030D-6E8A-4147-A177-3AD203B41FA5}">
                      <a16:colId xmlns:a16="http://schemas.microsoft.com/office/drawing/2014/main" val="2842264046"/>
                    </a:ext>
                  </a:extLst>
                </a:gridCol>
              </a:tblGrid>
              <a:tr h="1253045">
                <a:tc>
                  <a:txBody>
                    <a:bodyPr/>
                    <a:lstStyle/>
                    <a:p>
                      <a:pPr>
                        <a:lnSpc>
                          <a:spcPct val="115000"/>
                        </a:lnSpc>
                        <a:spcAft>
                          <a:spcPts val="800"/>
                        </a:spcAft>
                        <a:buNone/>
                      </a:pPr>
                      <a:r>
                        <a:rPr lang="en-US" sz="2800" b="1" kern="0">
                          <a:solidFill>
                            <a:srgbClr val="2F5496"/>
                          </a:solidFill>
                          <a:effectLst/>
                          <a:latin typeface="Aptos" panose="020B0004020202020204" pitchFamily="34" charset="0"/>
                        </a:rPr>
                        <a:t>Suitable occupations for GIC graduates</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800"/>
                        </a:spcAft>
                        <a:buNone/>
                      </a:pPr>
                      <a:r>
                        <a:rPr lang="en-US" sz="2800" b="1" kern="0">
                          <a:solidFill>
                            <a:srgbClr val="2F5496"/>
                          </a:solidFill>
                          <a:effectLst/>
                          <a:latin typeface="Aptos" panose="020B0004020202020204" pitchFamily="34" charset="0"/>
                        </a:rPr>
                        <a:t>Valid answers</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b="1" kern="0">
                          <a:solidFill>
                            <a:srgbClr val="2F5496"/>
                          </a:solidFill>
                          <a:effectLst/>
                          <a:latin typeface="Aptos" panose="020B0004020202020204" pitchFamily="34" charset="0"/>
                        </a:rPr>
                        <a:t>Don't know</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800"/>
                        </a:spcAft>
                        <a:buNone/>
                      </a:pPr>
                      <a:r>
                        <a:rPr lang="en-US" sz="2800" b="1" kern="0">
                          <a:solidFill>
                            <a:srgbClr val="2F5496"/>
                          </a:solidFill>
                          <a:effectLst/>
                          <a:latin typeface="Aptos" panose="020B0004020202020204" pitchFamily="34" charset="0"/>
                        </a:rPr>
                        <a:t>M</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800"/>
                        </a:spcAft>
                        <a:buNone/>
                      </a:pPr>
                      <a:r>
                        <a:rPr lang="en-US" sz="2800" b="1" kern="0">
                          <a:solidFill>
                            <a:srgbClr val="2F5496"/>
                          </a:solidFill>
                          <a:effectLst/>
                          <a:latin typeface="Aptos" panose="020B0004020202020204" pitchFamily="34" charset="0"/>
                        </a:rPr>
                        <a:t>SD</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5817439"/>
                  </a:ext>
                </a:extLst>
              </a:tr>
              <a:tr h="703298">
                <a:tc gridSpan="2">
                  <a:txBody>
                    <a:bodyPr/>
                    <a:lstStyle/>
                    <a:p>
                      <a:pPr>
                        <a:lnSpc>
                          <a:spcPct val="115000"/>
                        </a:lnSpc>
                        <a:spcAft>
                          <a:spcPts val="800"/>
                        </a:spcAft>
                        <a:buNone/>
                      </a:pPr>
                      <a:r>
                        <a:rPr lang="en-US" sz="2800" b="0" kern="0" dirty="0">
                          <a:solidFill>
                            <a:srgbClr val="2F5496"/>
                          </a:solidFill>
                          <a:effectLst/>
                          <a:latin typeface="Aptos" panose="020B0004020202020204" pitchFamily="34" charset="0"/>
                        </a:rPr>
                        <a:t>Teaching</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1438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124</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3.64</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66275151"/>
                  </a:ext>
                </a:extLst>
              </a:tr>
              <a:tr h="703298">
                <a:tc gridSpan="2">
                  <a:txBody>
                    <a:bodyPr/>
                    <a:lstStyle/>
                    <a:p>
                      <a:pPr>
                        <a:lnSpc>
                          <a:spcPct val="115000"/>
                        </a:lnSpc>
                        <a:spcAft>
                          <a:spcPts val="800"/>
                        </a:spcAft>
                        <a:buNone/>
                      </a:pPr>
                      <a:r>
                        <a:rPr lang="en-US" sz="2800" b="0" kern="0">
                          <a:solidFill>
                            <a:srgbClr val="2F5496"/>
                          </a:solidFill>
                          <a:effectLst/>
                          <a:latin typeface="Aptos" panose="020B0004020202020204" pitchFamily="34" charset="0"/>
                        </a:rPr>
                        <a:t>Translation</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1437</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125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3.65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27562852"/>
                  </a:ext>
                </a:extLst>
              </a:tr>
              <a:tr h="1253045">
                <a:tc gridSpan="2">
                  <a:txBody>
                    <a:bodyPr/>
                    <a:lstStyle/>
                    <a:p>
                      <a:pPr>
                        <a:lnSpc>
                          <a:spcPct val="115000"/>
                        </a:lnSpc>
                        <a:spcAft>
                          <a:spcPts val="800"/>
                        </a:spcAft>
                        <a:buNone/>
                      </a:pPr>
                      <a:r>
                        <a:rPr lang="en-US" sz="2800" b="0" kern="0" dirty="0">
                          <a:solidFill>
                            <a:srgbClr val="2F5496"/>
                          </a:solidFill>
                          <a:effectLst/>
                          <a:latin typeface="Aptos" panose="020B0004020202020204" pitchFamily="34" charset="0"/>
                        </a:rPr>
                        <a:t>Research in language, culture, and international relations</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1449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113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3.72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1.50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97969102"/>
                  </a:ext>
                </a:extLst>
              </a:tr>
              <a:tr h="703298">
                <a:tc gridSpan="2">
                  <a:txBody>
                    <a:bodyPr/>
                    <a:lstStyle/>
                    <a:p>
                      <a:pPr>
                        <a:lnSpc>
                          <a:spcPct val="115000"/>
                        </a:lnSpc>
                        <a:spcAft>
                          <a:spcPts val="800"/>
                        </a:spcAft>
                        <a:buNone/>
                      </a:pPr>
                      <a:r>
                        <a:rPr lang="en-US" sz="2800" b="0" kern="0">
                          <a:solidFill>
                            <a:srgbClr val="2F5496"/>
                          </a:solidFill>
                          <a:effectLst/>
                          <a:latin typeface="Aptos" panose="020B0004020202020204" pitchFamily="34" charset="0"/>
                        </a:rPr>
                        <a:t>Implement development projects</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1416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3.52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1.36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99313748"/>
                  </a:ext>
                </a:extLst>
              </a:tr>
              <a:tr h="703298">
                <a:tc gridSpan="2">
                  <a:txBody>
                    <a:bodyPr/>
                    <a:lstStyle/>
                    <a:p>
                      <a:pPr>
                        <a:lnSpc>
                          <a:spcPct val="115000"/>
                        </a:lnSpc>
                        <a:spcAft>
                          <a:spcPts val="800"/>
                        </a:spcAft>
                        <a:buNone/>
                      </a:pPr>
                      <a:r>
                        <a:rPr lang="en-US" sz="2800" b="0" kern="0">
                          <a:solidFill>
                            <a:srgbClr val="2F5496"/>
                          </a:solidFill>
                          <a:effectLst/>
                          <a:latin typeface="Aptos" panose="020B0004020202020204" pitchFamily="34" charset="0"/>
                        </a:rPr>
                        <a:t>Communications/Marketing</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1443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119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3.50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1.32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6317273"/>
                  </a:ext>
                </a:extLst>
              </a:tr>
              <a:tr h="703298">
                <a:tc gridSpan="2">
                  <a:txBody>
                    <a:bodyPr/>
                    <a:lstStyle/>
                    <a:p>
                      <a:pPr>
                        <a:lnSpc>
                          <a:spcPct val="115000"/>
                        </a:lnSpc>
                        <a:spcAft>
                          <a:spcPts val="800"/>
                        </a:spcAft>
                        <a:buNone/>
                      </a:pPr>
                      <a:r>
                        <a:rPr lang="en-US" sz="2800" b="0" kern="0" dirty="0">
                          <a:solidFill>
                            <a:srgbClr val="2F5496"/>
                          </a:solidFill>
                          <a:effectLst/>
                          <a:latin typeface="Aptos" panose="020B0004020202020204" pitchFamily="34" charset="0"/>
                        </a:rPr>
                        <a:t>Politician</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1389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173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3.41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1.38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45534251"/>
                  </a:ext>
                </a:extLst>
              </a:tr>
              <a:tr h="703298">
                <a:tc gridSpan="2">
                  <a:txBody>
                    <a:bodyPr/>
                    <a:lstStyle/>
                    <a:p>
                      <a:pPr>
                        <a:lnSpc>
                          <a:spcPct val="115000"/>
                        </a:lnSpc>
                        <a:spcAft>
                          <a:spcPts val="800"/>
                        </a:spcAft>
                        <a:buNone/>
                      </a:pPr>
                      <a:r>
                        <a:rPr lang="en-US" sz="2800" b="0" kern="0" dirty="0">
                          <a:solidFill>
                            <a:srgbClr val="2F5496"/>
                          </a:solidFill>
                          <a:effectLst/>
                          <a:latin typeface="Aptos" panose="020B0004020202020204" pitchFamily="34" charset="0"/>
                        </a:rPr>
                        <a:t>Diplomat</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1433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2F5496"/>
                          </a:solidFill>
                          <a:effectLst/>
                          <a:latin typeface="Aptos" panose="020B0004020202020204" pitchFamily="34" charset="0"/>
                        </a:rPr>
                        <a:t>129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3.60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dirty="0">
                          <a:solidFill>
                            <a:srgbClr val="2F5496"/>
                          </a:solidFill>
                          <a:effectLst/>
                          <a:latin typeface="Aptos" panose="020B0004020202020204" pitchFamily="34" charset="0"/>
                        </a:rPr>
                        <a:t>1.48</a:t>
                      </a:r>
                      <a:endParaRPr lang="en-US" sz="36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692133"/>
                  </a:ext>
                </a:extLst>
              </a:tr>
            </a:tbl>
          </a:graphicData>
        </a:graphic>
      </p:graphicFrame>
    </p:spTree>
    <p:extLst>
      <p:ext uri="{BB962C8B-B14F-4D97-AF65-F5344CB8AC3E}">
        <p14:creationId xmlns:p14="http://schemas.microsoft.com/office/powerpoint/2010/main" val="2811136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B8243-98E1-E463-C182-C1C2DD80007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DC1C84F-842F-4056-9C75-8F25ED48D65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8" name="Group 8">
            <a:extLst>
              <a:ext uri="{FF2B5EF4-FFF2-40B4-BE49-F238E27FC236}">
                <a16:creationId xmlns:a16="http://schemas.microsoft.com/office/drawing/2014/main" id="{425AB068-36C6-447A-E5B3-9B61BB7E4CFA}"/>
              </a:ext>
            </a:extLst>
          </p:cNvPr>
          <p:cNvGrpSpPr/>
          <p:nvPr/>
        </p:nvGrpSpPr>
        <p:grpSpPr>
          <a:xfrm>
            <a:off x="14419913" y="4578628"/>
            <a:ext cx="3697573" cy="4244642"/>
            <a:chOff x="0" y="0"/>
            <a:chExt cx="1012201" cy="1161960"/>
          </a:xfrm>
        </p:grpSpPr>
        <p:sp>
          <p:nvSpPr>
            <p:cNvPr id="9" name="Freeform 9">
              <a:extLst>
                <a:ext uri="{FF2B5EF4-FFF2-40B4-BE49-F238E27FC236}">
                  <a16:creationId xmlns:a16="http://schemas.microsoft.com/office/drawing/2014/main" id="{71E09144-92B7-8DB4-2802-630D66BB58E5}"/>
                </a:ext>
              </a:extLst>
            </p:cNvPr>
            <p:cNvSpPr/>
            <p:nvPr/>
          </p:nvSpPr>
          <p:spPr>
            <a:xfrm>
              <a:off x="0" y="0"/>
              <a:ext cx="1012201" cy="1161960"/>
            </a:xfrm>
            <a:custGeom>
              <a:avLst/>
              <a:gdLst/>
              <a:ahLst/>
              <a:cxnLst/>
              <a:rect l="l" t="t" r="r" b="b"/>
              <a:pathLst>
                <a:path w="1012201" h="1161960">
                  <a:moveTo>
                    <a:pt x="0" y="0"/>
                  </a:moveTo>
                  <a:lnTo>
                    <a:pt x="1012201" y="0"/>
                  </a:lnTo>
                  <a:lnTo>
                    <a:pt x="1012201" y="1161960"/>
                  </a:lnTo>
                  <a:lnTo>
                    <a:pt x="0" y="1161960"/>
                  </a:lnTo>
                  <a:close/>
                </a:path>
              </a:pathLst>
            </a:custGeom>
            <a:blipFill>
              <a:blip r:embed="rId3"/>
              <a:stretch>
                <a:fillRect t="-15374" b="-15374"/>
              </a:stretch>
            </a:blipFill>
          </p:spPr>
        </p:sp>
      </p:grpSp>
      <p:sp>
        <p:nvSpPr>
          <p:cNvPr id="15" name="TextBox 15">
            <a:extLst>
              <a:ext uri="{FF2B5EF4-FFF2-40B4-BE49-F238E27FC236}">
                <a16:creationId xmlns:a16="http://schemas.microsoft.com/office/drawing/2014/main" id="{346A4643-D36E-0953-4035-D959D7B61FEB}"/>
              </a:ext>
            </a:extLst>
          </p:cNvPr>
          <p:cNvSpPr txBox="1"/>
          <p:nvPr/>
        </p:nvSpPr>
        <p:spPr>
          <a:xfrm>
            <a:off x="867507" y="426402"/>
            <a:ext cx="16426757" cy="1127232"/>
          </a:xfrm>
          <a:prstGeom prst="rect">
            <a:avLst/>
          </a:prstGeom>
        </p:spPr>
        <p:txBody>
          <a:bodyPr wrap="square" lIns="0" tIns="0" rIns="0" bIns="0" rtlCol="0" anchor="t">
            <a:spAutoFit/>
          </a:bodyPr>
          <a:lstStyle/>
          <a:p>
            <a:pPr marL="0" lvl="0" indent="0" algn="l">
              <a:lnSpc>
                <a:spcPts val="9799"/>
              </a:lnSpc>
              <a:spcBef>
                <a:spcPct val="0"/>
              </a:spcBef>
            </a:pPr>
            <a:r>
              <a:rPr lang="en-US" sz="4400" b="1" dirty="0">
                <a:solidFill>
                  <a:schemeClr val="accent5"/>
                </a:solidFill>
                <a:latin typeface="TAN Pearl"/>
                <a:ea typeface="TAN Pearl"/>
                <a:cs typeface="TAN Pearl"/>
                <a:sym typeface="TAN Pearl"/>
              </a:rPr>
              <a:t>Career Opportunities for GIC Graduates</a:t>
            </a:r>
            <a:endParaRPr lang="en-US" sz="4800" b="1" dirty="0">
              <a:solidFill>
                <a:schemeClr val="accent5"/>
              </a:solidFill>
              <a:latin typeface="TAN Pearl"/>
              <a:ea typeface="TAN Pearl"/>
              <a:cs typeface="TAN Pearl"/>
              <a:sym typeface="TAN Pearl"/>
            </a:endParaRPr>
          </a:p>
        </p:txBody>
      </p:sp>
      <p:graphicFrame>
        <p:nvGraphicFramePr>
          <p:cNvPr id="6" name="Table 5">
            <a:extLst>
              <a:ext uri="{FF2B5EF4-FFF2-40B4-BE49-F238E27FC236}">
                <a16:creationId xmlns:a16="http://schemas.microsoft.com/office/drawing/2014/main" id="{02FB00E0-6D3F-8CBD-5CF1-A00CECC42741}"/>
              </a:ext>
            </a:extLst>
          </p:cNvPr>
          <p:cNvGraphicFramePr>
            <a:graphicFrameLocks noGrp="1"/>
          </p:cNvGraphicFramePr>
          <p:nvPr>
            <p:extLst>
              <p:ext uri="{D42A27DB-BD31-4B8C-83A1-F6EECF244321}">
                <p14:modId xmlns:p14="http://schemas.microsoft.com/office/powerpoint/2010/main" val="1271794594"/>
              </p:ext>
            </p:extLst>
          </p:nvPr>
        </p:nvGraphicFramePr>
        <p:xfrm>
          <a:off x="867507" y="1687770"/>
          <a:ext cx="13334999" cy="8494402"/>
        </p:xfrm>
        <a:graphic>
          <a:graphicData uri="http://schemas.openxmlformats.org/drawingml/2006/table">
            <a:tbl>
              <a:tblPr firstRow="1" firstCol="1" bandRow="1">
                <a:tableStyleId>{5FD0F851-EC5A-4D38-B0AD-8093EC10F338}</a:tableStyleId>
              </a:tblPr>
              <a:tblGrid>
                <a:gridCol w="6326960">
                  <a:extLst>
                    <a:ext uri="{9D8B030D-6E8A-4147-A177-3AD203B41FA5}">
                      <a16:colId xmlns:a16="http://schemas.microsoft.com/office/drawing/2014/main" val="1057145491"/>
                    </a:ext>
                  </a:extLst>
                </a:gridCol>
                <a:gridCol w="1966196">
                  <a:extLst>
                    <a:ext uri="{9D8B030D-6E8A-4147-A177-3AD203B41FA5}">
                      <a16:colId xmlns:a16="http://schemas.microsoft.com/office/drawing/2014/main" val="2012955826"/>
                    </a:ext>
                  </a:extLst>
                </a:gridCol>
                <a:gridCol w="1756632">
                  <a:extLst>
                    <a:ext uri="{9D8B030D-6E8A-4147-A177-3AD203B41FA5}">
                      <a16:colId xmlns:a16="http://schemas.microsoft.com/office/drawing/2014/main" val="1424409768"/>
                    </a:ext>
                  </a:extLst>
                </a:gridCol>
                <a:gridCol w="1528579">
                  <a:extLst>
                    <a:ext uri="{9D8B030D-6E8A-4147-A177-3AD203B41FA5}">
                      <a16:colId xmlns:a16="http://schemas.microsoft.com/office/drawing/2014/main" val="2551434557"/>
                    </a:ext>
                  </a:extLst>
                </a:gridCol>
                <a:gridCol w="1756632">
                  <a:extLst>
                    <a:ext uri="{9D8B030D-6E8A-4147-A177-3AD203B41FA5}">
                      <a16:colId xmlns:a16="http://schemas.microsoft.com/office/drawing/2014/main" val="3866032640"/>
                    </a:ext>
                  </a:extLst>
                </a:gridCol>
              </a:tblGrid>
              <a:tr h="415978">
                <a:tc>
                  <a:txBody>
                    <a:bodyPr/>
                    <a:lstStyle/>
                    <a:p>
                      <a:pPr>
                        <a:lnSpc>
                          <a:spcPct val="115000"/>
                        </a:lnSpc>
                        <a:spcAft>
                          <a:spcPts val="800"/>
                        </a:spcAft>
                        <a:buNone/>
                      </a:pPr>
                      <a:r>
                        <a:rPr lang="en-US" sz="2800" b="1" kern="0" dirty="0">
                          <a:solidFill>
                            <a:srgbClr val="2F5496"/>
                          </a:solidFill>
                          <a:effectLst/>
                          <a:latin typeface="Aptos" panose="020B0004020202020204" pitchFamily="34" charset="0"/>
                        </a:rPr>
                        <a:t>Career opportunities for GIC graduates</a:t>
                      </a:r>
                      <a:endParaRPr lang="en-US" sz="36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b="1" kern="0">
                          <a:solidFill>
                            <a:srgbClr val="2F5496"/>
                          </a:solidFill>
                          <a:effectLst/>
                          <a:latin typeface="Aptos" panose="020B0004020202020204" pitchFamily="34" charset="0"/>
                        </a:rPr>
                        <a:t>Valid answer</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b="1" kern="0">
                          <a:solidFill>
                            <a:srgbClr val="2F5496"/>
                          </a:solidFill>
                          <a:effectLst/>
                          <a:latin typeface="Aptos" panose="020B0004020202020204" pitchFamily="34" charset="0"/>
                        </a:rPr>
                        <a:t>Don't know</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b="1" kern="0">
                          <a:solidFill>
                            <a:srgbClr val="2F5496"/>
                          </a:solidFill>
                          <a:effectLst/>
                          <a:latin typeface="Aptos" panose="020B0004020202020204" pitchFamily="34" charset="0"/>
                        </a:rPr>
                        <a:t>M</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b="1" kern="0">
                          <a:solidFill>
                            <a:srgbClr val="2F5496"/>
                          </a:solidFill>
                          <a:effectLst/>
                          <a:latin typeface="Aptos" panose="020B0004020202020204" pitchFamily="34" charset="0"/>
                        </a:rPr>
                        <a:t>SD</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441320"/>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Teaching</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1449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113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3.19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87324066"/>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Translation</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dirty="0">
                          <a:solidFill>
                            <a:srgbClr val="000000"/>
                          </a:solidFill>
                          <a:effectLst/>
                          <a:latin typeface="Aptos" panose="020B0004020202020204" pitchFamily="34" charset="0"/>
                        </a:rPr>
                        <a:t>1446</a:t>
                      </a:r>
                      <a:endParaRPr lang="en-US" sz="36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116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3.24</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895406"/>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Studies in language, culture, and international relations.</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1475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102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3.36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1.55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01774986"/>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Implement development projects</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1422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3.28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48602124"/>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Communications/Marketing</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1440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122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3.27</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376191"/>
                  </a:ext>
                </a:extLst>
              </a:tr>
              <a:tr h="415978">
                <a:tc>
                  <a:txBody>
                    <a:bodyPr/>
                    <a:lstStyle/>
                    <a:p>
                      <a:pPr>
                        <a:lnSpc>
                          <a:spcPct val="115000"/>
                        </a:lnSpc>
                        <a:spcAft>
                          <a:spcPts val="800"/>
                        </a:spcAft>
                        <a:buNone/>
                      </a:pPr>
                      <a:r>
                        <a:rPr lang="en-US" sz="2800" b="0" kern="0" dirty="0">
                          <a:solidFill>
                            <a:srgbClr val="000000"/>
                          </a:solidFill>
                          <a:effectLst/>
                          <a:latin typeface="Aptos" panose="020B0004020202020204" pitchFamily="34" charset="0"/>
                        </a:rPr>
                        <a:t>Politics</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1396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166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3.20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25786091"/>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Diplomatic</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1438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124</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3.28</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1.51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90746898"/>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State-owned economic sector</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1376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186</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3.22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65924426"/>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Private sector</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1391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171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3.23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40932197"/>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State administration area</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1372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190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3.21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1.30</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32587823"/>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Institute/research center/higher education institution</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1417</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3.25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32257436"/>
                  </a:ext>
                </a:extLst>
              </a:tr>
              <a:tr h="415978">
                <a:tc>
                  <a:txBody>
                    <a:bodyPr/>
                    <a:lstStyle/>
                    <a:p>
                      <a:pPr>
                        <a:lnSpc>
                          <a:spcPct val="115000"/>
                        </a:lnSpc>
                        <a:spcAft>
                          <a:spcPts val="800"/>
                        </a:spcAft>
                        <a:buNone/>
                      </a:pPr>
                      <a:r>
                        <a:rPr lang="en-US" sz="2800" b="0" kern="0">
                          <a:solidFill>
                            <a:srgbClr val="000000"/>
                          </a:solidFill>
                          <a:effectLst/>
                          <a:latin typeface="Aptos" panose="020B0004020202020204" pitchFamily="34" charset="0"/>
                        </a:rPr>
                        <a:t>Foreign investment area</a:t>
                      </a:r>
                      <a:endParaRPr lang="en-US" sz="3600" b="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1423</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139</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3.25</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1.42</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44860531"/>
                  </a:ext>
                </a:extLst>
              </a:tr>
              <a:tr h="415978">
                <a:tc>
                  <a:txBody>
                    <a:bodyPr/>
                    <a:lstStyle/>
                    <a:p>
                      <a:pPr>
                        <a:lnSpc>
                          <a:spcPct val="115000"/>
                        </a:lnSpc>
                        <a:spcAft>
                          <a:spcPts val="800"/>
                        </a:spcAft>
                        <a:buNone/>
                      </a:pPr>
                      <a:r>
                        <a:rPr lang="en-US" sz="2800" b="0" kern="0" dirty="0">
                          <a:solidFill>
                            <a:srgbClr val="000000"/>
                          </a:solidFill>
                          <a:effectLst/>
                          <a:latin typeface="Aptos" panose="020B0004020202020204" pitchFamily="34" charset="0"/>
                        </a:rPr>
                        <a:t>International organizations, non-governmental organizations (NGOs)</a:t>
                      </a:r>
                      <a:endParaRPr lang="en-US" sz="3600" b="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1381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000000"/>
                          </a:solidFill>
                          <a:effectLst/>
                          <a:latin typeface="Aptos" panose="020B0004020202020204" pitchFamily="34" charset="0"/>
                        </a:rPr>
                        <a:t>181</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a:solidFill>
                            <a:srgbClr val="C00000"/>
                          </a:solidFill>
                          <a:effectLst/>
                          <a:latin typeface="Aptos" panose="020B0004020202020204" pitchFamily="34" charset="0"/>
                        </a:rPr>
                        <a:t>3.34</a:t>
                      </a:r>
                      <a:endParaRPr lang="en-US" sz="3600" kern="10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800"/>
                        </a:spcAft>
                        <a:buNone/>
                      </a:pPr>
                      <a:r>
                        <a:rPr lang="en-US" sz="2800" kern="0" dirty="0">
                          <a:solidFill>
                            <a:srgbClr val="000000"/>
                          </a:solidFill>
                          <a:effectLst/>
                          <a:latin typeface="Aptos" panose="020B0004020202020204" pitchFamily="34" charset="0"/>
                        </a:rPr>
                        <a:t>1.50</a:t>
                      </a:r>
                      <a:endParaRPr lang="en-US" sz="3600" kern="100" dirty="0">
                        <a:solidFill>
                          <a:srgbClr val="2F5496"/>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16326349"/>
                  </a:ext>
                </a:extLst>
              </a:tr>
            </a:tbl>
          </a:graphicData>
        </a:graphic>
      </p:graphicFrame>
    </p:spTree>
    <p:extLst>
      <p:ext uri="{BB962C8B-B14F-4D97-AF65-F5344CB8AC3E}">
        <p14:creationId xmlns:p14="http://schemas.microsoft.com/office/powerpoint/2010/main" val="1290783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8C8A1-D1FF-ED01-D2F0-E900C5A4864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6733786-EC5F-D27E-721E-EA0AD7AAE46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8" name="Group 8">
            <a:extLst>
              <a:ext uri="{FF2B5EF4-FFF2-40B4-BE49-F238E27FC236}">
                <a16:creationId xmlns:a16="http://schemas.microsoft.com/office/drawing/2014/main" id="{6616EC56-B090-62A1-6203-F23762D7E2F5}"/>
              </a:ext>
            </a:extLst>
          </p:cNvPr>
          <p:cNvGrpSpPr/>
          <p:nvPr/>
        </p:nvGrpSpPr>
        <p:grpSpPr>
          <a:xfrm>
            <a:off x="14539474" y="4578628"/>
            <a:ext cx="3697573" cy="4244642"/>
            <a:chOff x="0" y="0"/>
            <a:chExt cx="1012201" cy="1161960"/>
          </a:xfrm>
        </p:grpSpPr>
        <p:sp>
          <p:nvSpPr>
            <p:cNvPr id="9" name="Freeform 9">
              <a:extLst>
                <a:ext uri="{FF2B5EF4-FFF2-40B4-BE49-F238E27FC236}">
                  <a16:creationId xmlns:a16="http://schemas.microsoft.com/office/drawing/2014/main" id="{49944338-8126-1129-570F-3F2EE47676E0}"/>
                </a:ext>
              </a:extLst>
            </p:cNvPr>
            <p:cNvSpPr/>
            <p:nvPr/>
          </p:nvSpPr>
          <p:spPr>
            <a:xfrm>
              <a:off x="0" y="0"/>
              <a:ext cx="1012201" cy="1161960"/>
            </a:xfrm>
            <a:custGeom>
              <a:avLst/>
              <a:gdLst/>
              <a:ahLst/>
              <a:cxnLst/>
              <a:rect l="l" t="t" r="r" b="b"/>
              <a:pathLst>
                <a:path w="1012201" h="1161960">
                  <a:moveTo>
                    <a:pt x="0" y="0"/>
                  </a:moveTo>
                  <a:lnTo>
                    <a:pt x="1012201" y="0"/>
                  </a:lnTo>
                  <a:lnTo>
                    <a:pt x="1012201" y="1161960"/>
                  </a:lnTo>
                  <a:lnTo>
                    <a:pt x="0" y="1161960"/>
                  </a:lnTo>
                  <a:close/>
                </a:path>
              </a:pathLst>
            </a:custGeom>
            <a:blipFill>
              <a:blip r:embed="rId3"/>
              <a:stretch>
                <a:fillRect t="-15374" b="-15374"/>
              </a:stretch>
            </a:blipFill>
          </p:spPr>
        </p:sp>
      </p:grpSp>
      <p:sp>
        <p:nvSpPr>
          <p:cNvPr id="15" name="TextBox 15">
            <a:extLst>
              <a:ext uri="{FF2B5EF4-FFF2-40B4-BE49-F238E27FC236}">
                <a16:creationId xmlns:a16="http://schemas.microsoft.com/office/drawing/2014/main" id="{1C00DEA0-15FA-717F-78DC-5FFBC9E3DE4C}"/>
              </a:ext>
            </a:extLst>
          </p:cNvPr>
          <p:cNvSpPr txBox="1"/>
          <p:nvPr/>
        </p:nvSpPr>
        <p:spPr>
          <a:xfrm>
            <a:off x="1066801" y="623288"/>
            <a:ext cx="17135077" cy="2368597"/>
          </a:xfrm>
          <a:prstGeom prst="rect">
            <a:avLst/>
          </a:prstGeom>
        </p:spPr>
        <p:txBody>
          <a:bodyPr wrap="square" lIns="0" tIns="0" rIns="0" bIns="0" rtlCol="0" anchor="t">
            <a:spAutoFit/>
          </a:bodyPr>
          <a:lstStyle/>
          <a:p>
            <a:pPr marL="0" lvl="0" indent="0" algn="l">
              <a:lnSpc>
                <a:spcPts val="9799"/>
              </a:lnSpc>
              <a:spcBef>
                <a:spcPct val="0"/>
              </a:spcBef>
            </a:pPr>
            <a:r>
              <a:rPr lang="en-US" sz="4400" b="1" dirty="0">
                <a:solidFill>
                  <a:schemeClr val="accent5"/>
                </a:solidFill>
                <a:latin typeface="TAN Pearl"/>
                <a:ea typeface="TAN Pearl"/>
                <a:cs typeface="TAN Pearl"/>
                <a:sym typeface="TAN Pearl"/>
              </a:rPr>
              <a:t>Occupational Fields Suitable for GIC Graduates as Recommended by Participants</a:t>
            </a:r>
            <a:endParaRPr lang="en-US" sz="4800" b="1" dirty="0">
              <a:solidFill>
                <a:schemeClr val="accent5"/>
              </a:solidFill>
              <a:latin typeface="TAN Pearl"/>
              <a:ea typeface="TAN Pearl"/>
              <a:cs typeface="TAN Pearl"/>
              <a:sym typeface="TAN Pearl"/>
            </a:endParaRPr>
          </a:p>
        </p:txBody>
      </p:sp>
      <p:graphicFrame>
        <p:nvGraphicFramePr>
          <p:cNvPr id="7" name="Table 6">
            <a:extLst>
              <a:ext uri="{FF2B5EF4-FFF2-40B4-BE49-F238E27FC236}">
                <a16:creationId xmlns:a16="http://schemas.microsoft.com/office/drawing/2014/main" id="{E9956788-FB12-A728-147F-DC8704B51DB9}"/>
              </a:ext>
            </a:extLst>
          </p:cNvPr>
          <p:cNvGraphicFramePr>
            <a:graphicFrameLocks noGrp="1"/>
          </p:cNvGraphicFramePr>
          <p:nvPr>
            <p:extLst>
              <p:ext uri="{D42A27DB-BD31-4B8C-83A1-F6EECF244321}">
                <p14:modId xmlns:p14="http://schemas.microsoft.com/office/powerpoint/2010/main" val="319105933"/>
              </p:ext>
            </p:extLst>
          </p:nvPr>
        </p:nvGraphicFramePr>
        <p:xfrm>
          <a:off x="1066801" y="3473224"/>
          <a:ext cx="13103098" cy="6203448"/>
        </p:xfrm>
        <a:graphic>
          <a:graphicData uri="http://schemas.openxmlformats.org/drawingml/2006/table">
            <a:tbl>
              <a:tblPr firstRow="1" firstCol="1" bandRow="1">
                <a:tableStyleId>{5FD0F851-EC5A-4D38-B0AD-8093EC10F338}</a:tableStyleId>
              </a:tblPr>
              <a:tblGrid>
                <a:gridCol w="9820564">
                  <a:extLst>
                    <a:ext uri="{9D8B030D-6E8A-4147-A177-3AD203B41FA5}">
                      <a16:colId xmlns:a16="http://schemas.microsoft.com/office/drawing/2014/main" val="2859727687"/>
                    </a:ext>
                  </a:extLst>
                </a:gridCol>
                <a:gridCol w="3282534">
                  <a:extLst>
                    <a:ext uri="{9D8B030D-6E8A-4147-A177-3AD203B41FA5}">
                      <a16:colId xmlns:a16="http://schemas.microsoft.com/office/drawing/2014/main" val="3571241789"/>
                    </a:ext>
                  </a:extLst>
                </a:gridCol>
              </a:tblGrid>
              <a:tr h="419759">
                <a:tc>
                  <a:txBody>
                    <a:bodyPr/>
                    <a:lstStyle/>
                    <a:p>
                      <a:pPr>
                        <a:lnSpc>
                          <a:spcPct val="115000"/>
                        </a:lnSpc>
                        <a:spcAft>
                          <a:spcPts val="800"/>
                        </a:spcAft>
                        <a:buNone/>
                      </a:pPr>
                      <a:r>
                        <a:rPr lang="en-US" sz="2800" b="1" kern="0" dirty="0">
                          <a:effectLst/>
                          <a:latin typeface="Aptos" panose="020B0004020202020204" pitchFamily="34" charset="0"/>
                        </a:rPr>
                        <a:t>Suitable career fields for GIC graduates</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r>
                        <a:rPr lang="en-US" sz="2800" b="1" kern="0">
                          <a:effectLst/>
                          <a:latin typeface="Aptos" panose="020B0004020202020204" pitchFamily="34" charset="0"/>
                        </a:rPr>
                        <a:t>Recommendations</a:t>
                      </a:r>
                      <a:endParaRPr lang="en-US" sz="2000">
                        <a:latin typeface="Aptos" panose="020B0004020202020204" pitchFamily="34" charset="0"/>
                      </a:endParaRPr>
                    </a:p>
                  </a:txBody>
                  <a:tcPr marL="68580" marR="68580" marT="9525" marB="0"/>
                </a:tc>
                <a:extLst>
                  <a:ext uri="{0D108BD9-81ED-4DB2-BD59-A6C34878D82A}">
                    <a16:rowId xmlns:a16="http://schemas.microsoft.com/office/drawing/2014/main" val="3423824940"/>
                  </a:ext>
                </a:extLst>
              </a:tr>
              <a:tr h="419759">
                <a:tc>
                  <a:txBody>
                    <a:bodyPr/>
                    <a:lstStyle/>
                    <a:p>
                      <a:pPr>
                        <a:lnSpc>
                          <a:spcPct val="115000"/>
                        </a:lnSpc>
                        <a:spcAft>
                          <a:spcPts val="800"/>
                        </a:spcAft>
                        <a:buNone/>
                      </a:pPr>
                      <a:r>
                        <a:rPr lang="en-US" sz="2800" b="0" kern="0" dirty="0">
                          <a:solidFill>
                            <a:schemeClr val="tx1"/>
                          </a:solidFill>
                          <a:effectLst/>
                          <a:latin typeface="Aptos" panose="020B0004020202020204" pitchFamily="34" charset="0"/>
                        </a:rPr>
                        <a:t>International travel/hotel</a:t>
                      </a:r>
                      <a:endParaRPr lang="en-US" sz="3600" b="0" kern="1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r>
                        <a:rPr lang="en-US" sz="2800" kern="0" dirty="0">
                          <a:solidFill>
                            <a:srgbClr val="C00000"/>
                          </a:solidFill>
                          <a:effectLst/>
                          <a:latin typeface="Aptos" panose="020B0004020202020204" pitchFamily="34" charset="0"/>
                        </a:rPr>
                        <a:t>205</a:t>
                      </a:r>
                      <a:endParaRPr lang="en-US" sz="2000" dirty="0">
                        <a:solidFill>
                          <a:srgbClr val="C00000"/>
                        </a:solidFill>
                        <a:latin typeface="Aptos" panose="020B0004020202020204" pitchFamily="34" charset="0"/>
                      </a:endParaRPr>
                    </a:p>
                  </a:txBody>
                  <a:tcPr marL="68580" marR="68580" marT="9525" marB="0" anchor="b"/>
                </a:tc>
                <a:extLst>
                  <a:ext uri="{0D108BD9-81ED-4DB2-BD59-A6C34878D82A}">
                    <a16:rowId xmlns:a16="http://schemas.microsoft.com/office/drawing/2014/main" val="2825584588"/>
                  </a:ext>
                </a:extLst>
              </a:tr>
              <a:tr h="419759">
                <a:tc>
                  <a:txBody>
                    <a:bodyPr/>
                    <a:lstStyle/>
                    <a:p>
                      <a:pPr>
                        <a:lnSpc>
                          <a:spcPct val="115000"/>
                        </a:lnSpc>
                        <a:spcAft>
                          <a:spcPts val="800"/>
                        </a:spcAft>
                        <a:buNone/>
                      </a:pPr>
                      <a:r>
                        <a:rPr lang="en-US" sz="2800" b="0" kern="0" dirty="0">
                          <a:solidFill>
                            <a:schemeClr val="tx1"/>
                          </a:solidFill>
                          <a:effectLst/>
                          <a:latin typeface="Aptos" panose="020B0004020202020204" pitchFamily="34" charset="0"/>
                        </a:rPr>
                        <a:t>Diplomacy/ International Relations</a:t>
                      </a:r>
                      <a:endParaRPr lang="en-US" sz="3600" b="0" kern="1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solidFill>
                            <a:srgbClr val="C00000"/>
                          </a:solidFill>
                          <a:effectLst/>
                          <a:latin typeface="Aptos" panose="020B0004020202020204" pitchFamily="34" charset="0"/>
                        </a:rPr>
                        <a:t>252</a:t>
                      </a:r>
                      <a:endParaRPr lang="en-US" sz="3600" kern="100">
                        <a:solidFill>
                          <a:srgbClr val="C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294642027"/>
                  </a:ext>
                </a:extLst>
              </a:tr>
              <a:tr h="419759">
                <a:tc>
                  <a:txBody>
                    <a:bodyPr/>
                    <a:lstStyle/>
                    <a:p>
                      <a:pPr>
                        <a:lnSpc>
                          <a:spcPct val="115000"/>
                        </a:lnSpc>
                        <a:spcAft>
                          <a:spcPts val="800"/>
                        </a:spcAft>
                        <a:buNone/>
                      </a:pPr>
                      <a:r>
                        <a:rPr lang="en-US" sz="2800" b="0" kern="0">
                          <a:solidFill>
                            <a:schemeClr val="tx1"/>
                          </a:solidFill>
                          <a:effectLst/>
                          <a:latin typeface="Aptos" panose="020B0004020202020204" pitchFamily="34" charset="0"/>
                        </a:rPr>
                        <a:t>International economics/business</a:t>
                      </a:r>
                      <a:endParaRPr lang="en-US" sz="3600" b="0" kern="10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solidFill>
                            <a:srgbClr val="C00000"/>
                          </a:solidFill>
                          <a:effectLst/>
                          <a:latin typeface="Aptos" panose="020B0004020202020204" pitchFamily="34" charset="0"/>
                        </a:rPr>
                        <a:t>196</a:t>
                      </a:r>
                      <a:endParaRPr lang="en-US" sz="3600" kern="100">
                        <a:solidFill>
                          <a:srgbClr val="C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936370117"/>
                  </a:ext>
                </a:extLst>
              </a:tr>
              <a:tr h="419759">
                <a:tc>
                  <a:txBody>
                    <a:bodyPr/>
                    <a:lstStyle/>
                    <a:p>
                      <a:pPr>
                        <a:lnSpc>
                          <a:spcPct val="115000"/>
                        </a:lnSpc>
                        <a:spcAft>
                          <a:spcPts val="800"/>
                        </a:spcAft>
                        <a:buNone/>
                      </a:pPr>
                      <a:r>
                        <a:rPr lang="en-US" sz="2800" b="0" kern="0" dirty="0">
                          <a:solidFill>
                            <a:schemeClr val="tx1"/>
                          </a:solidFill>
                          <a:effectLst/>
                          <a:latin typeface="Aptos" panose="020B0004020202020204" pitchFamily="34" charset="0"/>
                        </a:rPr>
                        <a:t>Press/ Media</a:t>
                      </a:r>
                      <a:endParaRPr lang="en-US" sz="3600" b="0" kern="1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dirty="0">
                          <a:solidFill>
                            <a:srgbClr val="C00000"/>
                          </a:solidFill>
                          <a:effectLst/>
                          <a:latin typeface="Aptos" panose="020B0004020202020204" pitchFamily="34" charset="0"/>
                        </a:rPr>
                        <a:t>196</a:t>
                      </a:r>
                      <a:endParaRPr lang="en-US" sz="3600" kern="100" dirty="0">
                        <a:solidFill>
                          <a:srgbClr val="C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2302159566"/>
                  </a:ext>
                </a:extLst>
              </a:tr>
              <a:tr h="419759">
                <a:tc>
                  <a:txBody>
                    <a:bodyPr/>
                    <a:lstStyle/>
                    <a:p>
                      <a:pPr>
                        <a:lnSpc>
                          <a:spcPct val="115000"/>
                        </a:lnSpc>
                        <a:spcAft>
                          <a:spcPts val="800"/>
                        </a:spcAft>
                        <a:buNone/>
                      </a:pPr>
                      <a:r>
                        <a:rPr lang="en-US" sz="2800" b="0" kern="0" dirty="0">
                          <a:solidFill>
                            <a:srgbClr val="000000"/>
                          </a:solidFill>
                          <a:effectLst/>
                          <a:latin typeface="Aptos" panose="020B0004020202020204" pitchFamily="34" charset="0"/>
                        </a:rPr>
                        <a:t>Management/Human Resources/Administration </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rPr>
                        <a:t>54</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46008299"/>
                  </a:ext>
                </a:extLst>
              </a:tr>
              <a:tr h="419759">
                <a:tc>
                  <a:txBody>
                    <a:bodyPr/>
                    <a:lstStyle/>
                    <a:p>
                      <a:pPr>
                        <a:lnSpc>
                          <a:spcPct val="115000"/>
                        </a:lnSpc>
                        <a:spcAft>
                          <a:spcPts val="800"/>
                        </a:spcAft>
                        <a:buNone/>
                      </a:pPr>
                      <a:r>
                        <a:rPr lang="en-US" sz="2800" b="0" kern="0" dirty="0">
                          <a:effectLst/>
                          <a:latin typeface="Aptos" panose="020B0004020202020204" pitchFamily="34" charset="0"/>
                        </a:rPr>
                        <a:t>Education</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effectLst/>
                          <a:latin typeface="Aptos" panose="020B0004020202020204" pitchFamily="34" charset="0"/>
                        </a:rPr>
                        <a:t>143</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3021368309"/>
                  </a:ext>
                </a:extLst>
              </a:tr>
              <a:tr h="419759">
                <a:tc>
                  <a:txBody>
                    <a:bodyPr/>
                    <a:lstStyle/>
                    <a:p>
                      <a:pPr>
                        <a:lnSpc>
                          <a:spcPct val="115000"/>
                        </a:lnSpc>
                        <a:spcAft>
                          <a:spcPts val="800"/>
                        </a:spcAft>
                        <a:buNone/>
                      </a:pPr>
                      <a:r>
                        <a:rPr lang="en-US" sz="2800" b="0" kern="0" dirty="0">
                          <a:solidFill>
                            <a:srgbClr val="000000"/>
                          </a:solidFill>
                          <a:effectLst/>
                          <a:latin typeface="Aptos" panose="020B0004020202020204" pitchFamily="34" charset="0"/>
                        </a:rPr>
                        <a:t>Translation</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rPr>
                        <a:t>164</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3416431233"/>
                  </a:ext>
                </a:extLst>
              </a:tr>
              <a:tr h="419759">
                <a:tc>
                  <a:txBody>
                    <a:bodyPr/>
                    <a:lstStyle/>
                    <a:p>
                      <a:pPr>
                        <a:lnSpc>
                          <a:spcPct val="115000"/>
                        </a:lnSpc>
                        <a:spcAft>
                          <a:spcPts val="800"/>
                        </a:spcAft>
                        <a:buNone/>
                      </a:pPr>
                      <a:r>
                        <a:rPr lang="en-US" sz="2800" b="0" kern="0" dirty="0">
                          <a:effectLst/>
                          <a:latin typeface="Aptos" panose="020B0004020202020204" pitchFamily="34" charset="0"/>
                        </a:rPr>
                        <a:t>International Studies/Research</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a:effectLst/>
                          <a:latin typeface="Aptos" panose="020B0004020202020204" pitchFamily="34" charset="0"/>
                        </a:rPr>
                        <a:t>106</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158358764"/>
                  </a:ext>
                </a:extLst>
              </a:tr>
              <a:tr h="768861">
                <a:tc>
                  <a:txBody>
                    <a:bodyPr/>
                    <a:lstStyle/>
                    <a:p>
                      <a:pPr>
                        <a:lnSpc>
                          <a:spcPct val="115000"/>
                        </a:lnSpc>
                        <a:spcAft>
                          <a:spcPts val="800"/>
                        </a:spcAft>
                        <a:buNone/>
                      </a:pPr>
                      <a:r>
                        <a:rPr lang="en-US" sz="2800" b="0" kern="0" dirty="0">
                          <a:solidFill>
                            <a:srgbClr val="000000"/>
                          </a:solidFill>
                          <a:effectLst/>
                          <a:latin typeface="Aptos" panose="020B0004020202020204" pitchFamily="34" charset="0"/>
                        </a:rPr>
                        <a:t>International organizations, non-governmental organizations (NGOs), non-profit organizations (NPOs)</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dirty="0">
                          <a:solidFill>
                            <a:srgbClr val="000000"/>
                          </a:solidFill>
                          <a:effectLst/>
                          <a:latin typeface="Aptos" panose="020B0004020202020204" pitchFamily="34" charset="0"/>
                        </a:rPr>
                        <a:t>33</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43843180"/>
                  </a:ext>
                </a:extLst>
              </a:tr>
              <a:tr h="419759">
                <a:tc>
                  <a:txBody>
                    <a:bodyPr/>
                    <a:lstStyle/>
                    <a:p>
                      <a:pPr>
                        <a:lnSpc>
                          <a:spcPct val="115000"/>
                        </a:lnSpc>
                        <a:spcAft>
                          <a:spcPts val="800"/>
                        </a:spcAft>
                        <a:buNone/>
                      </a:pPr>
                      <a:r>
                        <a:rPr lang="vi-VN" sz="2800" b="0" kern="0" dirty="0" err="1">
                          <a:effectLst/>
                          <a:latin typeface="Aptos" panose="020B0004020202020204" pitchFamily="34" charset="0"/>
                        </a:rPr>
                        <a:t>Others</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kern="0" dirty="0">
                          <a:effectLst/>
                          <a:latin typeface="Aptos" panose="020B0004020202020204" pitchFamily="34" charset="0"/>
                        </a:rPr>
                        <a:t>50</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445972053"/>
                  </a:ext>
                </a:extLst>
              </a:tr>
              <a:tr h="419759">
                <a:tc>
                  <a:txBody>
                    <a:bodyPr/>
                    <a:lstStyle/>
                    <a:p>
                      <a:pPr>
                        <a:lnSpc>
                          <a:spcPct val="115000"/>
                        </a:lnSpc>
                        <a:spcAft>
                          <a:spcPts val="800"/>
                        </a:spcAft>
                        <a:buNone/>
                      </a:pPr>
                      <a:r>
                        <a:rPr lang="en-US" sz="2800" b="0" kern="0" dirty="0">
                          <a:effectLst/>
                          <a:latin typeface="Aptos" panose="020B0004020202020204" pitchFamily="34" charset="0"/>
                        </a:rPr>
                        <a:t>Total</a:t>
                      </a:r>
                      <a:endParaRPr lang="en-US" sz="3600" b="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800"/>
                        </a:spcAft>
                        <a:buNone/>
                      </a:pPr>
                      <a:r>
                        <a:rPr lang="en-US" sz="2800" b="1" kern="0" dirty="0">
                          <a:effectLst/>
                          <a:latin typeface="Aptos" panose="020B0004020202020204" pitchFamily="34" charset="0"/>
                        </a:rPr>
                        <a:t>1399</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9525" marB="0" anchor="b"/>
                </a:tc>
                <a:extLst>
                  <a:ext uri="{0D108BD9-81ED-4DB2-BD59-A6C34878D82A}">
                    <a16:rowId xmlns:a16="http://schemas.microsoft.com/office/drawing/2014/main" val="3776646692"/>
                  </a:ext>
                </a:extLst>
              </a:tr>
            </a:tbl>
          </a:graphicData>
        </a:graphic>
      </p:graphicFrame>
    </p:spTree>
    <p:extLst>
      <p:ext uri="{BB962C8B-B14F-4D97-AF65-F5344CB8AC3E}">
        <p14:creationId xmlns:p14="http://schemas.microsoft.com/office/powerpoint/2010/main" val="3499450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7C3-81F7-225C-0772-79864E30D92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13FD51B-0A51-3722-57F0-303A69BE257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2E1C855F-1CD1-DA48-1D5C-0595D01B7A75}"/>
              </a:ext>
            </a:extLst>
          </p:cNvPr>
          <p:cNvGrpSpPr/>
          <p:nvPr/>
        </p:nvGrpSpPr>
        <p:grpSpPr>
          <a:xfrm>
            <a:off x="13941800" y="3601972"/>
            <a:ext cx="3889000" cy="5558439"/>
            <a:chOff x="0" y="0"/>
            <a:chExt cx="1287753" cy="2204097"/>
          </a:xfrm>
        </p:grpSpPr>
        <p:sp>
          <p:nvSpPr>
            <p:cNvPr id="7" name="Freeform 7">
              <a:extLst>
                <a:ext uri="{FF2B5EF4-FFF2-40B4-BE49-F238E27FC236}">
                  <a16:creationId xmlns:a16="http://schemas.microsoft.com/office/drawing/2014/main" id="{F927E04E-05D8-CA16-86A4-F8EFB61394EF}"/>
                </a:ext>
              </a:extLst>
            </p:cNvPr>
            <p:cNvSpPr/>
            <p:nvPr/>
          </p:nvSpPr>
          <p:spPr>
            <a:xfrm>
              <a:off x="0" y="0"/>
              <a:ext cx="1287753" cy="2204097"/>
            </a:xfrm>
            <a:custGeom>
              <a:avLst/>
              <a:gdLst/>
              <a:ahLst/>
              <a:cxnLst/>
              <a:rect l="l" t="t" r="r" b="b"/>
              <a:pathLst>
                <a:path w="1287753" h="2204097">
                  <a:moveTo>
                    <a:pt x="0" y="0"/>
                  </a:moveTo>
                  <a:lnTo>
                    <a:pt x="1287753" y="0"/>
                  </a:lnTo>
                  <a:lnTo>
                    <a:pt x="1287753" y="2204097"/>
                  </a:lnTo>
                  <a:lnTo>
                    <a:pt x="0" y="2204097"/>
                  </a:lnTo>
                  <a:close/>
                </a:path>
              </a:pathLst>
            </a:custGeom>
            <a:blipFill>
              <a:blip r:embed="rId3"/>
              <a:stretch>
                <a:fillRect l="-7017" r="-7017"/>
              </a:stretch>
            </a:blipFill>
          </p:spPr>
        </p:sp>
      </p:grpSp>
      <p:sp>
        <p:nvSpPr>
          <p:cNvPr id="15" name="TextBox 15">
            <a:extLst>
              <a:ext uri="{FF2B5EF4-FFF2-40B4-BE49-F238E27FC236}">
                <a16:creationId xmlns:a16="http://schemas.microsoft.com/office/drawing/2014/main" id="{0E48266F-5BDF-3F59-4378-196835539337}"/>
              </a:ext>
            </a:extLst>
          </p:cNvPr>
          <p:cNvSpPr txBox="1"/>
          <p:nvPr/>
        </p:nvSpPr>
        <p:spPr>
          <a:xfrm>
            <a:off x="892382" y="1015218"/>
            <a:ext cx="16503235" cy="1142620"/>
          </a:xfrm>
          <a:prstGeom prst="rect">
            <a:avLst/>
          </a:prstGeom>
        </p:spPr>
        <p:txBody>
          <a:bodyPr wrap="square" lIns="0" tIns="0" rIns="0" bIns="0" rtlCol="0" anchor="t">
            <a:spAutoFit/>
          </a:bodyPr>
          <a:lstStyle/>
          <a:p>
            <a:pPr marL="0" lvl="0" indent="0" algn="l">
              <a:lnSpc>
                <a:spcPts val="9799"/>
              </a:lnSpc>
              <a:spcBef>
                <a:spcPct val="0"/>
              </a:spcBef>
            </a:pPr>
            <a:r>
              <a:rPr lang="en-US" sz="5200" b="1" dirty="0">
                <a:solidFill>
                  <a:schemeClr val="accent5"/>
                </a:solidFill>
                <a:latin typeface="TAN Pearl"/>
                <a:ea typeface="TAN Pearl"/>
                <a:cs typeface="TAN Pearl"/>
                <a:sym typeface="TAN Pearl"/>
              </a:rPr>
              <a:t>RQ4. Stakeholders’ recommendations</a:t>
            </a:r>
          </a:p>
        </p:txBody>
      </p:sp>
      <p:sp>
        <p:nvSpPr>
          <p:cNvPr id="19" name="TextBox 18">
            <a:extLst>
              <a:ext uri="{FF2B5EF4-FFF2-40B4-BE49-F238E27FC236}">
                <a16:creationId xmlns:a16="http://schemas.microsoft.com/office/drawing/2014/main" id="{EC7BB4FA-9BE8-5AC7-4BC1-6A298FFEAA6E}"/>
              </a:ext>
            </a:extLst>
          </p:cNvPr>
          <p:cNvSpPr txBox="1"/>
          <p:nvPr/>
        </p:nvSpPr>
        <p:spPr>
          <a:xfrm>
            <a:off x="1066800" y="3390900"/>
            <a:ext cx="9677400" cy="2219390"/>
          </a:xfrm>
          <a:prstGeom prst="rect">
            <a:avLst/>
          </a:prstGeom>
          <a:noFill/>
        </p:spPr>
        <p:txBody>
          <a:bodyPr wrap="square" rtlCol="0">
            <a:spAutoFit/>
          </a:bodyPr>
          <a:lstStyle/>
          <a:p>
            <a:pPr marL="457200" indent="-457200">
              <a:lnSpc>
                <a:spcPct val="107000"/>
              </a:lnSpc>
              <a:spcBef>
                <a:spcPts val="1200"/>
              </a:spcBef>
              <a:spcAft>
                <a:spcPts val="1000"/>
              </a:spcAft>
              <a:buFont typeface="Arial" panose="020B0604020202020204" pitchFamily="34" charset="0"/>
              <a:buChar char="•"/>
            </a:pPr>
            <a:r>
              <a:rPr lang="en-US" sz="3200" b="1" kern="0" dirty="0">
                <a:solidFill>
                  <a:prstClr val="black"/>
                </a:solidFill>
                <a:latin typeface="Aptos" panose="020B0004020202020204" pitchFamily="34" charset="0"/>
                <a:ea typeface="Calibri" panose="020F0502020204030204" pitchFamily="34" charset="0"/>
                <a:cs typeface="Times New Roman" panose="02020603050405020304" pitchFamily="18" charset="0"/>
              </a:rPr>
              <a:t>Core Knowledge, Attributes to be Developed</a:t>
            </a:r>
          </a:p>
          <a:p>
            <a:pPr marL="457200" indent="-457200">
              <a:lnSpc>
                <a:spcPct val="107000"/>
              </a:lnSpc>
              <a:spcBef>
                <a:spcPts val="1200"/>
              </a:spcBef>
              <a:spcAft>
                <a:spcPts val="1000"/>
              </a:spcAft>
              <a:buFont typeface="Arial" panose="020B0604020202020204" pitchFamily="34" charset="0"/>
              <a:buChar char="•"/>
            </a:pPr>
            <a:r>
              <a:rPr kumimoji="0" lang="en-US" sz="3200" b="1" u="none" strike="noStrike" kern="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Employability Skills/Competencies</a:t>
            </a:r>
          </a:p>
          <a:p>
            <a:pPr marL="457200" indent="-457200">
              <a:lnSpc>
                <a:spcPct val="107000"/>
              </a:lnSpc>
              <a:spcBef>
                <a:spcPts val="1200"/>
              </a:spcBef>
              <a:spcAft>
                <a:spcPts val="1000"/>
              </a:spcAft>
              <a:buFont typeface="Arial" panose="020B0604020202020204" pitchFamily="34" charset="0"/>
              <a:buChar char="•"/>
            </a:pPr>
            <a:r>
              <a:rPr lang="en-US" sz="3200" b="1" kern="0" dirty="0">
                <a:solidFill>
                  <a:prstClr val="black"/>
                </a:solidFill>
                <a:latin typeface="Aptos" panose="020B0004020202020204" pitchFamily="34" charset="0"/>
                <a:ea typeface="Calibri" panose="020F0502020204030204" pitchFamily="34" charset="0"/>
                <a:cs typeface="Times New Roman" panose="02020603050405020304" pitchFamily="18" charset="0"/>
              </a:rPr>
              <a:t>GIC Training Program </a:t>
            </a:r>
            <a:endParaRPr lang="en-US" sz="4000" kern="100" dirty="0">
              <a:effectLst/>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9116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6C99D-EF47-1D8F-CCED-CA03D6673B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230750A-AA92-E945-E70C-594C496C58E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80D1ABFA-F572-F163-D5D7-C51EEEADF4D0}"/>
              </a:ext>
            </a:extLst>
          </p:cNvPr>
          <p:cNvGrpSpPr/>
          <p:nvPr/>
        </p:nvGrpSpPr>
        <p:grpSpPr>
          <a:xfrm>
            <a:off x="14033951" y="4000500"/>
            <a:ext cx="3873049" cy="5496562"/>
            <a:chOff x="0" y="0"/>
            <a:chExt cx="1287753" cy="2204097"/>
          </a:xfrm>
        </p:grpSpPr>
        <p:sp>
          <p:nvSpPr>
            <p:cNvPr id="7" name="Freeform 7">
              <a:extLst>
                <a:ext uri="{FF2B5EF4-FFF2-40B4-BE49-F238E27FC236}">
                  <a16:creationId xmlns:a16="http://schemas.microsoft.com/office/drawing/2014/main" id="{0FC49D1B-21C8-893F-7182-23527E7DCBFD}"/>
                </a:ext>
              </a:extLst>
            </p:cNvPr>
            <p:cNvSpPr/>
            <p:nvPr/>
          </p:nvSpPr>
          <p:spPr>
            <a:xfrm>
              <a:off x="0" y="0"/>
              <a:ext cx="1287753" cy="2204097"/>
            </a:xfrm>
            <a:custGeom>
              <a:avLst/>
              <a:gdLst/>
              <a:ahLst/>
              <a:cxnLst/>
              <a:rect l="l" t="t" r="r" b="b"/>
              <a:pathLst>
                <a:path w="1287753" h="2204097">
                  <a:moveTo>
                    <a:pt x="0" y="0"/>
                  </a:moveTo>
                  <a:lnTo>
                    <a:pt x="1287753" y="0"/>
                  </a:lnTo>
                  <a:lnTo>
                    <a:pt x="1287753" y="2204097"/>
                  </a:lnTo>
                  <a:lnTo>
                    <a:pt x="0" y="2204097"/>
                  </a:lnTo>
                  <a:close/>
                </a:path>
              </a:pathLst>
            </a:custGeom>
            <a:blipFill>
              <a:blip r:embed="rId3"/>
              <a:stretch>
                <a:fillRect l="-7017" r="-7017"/>
              </a:stretch>
            </a:blipFill>
          </p:spPr>
        </p:sp>
      </p:grpSp>
      <p:sp>
        <p:nvSpPr>
          <p:cNvPr id="15" name="TextBox 15">
            <a:extLst>
              <a:ext uri="{FF2B5EF4-FFF2-40B4-BE49-F238E27FC236}">
                <a16:creationId xmlns:a16="http://schemas.microsoft.com/office/drawing/2014/main" id="{38F0C3FE-2F33-901F-BE43-97FDDAF3B2F6}"/>
              </a:ext>
            </a:extLst>
          </p:cNvPr>
          <p:cNvSpPr txBox="1"/>
          <p:nvPr/>
        </p:nvSpPr>
        <p:spPr>
          <a:xfrm>
            <a:off x="892382" y="1015218"/>
            <a:ext cx="16503235" cy="1142620"/>
          </a:xfrm>
          <a:prstGeom prst="rect">
            <a:avLst/>
          </a:prstGeom>
        </p:spPr>
        <p:txBody>
          <a:bodyPr wrap="square" lIns="0" tIns="0" rIns="0" bIns="0" rtlCol="0" anchor="t">
            <a:spAutoFit/>
          </a:bodyPr>
          <a:lstStyle/>
          <a:p>
            <a:pPr marL="0" lvl="0" indent="0" algn="l">
              <a:lnSpc>
                <a:spcPts val="9799"/>
              </a:lnSpc>
              <a:spcBef>
                <a:spcPct val="0"/>
              </a:spcBef>
            </a:pPr>
            <a:r>
              <a:rPr lang="en-US" sz="5200" b="1" dirty="0">
                <a:solidFill>
                  <a:schemeClr val="accent5"/>
                </a:solidFill>
                <a:latin typeface="TAN Pearl"/>
                <a:ea typeface="TAN Pearl"/>
                <a:cs typeface="TAN Pearl"/>
                <a:sym typeface="TAN Pearl"/>
              </a:rPr>
              <a:t>RQ4. Stakeholders’ recommendations</a:t>
            </a:r>
          </a:p>
        </p:txBody>
      </p:sp>
      <p:graphicFrame>
        <p:nvGraphicFramePr>
          <p:cNvPr id="18" name="Table 17">
            <a:extLst>
              <a:ext uri="{FF2B5EF4-FFF2-40B4-BE49-F238E27FC236}">
                <a16:creationId xmlns:a16="http://schemas.microsoft.com/office/drawing/2014/main" id="{22FB7A6B-17C1-6390-A274-E00F2EEA50A7}"/>
              </a:ext>
            </a:extLst>
          </p:cNvPr>
          <p:cNvGraphicFramePr>
            <a:graphicFrameLocks noGrp="1"/>
          </p:cNvGraphicFramePr>
          <p:nvPr>
            <p:extLst>
              <p:ext uri="{D42A27DB-BD31-4B8C-83A1-F6EECF244321}">
                <p14:modId xmlns:p14="http://schemas.microsoft.com/office/powerpoint/2010/main" val="3536837192"/>
              </p:ext>
            </p:extLst>
          </p:nvPr>
        </p:nvGraphicFramePr>
        <p:xfrm>
          <a:off x="1142554" y="3585313"/>
          <a:ext cx="12497245" cy="6053989"/>
        </p:xfrm>
        <a:graphic>
          <a:graphicData uri="http://schemas.openxmlformats.org/drawingml/2006/table">
            <a:tbl>
              <a:tblPr firstRow="1" firstCol="1" bandRow="1"/>
              <a:tblGrid>
                <a:gridCol w="3833461">
                  <a:extLst>
                    <a:ext uri="{9D8B030D-6E8A-4147-A177-3AD203B41FA5}">
                      <a16:colId xmlns:a16="http://schemas.microsoft.com/office/drawing/2014/main" val="1183116850"/>
                    </a:ext>
                  </a:extLst>
                </a:gridCol>
                <a:gridCol w="6871772">
                  <a:extLst>
                    <a:ext uri="{9D8B030D-6E8A-4147-A177-3AD203B41FA5}">
                      <a16:colId xmlns:a16="http://schemas.microsoft.com/office/drawing/2014/main" val="3665988900"/>
                    </a:ext>
                  </a:extLst>
                </a:gridCol>
                <a:gridCol w="1792012">
                  <a:extLst>
                    <a:ext uri="{9D8B030D-6E8A-4147-A177-3AD203B41FA5}">
                      <a16:colId xmlns:a16="http://schemas.microsoft.com/office/drawing/2014/main" val="832420330"/>
                    </a:ext>
                  </a:extLst>
                </a:gridCol>
              </a:tblGrid>
              <a:tr h="692602">
                <a:tc>
                  <a:txBody>
                    <a:bodyPr/>
                    <a:lstStyle/>
                    <a:p>
                      <a:pPr algn="ct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General comments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Subthemes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Quantity</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1307646919"/>
                  </a:ext>
                </a:extLst>
              </a:tr>
              <a:tr h="692602">
                <a:tc rowSpan="3">
                  <a:txBody>
                    <a:bodyPr/>
                    <a:lstStyle/>
                    <a:p>
                      <a:pPr>
                        <a:lnSpc>
                          <a:spcPct val="115000"/>
                        </a:lnSpc>
                        <a:spcAft>
                          <a:spcPts val="800"/>
                        </a:spcAft>
                        <a:buNone/>
                      </a:pPr>
                      <a:r>
                        <a:rPr lang="en-US" sz="28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Knowledge</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General knowledge of worldview</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7</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853301105"/>
                  </a:ext>
                </a:extLst>
              </a:tr>
              <a:tr h="692602">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Adapting to global development trends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107315" indent="-89535"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5</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757121944"/>
                  </a:ext>
                </a:extLst>
              </a:tr>
              <a:tr h="692602">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Specialization requiring further training</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8</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637373642"/>
                  </a:ext>
                </a:extLst>
              </a:tr>
              <a:tr h="692602">
                <a:tc rowSpan="4">
                  <a:txBody>
                    <a:bodyPr/>
                    <a:lstStyle/>
                    <a:p>
                      <a:pPr>
                        <a:lnSpc>
                          <a:spcPct val="115000"/>
                        </a:lnSpc>
                        <a:spcAft>
                          <a:spcPts val="800"/>
                        </a:spcAft>
                        <a:buNone/>
                      </a:pPr>
                      <a:r>
                        <a:rPr lang="en-US" sz="28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Attributes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Lifelong learning</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7</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4031782205"/>
                  </a:ext>
                </a:extLst>
              </a:tr>
              <a:tr h="692602">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Autonomy, self-management</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640390169"/>
                  </a:ext>
                </a:extLst>
              </a:tr>
              <a:tr h="1205775">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Dynamism, flexibility, quick adaptation, competitiveness</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4</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839112537"/>
                  </a:ext>
                </a:extLst>
              </a:tr>
              <a:tr h="692602">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Global thinking, global citizenship</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4</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800195050"/>
                  </a:ext>
                </a:extLst>
              </a:tr>
            </a:tbl>
          </a:graphicData>
        </a:graphic>
      </p:graphicFrame>
      <p:sp>
        <p:nvSpPr>
          <p:cNvPr id="19" name="TextBox 18">
            <a:extLst>
              <a:ext uri="{FF2B5EF4-FFF2-40B4-BE49-F238E27FC236}">
                <a16:creationId xmlns:a16="http://schemas.microsoft.com/office/drawing/2014/main" id="{73123CB6-D173-9CAE-7B9E-C467E39CC4A0}"/>
              </a:ext>
            </a:extLst>
          </p:cNvPr>
          <p:cNvSpPr txBox="1"/>
          <p:nvPr/>
        </p:nvSpPr>
        <p:spPr>
          <a:xfrm>
            <a:off x="915828" y="2535183"/>
            <a:ext cx="9677400" cy="601255"/>
          </a:xfrm>
          <a:prstGeom prst="rect">
            <a:avLst/>
          </a:prstGeom>
          <a:noFill/>
        </p:spPr>
        <p:txBody>
          <a:bodyPr wrap="square" rtlCol="0">
            <a:spAutoFit/>
          </a:bodyPr>
          <a:lstStyle/>
          <a:p>
            <a:pPr>
              <a:lnSpc>
                <a:spcPct val="107000"/>
              </a:lnSpc>
              <a:spcBef>
                <a:spcPts val="1200"/>
              </a:spcBef>
              <a:spcAft>
                <a:spcPts val="1000"/>
              </a:spcAft>
              <a:buNone/>
            </a:pPr>
            <a:r>
              <a:rPr lang="en-US" sz="3200" b="1" i="1" kern="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Core Knowledge, Attributes to be Developed</a:t>
            </a:r>
            <a:endParaRPr lang="en-US" sz="40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332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A3ECE-FE80-C6E2-0EB3-B123026A745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96CCA13-38FD-94DA-8A49-3BB520D4A6C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F9AF4B10-3E37-289E-AFB8-4827F1A7539F}"/>
              </a:ext>
            </a:extLst>
          </p:cNvPr>
          <p:cNvGrpSpPr/>
          <p:nvPr/>
        </p:nvGrpSpPr>
        <p:grpSpPr>
          <a:xfrm>
            <a:off x="14161477" y="3844297"/>
            <a:ext cx="3810000" cy="5274211"/>
            <a:chOff x="0" y="0"/>
            <a:chExt cx="1287753" cy="2204097"/>
          </a:xfrm>
        </p:grpSpPr>
        <p:sp>
          <p:nvSpPr>
            <p:cNvPr id="7" name="Freeform 7">
              <a:extLst>
                <a:ext uri="{FF2B5EF4-FFF2-40B4-BE49-F238E27FC236}">
                  <a16:creationId xmlns:a16="http://schemas.microsoft.com/office/drawing/2014/main" id="{654B8AEE-10DC-B0CE-66B1-B8F6AD363965}"/>
                </a:ext>
              </a:extLst>
            </p:cNvPr>
            <p:cNvSpPr/>
            <p:nvPr/>
          </p:nvSpPr>
          <p:spPr>
            <a:xfrm>
              <a:off x="0" y="0"/>
              <a:ext cx="1287753" cy="2204097"/>
            </a:xfrm>
            <a:custGeom>
              <a:avLst/>
              <a:gdLst/>
              <a:ahLst/>
              <a:cxnLst/>
              <a:rect l="l" t="t" r="r" b="b"/>
              <a:pathLst>
                <a:path w="1287753" h="2204097">
                  <a:moveTo>
                    <a:pt x="0" y="0"/>
                  </a:moveTo>
                  <a:lnTo>
                    <a:pt x="1287753" y="0"/>
                  </a:lnTo>
                  <a:lnTo>
                    <a:pt x="1287753" y="2204097"/>
                  </a:lnTo>
                  <a:lnTo>
                    <a:pt x="0" y="2204097"/>
                  </a:lnTo>
                  <a:close/>
                </a:path>
              </a:pathLst>
            </a:custGeom>
            <a:blipFill>
              <a:blip r:embed="rId3"/>
              <a:stretch>
                <a:fillRect l="-7017" r="-7017"/>
              </a:stretch>
            </a:blipFill>
          </p:spPr>
        </p:sp>
      </p:grpSp>
      <p:sp>
        <p:nvSpPr>
          <p:cNvPr id="15" name="TextBox 15">
            <a:extLst>
              <a:ext uri="{FF2B5EF4-FFF2-40B4-BE49-F238E27FC236}">
                <a16:creationId xmlns:a16="http://schemas.microsoft.com/office/drawing/2014/main" id="{4B7D1972-2AE5-66A3-DDDC-5B3504E1D655}"/>
              </a:ext>
            </a:extLst>
          </p:cNvPr>
          <p:cNvSpPr txBox="1"/>
          <p:nvPr/>
        </p:nvSpPr>
        <p:spPr>
          <a:xfrm>
            <a:off x="967154" y="789074"/>
            <a:ext cx="17016046" cy="1150315"/>
          </a:xfrm>
          <a:prstGeom prst="rect">
            <a:avLst/>
          </a:prstGeom>
        </p:spPr>
        <p:txBody>
          <a:bodyPr wrap="square" lIns="0" tIns="0" rIns="0" bIns="0" rtlCol="0" anchor="t">
            <a:spAutoFit/>
          </a:bodyPr>
          <a:lstStyle/>
          <a:p>
            <a:pPr marL="0" lvl="0" indent="0" algn="l">
              <a:lnSpc>
                <a:spcPts val="9799"/>
              </a:lnSpc>
              <a:spcBef>
                <a:spcPct val="0"/>
              </a:spcBef>
            </a:pPr>
            <a:r>
              <a:rPr lang="en-US" sz="5400" b="1" dirty="0">
                <a:solidFill>
                  <a:schemeClr val="accent5"/>
                </a:solidFill>
                <a:latin typeface="TAN Pearl"/>
                <a:ea typeface="TAN Pearl"/>
                <a:cs typeface="TAN Pearl"/>
                <a:sym typeface="TAN Pearl"/>
              </a:rPr>
              <a:t>RQ4. Stakeholders’ recommendations</a:t>
            </a:r>
          </a:p>
        </p:txBody>
      </p:sp>
      <p:graphicFrame>
        <p:nvGraphicFramePr>
          <p:cNvPr id="8" name="Table 7">
            <a:extLst>
              <a:ext uri="{FF2B5EF4-FFF2-40B4-BE49-F238E27FC236}">
                <a16:creationId xmlns:a16="http://schemas.microsoft.com/office/drawing/2014/main" id="{61C90AE0-FF88-B31B-5DE0-F7D91A4DFE1B}"/>
              </a:ext>
            </a:extLst>
          </p:cNvPr>
          <p:cNvGraphicFramePr>
            <a:graphicFrameLocks noGrp="1"/>
          </p:cNvGraphicFramePr>
          <p:nvPr>
            <p:extLst>
              <p:ext uri="{D42A27DB-BD31-4B8C-83A1-F6EECF244321}">
                <p14:modId xmlns:p14="http://schemas.microsoft.com/office/powerpoint/2010/main" val="171500290"/>
              </p:ext>
            </p:extLst>
          </p:nvPr>
        </p:nvGraphicFramePr>
        <p:xfrm>
          <a:off x="967154" y="3002489"/>
          <a:ext cx="12877800" cy="6957828"/>
        </p:xfrm>
        <a:graphic>
          <a:graphicData uri="http://schemas.openxmlformats.org/drawingml/2006/table">
            <a:tbl>
              <a:tblPr firstRow="1" firstCol="1" bandRow="1"/>
              <a:tblGrid>
                <a:gridCol w="3956432">
                  <a:extLst>
                    <a:ext uri="{9D8B030D-6E8A-4147-A177-3AD203B41FA5}">
                      <a16:colId xmlns:a16="http://schemas.microsoft.com/office/drawing/2014/main" val="4189667227"/>
                    </a:ext>
                  </a:extLst>
                </a:gridCol>
                <a:gridCol w="6206168">
                  <a:extLst>
                    <a:ext uri="{9D8B030D-6E8A-4147-A177-3AD203B41FA5}">
                      <a16:colId xmlns:a16="http://schemas.microsoft.com/office/drawing/2014/main" val="1533045192"/>
                    </a:ext>
                  </a:extLst>
                </a:gridCol>
                <a:gridCol w="2715200">
                  <a:extLst>
                    <a:ext uri="{9D8B030D-6E8A-4147-A177-3AD203B41FA5}">
                      <a16:colId xmlns:a16="http://schemas.microsoft.com/office/drawing/2014/main" val="1139691058"/>
                    </a:ext>
                  </a:extLst>
                </a:gridCol>
              </a:tblGrid>
              <a:tr h="962392">
                <a:tc>
                  <a:txBody>
                    <a:bodyPr/>
                    <a:lstStyle/>
                    <a:p>
                      <a:pPr>
                        <a:lnSpc>
                          <a:spcPct val="115000"/>
                        </a:lnSpc>
                        <a:spcAft>
                          <a:spcPts val="800"/>
                        </a:spcAft>
                        <a:buNone/>
                      </a:pPr>
                      <a:r>
                        <a:rPr lang="en-US" sz="28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Employability skills/Competencies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Subthemes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Quantity</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432372312"/>
                  </a:ext>
                </a:extLst>
              </a:tr>
              <a:tr h="509019">
                <a:tc rowSpan="4">
                  <a:txBody>
                    <a:bodyPr/>
                    <a:lstStyle/>
                    <a:p>
                      <a:pPr>
                        <a:lnSpc>
                          <a:spcPct val="115000"/>
                        </a:lnSpc>
                        <a:spcAft>
                          <a:spcPts val="800"/>
                        </a:spcAft>
                        <a:buNone/>
                      </a:pPr>
                      <a:r>
                        <a:rPr lang="en-US" sz="2800" b="1"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Skills training</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Theory and practice</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729004072"/>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Reality/Practice</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658513135"/>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Applicability</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9</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659779148"/>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Practical competition</a:t>
                      </a:r>
                      <a:endParaRPr lang="en-US" sz="3600" kern="10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2063191864"/>
                  </a:ext>
                </a:extLst>
              </a:tr>
              <a:tr h="509019">
                <a:tc rowSpan="4">
                  <a:txBody>
                    <a:bodyPr/>
                    <a:lstStyle/>
                    <a:p>
                      <a:pPr>
                        <a:lnSpc>
                          <a:spcPct val="115000"/>
                        </a:lnSpc>
                        <a:spcAft>
                          <a:spcPts val="800"/>
                        </a:spcAft>
                        <a:buNone/>
                      </a:pPr>
                      <a:r>
                        <a:rPr lang="en-US" sz="2800" b="1" kern="0"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rPr>
                        <a:t>Intercultural communication skills</a:t>
                      </a:r>
                      <a:endParaRPr lang="en-US" sz="3600"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Standardized language proficiency</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516926592"/>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Multilingual proficiency</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10</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2153403924"/>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Highly specialized knowledge</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4</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707437311"/>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Intercultural communication skills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15</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2492030510"/>
                  </a:ext>
                </a:extLst>
              </a:tr>
              <a:tr h="509019">
                <a:tc rowSpan="3">
                  <a:txBody>
                    <a:bodyPr/>
                    <a:lstStyle/>
                    <a:p>
                      <a:pPr>
                        <a:lnSpc>
                          <a:spcPct val="115000"/>
                        </a:lnSpc>
                        <a:spcAft>
                          <a:spcPts val="800"/>
                        </a:spcAft>
                        <a:buNone/>
                      </a:pPr>
                      <a:r>
                        <a:rPr lang="en-US" sz="2800" b="1" kern="0" dirty="0">
                          <a:solidFill>
                            <a:srgbClr val="FF0000"/>
                          </a:solidFill>
                          <a:effectLst/>
                          <a:latin typeface="Aptos" panose="020B0004020202020204" pitchFamily="34" charset="0"/>
                          <a:ea typeface="Times New Roman" panose="02020603050405020304" pitchFamily="18" charset="0"/>
                          <a:cs typeface="Times New Roman" panose="02020603050405020304" pitchFamily="18" charset="0"/>
                        </a:rPr>
                        <a:t>Employability skills</a:t>
                      </a:r>
                      <a:endParaRPr lang="en-US" sz="3600"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Soft skills/</a:t>
                      </a: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Critical thinking skills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23</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2081306"/>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Digital competences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18</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4077704763"/>
                  </a:ext>
                </a:extLst>
              </a:tr>
              <a:tr h="509019">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Professional skills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9</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166785159"/>
                  </a:ext>
                </a:extLst>
              </a:tr>
            </a:tbl>
          </a:graphicData>
        </a:graphic>
      </p:graphicFrame>
      <p:sp>
        <p:nvSpPr>
          <p:cNvPr id="10" name="TextBox 9">
            <a:extLst>
              <a:ext uri="{FF2B5EF4-FFF2-40B4-BE49-F238E27FC236}">
                <a16:creationId xmlns:a16="http://schemas.microsoft.com/office/drawing/2014/main" id="{27AD1D9C-91E4-6929-E592-42DAE09B2E2F}"/>
              </a:ext>
            </a:extLst>
          </p:cNvPr>
          <p:cNvSpPr txBox="1"/>
          <p:nvPr/>
        </p:nvSpPr>
        <p:spPr>
          <a:xfrm>
            <a:off x="967154" y="2201830"/>
            <a:ext cx="9553574" cy="601255"/>
          </a:xfrm>
          <a:prstGeom prst="rect">
            <a:avLst/>
          </a:prstGeom>
          <a:noFill/>
        </p:spPr>
        <p:txBody>
          <a:bodyPr wrap="square">
            <a:spAutoFit/>
          </a:bodyPr>
          <a:lstStyle/>
          <a:p>
            <a:pPr>
              <a:lnSpc>
                <a:spcPct val="107000"/>
              </a:lnSpc>
              <a:spcBef>
                <a:spcPts val="1200"/>
              </a:spcBef>
              <a:spcAft>
                <a:spcPts val="1000"/>
              </a:spcAft>
              <a:buNone/>
            </a:pPr>
            <a:r>
              <a:rPr lang="en-US" sz="3200" b="1" i="1" kern="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Employability Skills/Competencies</a:t>
            </a:r>
            <a:endParaRPr lang="en-US" sz="40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9364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3BDA0-5801-8CC9-BCF6-51F5936C31D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9C7015-A944-F843-56AF-D652F02BD2E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623C6DD4-AE12-1032-253A-9213CDB748AF}"/>
              </a:ext>
            </a:extLst>
          </p:cNvPr>
          <p:cNvGrpSpPr/>
          <p:nvPr/>
        </p:nvGrpSpPr>
        <p:grpSpPr>
          <a:xfrm>
            <a:off x="14097000" y="4031305"/>
            <a:ext cx="3810000" cy="5274211"/>
            <a:chOff x="0" y="0"/>
            <a:chExt cx="1287753" cy="2204097"/>
          </a:xfrm>
        </p:grpSpPr>
        <p:sp>
          <p:nvSpPr>
            <p:cNvPr id="7" name="Freeform 7">
              <a:extLst>
                <a:ext uri="{FF2B5EF4-FFF2-40B4-BE49-F238E27FC236}">
                  <a16:creationId xmlns:a16="http://schemas.microsoft.com/office/drawing/2014/main" id="{B4D67FC3-CA6D-60AB-D742-5D0C1995412C}"/>
                </a:ext>
              </a:extLst>
            </p:cNvPr>
            <p:cNvSpPr/>
            <p:nvPr/>
          </p:nvSpPr>
          <p:spPr>
            <a:xfrm>
              <a:off x="0" y="0"/>
              <a:ext cx="1287753" cy="2204097"/>
            </a:xfrm>
            <a:custGeom>
              <a:avLst/>
              <a:gdLst/>
              <a:ahLst/>
              <a:cxnLst/>
              <a:rect l="l" t="t" r="r" b="b"/>
              <a:pathLst>
                <a:path w="1287753" h="2204097">
                  <a:moveTo>
                    <a:pt x="0" y="0"/>
                  </a:moveTo>
                  <a:lnTo>
                    <a:pt x="1287753" y="0"/>
                  </a:lnTo>
                  <a:lnTo>
                    <a:pt x="1287753" y="2204097"/>
                  </a:lnTo>
                  <a:lnTo>
                    <a:pt x="0" y="2204097"/>
                  </a:lnTo>
                  <a:close/>
                </a:path>
              </a:pathLst>
            </a:custGeom>
            <a:blipFill>
              <a:blip r:embed="rId3"/>
              <a:stretch>
                <a:fillRect l="-7017" r="-7017"/>
              </a:stretch>
            </a:blipFill>
          </p:spPr>
        </p:sp>
      </p:grpSp>
      <p:sp>
        <p:nvSpPr>
          <p:cNvPr id="15" name="TextBox 15">
            <a:extLst>
              <a:ext uri="{FF2B5EF4-FFF2-40B4-BE49-F238E27FC236}">
                <a16:creationId xmlns:a16="http://schemas.microsoft.com/office/drawing/2014/main" id="{6FF93BF9-CD5F-907E-3547-5FA70BDD1F78}"/>
              </a:ext>
            </a:extLst>
          </p:cNvPr>
          <p:cNvSpPr txBox="1"/>
          <p:nvPr/>
        </p:nvSpPr>
        <p:spPr>
          <a:xfrm>
            <a:off x="955589" y="996138"/>
            <a:ext cx="16951411" cy="1150315"/>
          </a:xfrm>
          <a:prstGeom prst="rect">
            <a:avLst/>
          </a:prstGeom>
        </p:spPr>
        <p:txBody>
          <a:bodyPr wrap="square" lIns="0" tIns="0" rIns="0" bIns="0" rtlCol="0" anchor="t">
            <a:spAutoFit/>
          </a:bodyPr>
          <a:lstStyle/>
          <a:p>
            <a:pPr marL="0" lvl="0" indent="0" algn="l">
              <a:lnSpc>
                <a:spcPts val="9799"/>
              </a:lnSpc>
              <a:spcBef>
                <a:spcPct val="0"/>
              </a:spcBef>
            </a:pPr>
            <a:r>
              <a:rPr lang="en-US" sz="5400" b="1" dirty="0">
                <a:solidFill>
                  <a:schemeClr val="accent5"/>
                </a:solidFill>
                <a:latin typeface="TAN Pearl"/>
                <a:ea typeface="TAN Pearl"/>
                <a:cs typeface="TAN Pearl"/>
                <a:sym typeface="TAN Pearl"/>
              </a:rPr>
              <a:t>RQ4. Stakeholders’ recommendations</a:t>
            </a:r>
          </a:p>
        </p:txBody>
      </p:sp>
      <p:sp>
        <p:nvSpPr>
          <p:cNvPr id="10" name="TextBox 9">
            <a:extLst>
              <a:ext uri="{FF2B5EF4-FFF2-40B4-BE49-F238E27FC236}">
                <a16:creationId xmlns:a16="http://schemas.microsoft.com/office/drawing/2014/main" id="{F2465181-F551-E552-E8A1-27AA05715E1D}"/>
              </a:ext>
            </a:extLst>
          </p:cNvPr>
          <p:cNvSpPr txBox="1"/>
          <p:nvPr/>
        </p:nvSpPr>
        <p:spPr>
          <a:xfrm>
            <a:off x="949727" y="2361356"/>
            <a:ext cx="9553574" cy="601255"/>
          </a:xfrm>
          <a:prstGeom prst="rect">
            <a:avLst/>
          </a:prstGeom>
          <a:noFill/>
        </p:spPr>
        <p:txBody>
          <a:bodyPr wrap="square">
            <a:spAutoFit/>
          </a:bodyPr>
          <a:lstStyle/>
          <a:p>
            <a:pPr>
              <a:lnSpc>
                <a:spcPct val="107000"/>
              </a:lnSpc>
              <a:spcBef>
                <a:spcPts val="1200"/>
              </a:spcBef>
              <a:spcAft>
                <a:spcPts val="1000"/>
              </a:spcAft>
              <a:buNone/>
            </a:pPr>
            <a:r>
              <a:rPr lang="en-US" sz="3200" b="1" i="1"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GIC Training Program </a:t>
            </a:r>
            <a:endParaRPr lang="en-US" sz="40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AF4A07A0-E580-411D-F119-B14829B92DA5}"/>
              </a:ext>
            </a:extLst>
          </p:cNvPr>
          <p:cNvGraphicFramePr>
            <a:graphicFrameLocks noGrp="1"/>
          </p:cNvGraphicFramePr>
          <p:nvPr>
            <p:extLst>
              <p:ext uri="{D42A27DB-BD31-4B8C-83A1-F6EECF244321}">
                <p14:modId xmlns:p14="http://schemas.microsoft.com/office/powerpoint/2010/main" val="1612389401"/>
              </p:ext>
            </p:extLst>
          </p:nvPr>
        </p:nvGraphicFramePr>
        <p:xfrm>
          <a:off x="984897" y="3336271"/>
          <a:ext cx="12725400" cy="6591723"/>
        </p:xfrm>
        <a:graphic>
          <a:graphicData uri="http://schemas.openxmlformats.org/drawingml/2006/table">
            <a:tbl>
              <a:tblPr firstRow="1" firstCol="1" bandRow="1"/>
              <a:tblGrid>
                <a:gridCol w="3813478">
                  <a:extLst>
                    <a:ext uri="{9D8B030D-6E8A-4147-A177-3AD203B41FA5}">
                      <a16:colId xmlns:a16="http://schemas.microsoft.com/office/drawing/2014/main" val="3054296672"/>
                    </a:ext>
                  </a:extLst>
                </a:gridCol>
                <a:gridCol w="7286839">
                  <a:extLst>
                    <a:ext uri="{9D8B030D-6E8A-4147-A177-3AD203B41FA5}">
                      <a16:colId xmlns:a16="http://schemas.microsoft.com/office/drawing/2014/main" val="256061177"/>
                    </a:ext>
                  </a:extLst>
                </a:gridCol>
                <a:gridCol w="1625083">
                  <a:extLst>
                    <a:ext uri="{9D8B030D-6E8A-4147-A177-3AD203B41FA5}">
                      <a16:colId xmlns:a16="http://schemas.microsoft.com/office/drawing/2014/main" val="581748359"/>
                    </a:ext>
                  </a:extLst>
                </a:gridCol>
              </a:tblGrid>
              <a:tr h="218430">
                <a:tc>
                  <a:txBody>
                    <a:bodyPr/>
                    <a:lstStyle/>
                    <a:p>
                      <a:pPr>
                        <a:lnSpc>
                          <a:spcPct val="115000"/>
                        </a:lnSpc>
                        <a:spcAft>
                          <a:spcPts val="800"/>
                        </a:spcAft>
                        <a:buNone/>
                      </a:pPr>
                      <a:r>
                        <a:rPr lang="en-US" sz="2800" b="1"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GIC training program</a:t>
                      </a:r>
                      <a:endParaRPr lang="en-US" sz="3600" b="1"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Subthemes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nSpc>
                          <a:spcPct val="115000"/>
                        </a:lnSpc>
                        <a:spcAft>
                          <a:spcPts val="800"/>
                        </a:spcAft>
                        <a:buNone/>
                      </a:pPr>
                      <a:r>
                        <a:rPr lang="en-US" sz="2800" b="1" kern="0" dirty="0">
                          <a:effectLst/>
                          <a:latin typeface="Aptos" panose="020B0004020202020204" pitchFamily="34" charset="0"/>
                          <a:ea typeface="Calibri" panose="020F0502020204030204" pitchFamily="34" charset="0"/>
                          <a:cs typeface="Times New Roman" panose="02020603050405020304" pitchFamily="18" charset="0"/>
                        </a:rPr>
                        <a:t>Quantity</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364530412"/>
                  </a:ext>
                </a:extLst>
              </a:tr>
              <a:tr h="583794">
                <a:tc rowSpan="3">
                  <a:txBody>
                    <a:bodyPr/>
                    <a:lstStyle/>
                    <a:p>
                      <a:pPr>
                        <a:lnSpc>
                          <a:spcPct val="115000"/>
                        </a:lnSpc>
                        <a:spcAft>
                          <a:spcPts val="800"/>
                        </a:spcAft>
                        <a:buNone/>
                      </a:pPr>
                      <a:r>
                        <a:rPr lang="en-US" sz="2800" b="1"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Orientation, scale, and quality of training</a:t>
                      </a:r>
                      <a:endParaRPr lang="en-US" sz="3600" b="1"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Training orientation</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21</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396452698"/>
                  </a:ext>
                </a:extLst>
              </a:tr>
              <a:tr h="583794">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Times New Roman" panose="02020603050405020304" pitchFamily="18" charset="0"/>
                          <a:cs typeface="Times New Roman" panose="02020603050405020304" pitchFamily="18" charset="0"/>
                        </a:rPr>
                        <a:t>Training scale</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15</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1522672907"/>
                  </a:ext>
                </a:extLst>
              </a:tr>
              <a:tr h="583794">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Training quality</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16</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900735240"/>
                  </a:ext>
                </a:extLst>
              </a:tr>
              <a:tr h="583794">
                <a:tc rowSpan="2">
                  <a:txBody>
                    <a:bodyPr/>
                    <a:lstStyle/>
                    <a:p>
                      <a:pPr>
                        <a:lnSpc>
                          <a:spcPct val="115000"/>
                        </a:lnSpc>
                        <a:spcAft>
                          <a:spcPts val="800"/>
                        </a:spcAft>
                        <a:buNone/>
                      </a:pPr>
                      <a:r>
                        <a:rPr lang="en-US" sz="28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Program content and teaching methods</a:t>
                      </a:r>
                      <a:endParaRPr lang="en-US" sz="3600" b="1"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Program content</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12</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63972311"/>
                  </a:ext>
                </a:extLst>
              </a:tr>
              <a:tr h="583794">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Teaching methods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16</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024519247"/>
                  </a:ext>
                </a:extLst>
              </a:tr>
              <a:tr h="583794">
                <a:tc rowSpan="3">
                  <a:txBody>
                    <a:bodyPr/>
                    <a:lstStyle/>
                    <a:p>
                      <a:pPr>
                        <a:lnSpc>
                          <a:spcPct val="115000"/>
                        </a:lnSpc>
                        <a:spcAft>
                          <a:spcPts val="800"/>
                        </a:spcAft>
                        <a:buNone/>
                      </a:pPr>
                      <a:r>
                        <a:rPr lang="en-US" sz="2800" b="1" kern="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Training methods</a:t>
                      </a:r>
                      <a:endParaRPr lang="en-US" sz="3600" b="1"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Interdisciplinary/Multidisciplinary training</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a:effectLst/>
                          <a:latin typeface="Aptos" panose="020B0004020202020204" pitchFamily="34" charset="0"/>
                          <a:ea typeface="Calibri" panose="020F0502020204030204" pitchFamily="34" charset="0"/>
                          <a:cs typeface="Times New Roman" panose="02020603050405020304" pitchFamily="18" charset="0"/>
                        </a:rPr>
                        <a:t>23</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1637799415"/>
                  </a:ext>
                </a:extLst>
              </a:tr>
              <a:tr h="1016350">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Corporate training/labor</a:t>
                      </a: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market/ corporate internships/training partnerships with businesses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800"/>
                        </a:spcAft>
                        <a:buNone/>
                      </a:pPr>
                      <a:r>
                        <a:rPr lang="en-US" sz="2800" kern="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23</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877887490"/>
                  </a:ext>
                </a:extLst>
              </a:tr>
              <a:tr h="583794">
                <a:tc vMerge="1">
                  <a:txBody>
                    <a:bodyPr/>
                    <a:lstStyle/>
                    <a:p>
                      <a:endParaRPr lang="en-US"/>
                    </a:p>
                  </a:txBody>
                  <a:tcPr/>
                </a:tc>
                <a:tc>
                  <a:txBody>
                    <a:bodyPr/>
                    <a:lstStyle/>
                    <a:p>
                      <a:pPr marL="342900" lvl="0" indent="-342900">
                        <a:lnSpc>
                          <a:spcPct val="115000"/>
                        </a:lnSpc>
                        <a:spcAft>
                          <a:spcPts val="800"/>
                        </a:spcAft>
                        <a:buFont typeface="Symbol" panose="05050102010706020507" pitchFamily="18" charset="2"/>
                        <a:buChar char=""/>
                      </a:pPr>
                      <a:r>
                        <a:rPr lang="en-US" sz="2800" kern="0">
                          <a:effectLst/>
                          <a:latin typeface="Aptos" panose="020B0004020202020204" pitchFamily="34" charset="0"/>
                          <a:ea typeface="Calibri" panose="020F0502020204030204" pitchFamily="34" charset="0"/>
                          <a:cs typeface="Times New Roman" panose="02020603050405020304" pitchFamily="18" charset="0"/>
                        </a:rPr>
                        <a:t>Enhancing international communication skills</a:t>
                      </a:r>
                      <a:endParaRPr lang="en-US" sz="3600" kern="10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algn="ctr">
                        <a:lnSpc>
                          <a:spcPct val="115000"/>
                        </a:lnSpc>
                        <a:spcAft>
                          <a:spcPts val="800"/>
                        </a:spcAft>
                        <a:buNone/>
                      </a:pPr>
                      <a:r>
                        <a:rPr lang="en-US" sz="2800" kern="0" dirty="0">
                          <a:effectLst/>
                          <a:latin typeface="Aptos" panose="020B0004020202020204" pitchFamily="34" charset="0"/>
                          <a:ea typeface="Calibri" panose="020F0502020204030204" pitchFamily="34" charset="0"/>
                          <a:cs typeface="Times New Roman" panose="02020603050405020304" pitchFamily="18" charset="0"/>
                        </a:rPr>
                        <a:t>17</a:t>
                      </a:r>
                      <a:endParaRPr lang="en-US" sz="3600" kern="1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36195" marB="36195">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2693355826"/>
                  </a:ext>
                </a:extLst>
              </a:tr>
            </a:tbl>
          </a:graphicData>
        </a:graphic>
      </p:graphicFrame>
    </p:spTree>
    <p:extLst>
      <p:ext uri="{BB962C8B-B14F-4D97-AF65-F5344CB8AC3E}">
        <p14:creationId xmlns:p14="http://schemas.microsoft.com/office/powerpoint/2010/main" val="1739777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E6655-FD0C-C698-4A74-C402DB86A5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E97D6D3-E685-081F-9AE9-8344AF99BADD}"/>
              </a:ext>
            </a:extLst>
          </p:cNvPr>
          <p:cNvSpPr/>
          <p:nvPr/>
        </p:nvSpPr>
        <p:spPr>
          <a:xfrm>
            <a:off x="0" y="9787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3" name="Group 3">
            <a:extLst>
              <a:ext uri="{FF2B5EF4-FFF2-40B4-BE49-F238E27FC236}">
                <a16:creationId xmlns:a16="http://schemas.microsoft.com/office/drawing/2014/main" id="{42FED315-C5B3-89DA-4F33-A43C638E749A}"/>
              </a:ext>
            </a:extLst>
          </p:cNvPr>
          <p:cNvGrpSpPr/>
          <p:nvPr/>
        </p:nvGrpSpPr>
        <p:grpSpPr>
          <a:xfrm>
            <a:off x="0" y="-344067"/>
            <a:ext cx="7784441" cy="10975135"/>
            <a:chOff x="0" y="0"/>
            <a:chExt cx="1224371" cy="1593725"/>
          </a:xfrm>
        </p:grpSpPr>
        <p:sp>
          <p:nvSpPr>
            <p:cNvPr id="4" name="Freeform 4">
              <a:extLst>
                <a:ext uri="{FF2B5EF4-FFF2-40B4-BE49-F238E27FC236}">
                  <a16:creationId xmlns:a16="http://schemas.microsoft.com/office/drawing/2014/main" id="{1EBCFB90-5A57-A7F2-45A6-8EE504B57CC8}"/>
                </a:ext>
              </a:extLst>
            </p:cNvPr>
            <p:cNvSpPr/>
            <p:nvPr/>
          </p:nvSpPr>
          <p:spPr>
            <a:xfrm>
              <a:off x="0" y="0"/>
              <a:ext cx="1224371" cy="1593725"/>
            </a:xfrm>
            <a:custGeom>
              <a:avLst/>
              <a:gdLst/>
              <a:ahLst/>
              <a:cxnLst/>
              <a:rect l="l" t="t" r="r" b="b"/>
              <a:pathLst>
                <a:path w="1224371" h="1593725">
                  <a:moveTo>
                    <a:pt x="0" y="0"/>
                  </a:moveTo>
                  <a:lnTo>
                    <a:pt x="1224371" y="0"/>
                  </a:lnTo>
                  <a:lnTo>
                    <a:pt x="1224371" y="1593725"/>
                  </a:lnTo>
                  <a:lnTo>
                    <a:pt x="0" y="1593725"/>
                  </a:lnTo>
                  <a:close/>
                </a:path>
              </a:pathLst>
            </a:custGeom>
            <a:blipFill>
              <a:blip r:embed="rId3"/>
              <a:stretch>
                <a:fillRect t="-7618" b="-7618"/>
              </a:stretch>
            </a:blipFill>
          </p:spPr>
        </p:sp>
      </p:grpSp>
      <p:sp>
        <p:nvSpPr>
          <p:cNvPr id="8" name="TextBox 8">
            <a:extLst>
              <a:ext uri="{FF2B5EF4-FFF2-40B4-BE49-F238E27FC236}">
                <a16:creationId xmlns:a16="http://schemas.microsoft.com/office/drawing/2014/main" id="{2716BC39-E85B-8F8D-F514-5F3F61EC7989}"/>
              </a:ext>
            </a:extLst>
          </p:cNvPr>
          <p:cNvSpPr txBox="1"/>
          <p:nvPr/>
        </p:nvSpPr>
        <p:spPr>
          <a:xfrm>
            <a:off x="8431587" y="1061372"/>
            <a:ext cx="9704013" cy="2468625"/>
          </a:xfrm>
          <a:prstGeom prst="rect">
            <a:avLst/>
          </a:prstGeom>
        </p:spPr>
        <p:txBody>
          <a:bodyPr wrap="square" lIns="0" tIns="0" rIns="0" bIns="0" rtlCol="0" anchor="t">
            <a:spAutoFit/>
          </a:bodyPr>
          <a:lstStyle/>
          <a:p>
            <a:pPr marL="0" lvl="0" indent="0" algn="l">
              <a:lnSpc>
                <a:spcPts val="9799"/>
              </a:lnSpc>
              <a:spcBef>
                <a:spcPct val="0"/>
              </a:spcBef>
            </a:pPr>
            <a:r>
              <a:rPr lang="en-US" sz="6999" b="1" dirty="0">
                <a:solidFill>
                  <a:schemeClr val="accent5"/>
                </a:solidFill>
                <a:latin typeface="TAN Pearl"/>
                <a:ea typeface="TAN Pearl"/>
                <a:cs typeface="TAN Pearl"/>
                <a:sym typeface="TAN Pearl"/>
              </a:rPr>
              <a:t>Discussion and Conclusion</a:t>
            </a:r>
          </a:p>
        </p:txBody>
      </p:sp>
      <p:sp>
        <p:nvSpPr>
          <p:cNvPr id="13" name="TextBox 13">
            <a:extLst>
              <a:ext uri="{FF2B5EF4-FFF2-40B4-BE49-F238E27FC236}">
                <a16:creationId xmlns:a16="http://schemas.microsoft.com/office/drawing/2014/main" id="{942DDA3F-E1C5-51D7-BF56-26104C86FC41}"/>
              </a:ext>
            </a:extLst>
          </p:cNvPr>
          <p:cNvSpPr txBox="1"/>
          <p:nvPr/>
        </p:nvSpPr>
        <p:spPr>
          <a:xfrm>
            <a:off x="9086731" y="4223168"/>
            <a:ext cx="7067669" cy="492443"/>
          </a:xfrm>
          <a:prstGeom prst="rect">
            <a:avLst/>
          </a:prstGeom>
        </p:spPr>
        <p:txBody>
          <a:bodyPr wrap="square" lIns="0" tIns="0" rIns="0" bIns="0" rtlCol="0" anchor="t">
            <a:spAutoFit/>
          </a:bodyPr>
          <a:lstStyle/>
          <a:p>
            <a:pPr marL="457200" lvl="0" indent="-457200" algn="l">
              <a:spcBef>
                <a:spcPct val="0"/>
              </a:spcBef>
              <a:buFont typeface="Arial" panose="020B0604020202020204" pitchFamily="34" charset="0"/>
              <a:buChar char="•"/>
            </a:pPr>
            <a:r>
              <a:rPr lang="en-US" sz="3200" dirty="0">
                <a:solidFill>
                  <a:srgbClr val="000000"/>
                </a:solidFill>
                <a:latin typeface="Bricolage Grotesque"/>
                <a:ea typeface="Bricolage Grotesque"/>
                <a:cs typeface="Bricolage Grotesque"/>
                <a:sym typeface="Bricolage Grotesque"/>
              </a:rPr>
              <a:t>Summary of the</a:t>
            </a:r>
            <a:r>
              <a:rPr lang="vi-VN" sz="3200" dirty="0">
                <a:solidFill>
                  <a:srgbClr val="000000"/>
                </a:solidFill>
                <a:latin typeface="Bricolage Grotesque"/>
                <a:ea typeface="Bricolage Grotesque"/>
                <a:cs typeface="Bricolage Grotesque"/>
                <a:sym typeface="Bricolage Grotesque"/>
              </a:rPr>
              <a:t> </a:t>
            </a:r>
            <a:r>
              <a:rPr lang="vi-VN" sz="3200" dirty="0" err="1">
                <a:solidFill>
                  <a:srgbClr val="000000"/>
                </a:solidFill>
                <a:latin typeface="Bricolage Grotesque"/>
                <a:ea typeface="Bricolage Grotesque"/>
                <a:cs typeface="Bricolage Grotesque"/>
                <a:sym typeface="Bricolage Grotesque"/>
              </a:rPr>
              <a:t>major</a:t>
            </a:r>
            <a:r>
              <a:rPr lang="en-US" sz="3200" dirty="0">
                <a:solidFill>
                  <a:srgbClr val="000000"/>
                </a:solidFill>
                <a:latin typeface="Bricolage Grotesque"/>
                <a:ea typeface="Bricolage Grotesque"/>
                <a:cs typeface="Bricolage Grotesque"/>
                <a:sym typeface="Bricolage Grotesque"/>
              </a:rPr>
              <a:t> findings</a:t>
            </a:r>
          </a:p>
        </p:txBody>
      </p:sp>
      <p:sp>
        <p:nvSpPr>
          <p:cNvPr id="15" name="TextBox 15">
            <a:extLst>
              <a:ext uri="{FF2B5EF4-FFF2-40B4-BE49-F238E27FC236}">
                <a16:creationId xmlns:a16="http://schemas.microsoft.com/office/drawing/2014/main" id="{D31C73BB-E95E-238D-3873-9322288BC651}"/>
              </a:ext>
            </a:extLst>
          </p:cNvPr>
          <p:cNvSpPr txBox="1"/>
          <p:nvPr/>
        </p:nvSpPr>
        <p:spPr>
          <a:xfrm>
            <a:off x="9051562" y="5335743"/>
            <a:ext cx="8440615" cy="492443"/>
          </a:xfrm>
          <a:prstGeom prst="rect">
            <a:avLst/>
          </a:prstGeom>
        </p:spPr>
        <p:txBody>
          <a:bodyPr wrap="square" lIns="0" tIns="0" rIns="0" bIns="0" rtlCol="0" anchor="t">
            <a:spAutoFit/>
          </a:bodyPr>
          <a:lstStyle/>
          <a:p>
            <a:pPr marL="515938" lvl="0" indent="-515938" algn="l">
              <a:spcBef>
                <a:spcPct val="0"/>
              </a:spcBef>
              <a:buFont typeface="Arial" panose="020B0604020202020204" pitchFamily="34" charset="0"/>
              <a:buChar char="•"/>
            </a:pPr>
            <a:r>
              <a:rPr lang="en-US" sz="3200" dirty="0">
                <a:solidFill>
                  <a:srgbClr val="000000"/>
                </a:solidFill>
                <a:latin typeface="Bricolage Grotesque"/>
                <a:sym typeface="Bricolage Grotesque"/>
              </a:rPr>
              <a:t> Final thoughts</a:t>
            </a:r>
          </a:p>
        </p:txBody>
      </p:sp>
      <p:sp>
        <p:nvSpPr>
          <p:cNvPr id="16" name="Freeform 16">
            <a:extLst>
              <a:ext uri="{FF2B5EF4-FFF2-40B4-BE49-F238E27FC236}">
                <a16:creationId xmlns:a16="http://schemas.microsoft.com/office/drawing/2014/main" id="{1EE853E6-A416-9DCB-7786-AEE3A892E5C5}"/>
              </a:ext>
            </a:extLst>
          </p:cNvPr>
          <p:cNvSpPr/>
          <p:nvPr/>
        </p:nvSpPr>
        <p:spPr>
          <a:xfrm flipH="1" flipV="1">
            <a:off x="15944172" y="490626"/>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44302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44A9E-8611-7A92-BAB9-1FFA8C85C3B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1C4574-5387-B0B3-F57C-4AF3D819BFEF}"/>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E58AB801-B839-DF2E-CCB2-5C6A4465BABC}"/>
              </a:ext>
            </a:extLst>
          </p:cNvPr>
          <p:cNvSpPr txBox="1"/>
          <p:nvPr/>
        </p:nvSpPr>
        <p:spPr>
          <a:xfrm>
            <a:off x="785662" y="624101"/>
            <a:ext cx="6253786" cy="1211870"/>
          </a:xfrm>
          <a:prstGeom prst="rect">
            <a:avLst/>
          </a:prstGeom>
        </p:spPr>
        <p:txBody>
          <a:bodyPr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Summary</a:t>
            </a:r>
          </a:p>
        </p:txBody>
      </p:sp>
      <p:grpSp>
        <p:nvGrpSpPr>
          <p:cNvPr id="11" name="Group 11">
            <a:extLst>
              <a:ext uri="{FF2B5EF4-FFF2-40B4-BE49-F238E27FC236}">
                <a16:creationId xmlns:a16="http://schemas.microsoft.com/office/drawing/2014/main" id="{C8DAE132-76FE-252E-CA17-0A3A133127D3}"/>
              </a:ext>
            </a:extLst>
          </p:cNvPr>
          <p:cNvGrpSpPr/>
          <p:nvPr/>
        </p:nvGrpSpPr>
        <p:grpSpPr>
          <a:xfrm>
            <a:off x="14097000" y="2929938"/>
            <a:ext cx="4095594" cy="5927757"/>
            <a:chOff x="0" y="0"/>
            <a:chExt cx="1751757" cy="2382745"/>
          </a:xfrm>
        </p:grpSpPr>
        <p:sp>
          <p:nvSpPr>
            <p:cNvPr id="12" name="Freeform 12">
              <a:extLst>
                <a:ext uri="{FF2B5EF4-FFF2-40B4-BE49-F238E27FC236}">
                  <a16:creationId xmlns:a16="http://schemas.microsoft.com/office/drawing/2014/main" id="{DCBF407E-B803-CF56-C601-E305927EA615}"/>
                </a:ext>
              </a:extLst>
            </p:cNvPr>
            <p:cNvSpPr/>
            <p:nvPr/>
          </p:nvSpPr>
          <p:spPr>
            <a:xfrm>
              <a:off x="0" y="0"/>
              <a:ext cx="1751756" cy="2382745"/>
            </a:xfrm>
            <a:custGeom>
              <a:avLst/>
              <a:gdLst/>
              <a:ahLst/>
              <a:cxnLst/>
              <a:rect l="l" t="t" r="r" b="b"/>
              <a:pathLst>
                <a:path w="1751756" h="2382745">
                  <a:moveTo>
                    <a:pt x="0" y="0"/>
                  </a:moveTo>
                  <a:lnTo>
                    <a:pt x="1751756" y="0"/>
                  </a:lnTo>
                  <a:lnTo>
                    <a:pt x="1751756" y="2382745"/>
                  </a:lnTo>
                  <a:lnTo>
                    <a:pt x="0" y="2382745"/>
                  </a:lnTo>
                  <a:close/>
                </a:path>
              </a:pathLst>
            </a:custGeom>
            <a:blipFill>
              <a:blip r:embed="rId3"/>
              <a:stretch>
                <a:fillRect t="-5173" b="-5173"/>
              </a:stretch>
            </a:blipFill>
          </p:spPr>
        </p:sp>
      </p:grpSp>
      <p:sp>
        <p:nvSpPr>
          <p:cNvPr id="15" name="TextBox 15">
            <a:extLst>
              <a:ext uri="{FF2B5EF4-FFF2-40B4-BE49-F238E27FC236}">
                <a16:creationId xmlns:a16="http://schemas.microsoft.com/office/drawing/2014/main" id="{1DFCD7EF-72FF-6427-11D2-8BE614D1233F}"/>
              </a:ext>
            </a:extLst>
          </p:cNvPr>
          <p:cNvSpPr txBox="1"/>
          <p:nvPr/>
        </p:nvSpPr>
        <p:spPr>
          <a:xfrm>
            <a:off x="785662" y="2137594"/>
            <a:ext cx="13210068" cy="7220053"/>
          </a:xfrm>
          <a:prstGeom prst="rect">
            <a:avLst/>
          </a:prstGeom>
        </p:spPr>
        <p:txBody>
          <a:bodyPr wrap="square" lIns="0" tIns="0" rIns="0" bIns="0" rtlCol="0" anchor="t">
            <a:spAutoFit/>
          </a:bodyPr>
          <a:lstStyle/>
          <a:p>
            <a:pPr marL="285750" indent="-285750">
              <a:lnSpc>
                <a:spcPct val="115000"/>
              </a:lnSpc>
              <a:spcAft>
                <a:spcPts val="800"/>
              </a:spcAft>
              <a:buFont typeface="Arial" panose="020B0604020202020204" pitchFamily="34" charset="0"/>
              <a:buChar char="•"/>
            </a:pP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RQ1. At the macro layer, the State and Government's policies and strategies </a:t>
            </a:r>
            <a:r>
              <a:rPr lang="en-US" sz="2800" b="1" kern="0" dirty="0">
                <a:solidFill>
                  <a:srgbClr val="C00000"/>
                </a:solidFill>
                <a:effectLst/>
                <a:latin typeface="Aptos" panose="020B0004020202020204" pitchFamily="34" charset="0"/>
                <a:ea typeface="Calibri" panose="020F0502020204030204" pitchFamily="34" charset="0"/>
                <a:cs typeface="Times New Roman" panose="02020603050405020304" pitchFamily="18" charset="0"/>
              </a:rPr>
              <a:t>promote globalization and comprehensive international integration in education </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to enhance Vietnam's role and its position in the international arena.</a:t>
            </a:r>
            <a:endParaRPr lang="en-US" sz="2800" kern="10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RQ2. At the </a:t>
            </a:r>
            <a:r>
              <a:rPr lang="en-US" sz="2800" kern="0" dirty="0" err="1">
                <a:solidFill>
                  <a:srgbClr val="0070C0"/>
                </a:solidFill>
                <a:effectLst/>
                <a:latin typeface="Aptos" panose="020B0004020202020204" pitchFamily="34" charset="0"/>
                <a:ea typeface="Calibri" panose="020F0502020204030204" pitchFamily="34" charset="0"/>
                <a:cs typeface="Times New Roman" panose="02020603050405020304" pitchFamily="18" charset="0"/>
              </a:rPr>
              <a:t>meso</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layer, VNU-</a:t>
            </a:r>
            <a:r>
              <a:rPr lang="vi-VN" sz="2800" kern="0" dirty="0" err="1">
                <a:solidFill>
                  <a:srgbClr val="0070C0"/>
                </a:solidFill>
                <a:effectLst/>
                <a:latin typeface="Aptos" panose="020B0004020202020204" pitchFamily="34" charset="0"/>
                <a:ea typeface="Calibri" panose="020F0502020204030204" pitchFamily="34" charset="0"/>
                <a:cs typeface="Times New Roman" panose="02020603050405020304" pitchFamily="18" charset="0"/>
              </a:rPr>
              <a:t>ULIS’s</a:t>
            </a:r>
            <a:r>
              <a:rPr lang="vi-VN"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a:t>
            </a:r>
            <a:r>
              <a:rPr lang="vi-VN" sz="2800" kern="0" dirty="0" err="1">
                <a:solidFill>
                  <a:srgbClr val="0070C0"/>
                </a:solidFill>
                <a:effectLst/>
                <a:latin typeface="Aptos" panose="020B0004020202020204" pitchFamily="34" charset="0"/>
                <a:ea typeface="Calibri" panose="020F0502020204030204" pitchFamily="34" charset="0"/>
                <a:cs typeface="Times New Roman" panose="02020603050405020304" pitchFamily="18" charset="0"/>
              </a:rPr>
              <a:t>curriculum</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has </a:t>
            </a:r>
            <a:r>
              <a:rPr lang="en-US" sz="2800" b="1" kern="0" dirty="0">
                <a:solidFill>
                  <a:srgbClr val="C00000"/>
                </a:solidFill>
                <a:effectLst/>
                <a:latin typeface="Aptos" panose="020B0004020202020204" pitchFamily="34" charset="0"/>
                <a:ea typeface="Calibri" panose="020F0502020204030204" pitchFamily="34" charset="0"/>
                <a:cs typeface="Times New Roman" panose="02020603050405020304" pitchFamily="18" charset="0"/>
              </a:rPr>
              <a:t>a high capacity </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to meet the requirements for launching the GIC program</a:t>
            </a:r>
            <a:r>
              <a:rPr lang="vi-VN"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(92/162 highly compatible subjects).</a:t>
            </a:r>
            <a:endParaRPr lang="en-US" sz="2800" kern="10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RQ3. At the </a:t>
            </a:r>
            <a:r>
              <a:rPr lang="en-US" sz="2800" kern="0" dirty="0" err="1">
                <a:solidFill>
                  <a:srgbClr val="0070C0"/>
                </a:solidFill>
                <a:effectLst/>
                <a:latin typeface="Aptos" panose="020B0004020202020204" pitchFamily="34" charset="0"/>
                <a:ea typeface="Calibri" panose="020F0502020204030204" pitchFamily="34" charset="0"/>
                <a:cs typeface="Times New Roman" panose="02020603050405020304" pitchFamily="18" charset="0"/>
              </a:rPr>
              <a:t>exo</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and micro levels, a large-scale needs survey (</a:t>
            </a:r>
            <a:r>
              <a:rPr lang="en-US" sz="2800" i="1"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N</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  1562) with five relevant target groups - high school students, university students, workers, employers, and experts/researchers - showed that </a:t>
            </a:r>
            <a:r>
              <a:rPr lang="en-US" sz="2800" b="1" kern="0" dirty="0">
                <a:solidFill>
                  <a:srgbClr val="C00000"/>
                </a:solidFill>
                <a:effectLst/>
                <a:latin typeface="Aptos" panose="020B0004020202020204" pitchFamily="34" charset="0"/>
                <a:ea typeface="Calibri" panose="020F0502020204030204" pitchFamily="34" charset="0"/>
                <a:cs typeface="Times New Roman" panose="02020603050405020304" pitchFamily="18" charset="0"/>
              </a:rPr>
              <a:t>career opportunities could expand </a:t>
            </a:r>
            <a:r>
              <a:rPr lang="en-US" sz="2800" kern="0" dirty="0">
                <a:solidFill>
                  <a:srgbClr val="0070C0"/>
                </a:solidFill>
                <a:latin typeface="Aptos" panose="020B0004020202020204" pitchFamily="34" charset="0"/>
                <a:ea typeface="Calibri" panose="020F0502020204030204" pitchFamily="34" charset="0"/>
                <a:cs typeface="Times New Roman" panose="02020603050405020304" pitchFamily="18" charset="0"/>
              </a:rPr>
              <a:t>to</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 tourism/hospitality, diplomacy/international relations, economics/international business, and journalism/communication. </a:t>
            </a:r>
            <a:endParaRPr lang="en-US" sz="2800" kern="100" dirty="0">
              <a:solidFill>
                <a:srgbClr val="0070C0"/>
              </a:solidFill>
              <a:latin typeface="Aptos" panose="020B00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RQ4. The thematic analysis of multiple stakeholders’ recommendations has yielded a </a:t>
            </a:r>
            <a:r>
              <a:rPr lang="en-US" sz="2800" b="1" kern="0" dirty="0">
                <a:solidFill>
                  <a:srgbClr val="C00000"/>
                </a:solidFill>
                <a:effectLst/>
                <a:latin typeface="Aptos" panose="020B0004020202020204" pitchFamily="34" charset="0"/>
                <a:ea typeface="Calibri" panose="020F0502020204030204" pitchFamily="34" charset="0"/>
                <a:cs typeface="Times New Roman" panose="02020603050405020304" pitchFamily="18" charset="0"/>
              </a:rPr>
              <a:t>competence-based framework for GIC curriculum development </a:t>
            </a:r>
            <a:r>
              <a:rPr lang="en-US" sz="2800" kern="0" dirty="0">
                <a:solidFill>
                  <a:srgbClr val="0070C0"/>
                </a:solidFill>
                <a:effectLst/>
                <a:latin typeface="Aptos" panose="020B0004020202020204" pitchFamily="34" charset="0"/>
                <a:ea typeface="Calibri" panose="020F0502020204030204" pitchFamily="34" charset="0"/>
                <a:cs typeface="Times New Roman" panose="02020603050405020304" pitchFamily="18" charset="0"/>
              </a:rPr>
              <a:t>consisting of linguistic and intercultural competence, digital competence, soft skills, and professional skills.</a:t>
            </a:r>
            <a:endParaRPr lang="en-US" sz="2800" dirty="0">
              <a:solidFill>
                <a:srgbClr val="0070C0"/>
              </a:solidFill>
              <a:latin typeface="Bricolage Grotesque"/>
              <a:ea typeface="Bricolage Grotesque"/>
              <a:cs typeface="Bricolage Grotesque"/>
              <a:sym typeface="Bricolage Grotesque"/>
            </a:endParaRPr>
          </a:p>
        </p:txBody>
      </p:sp>
      <p:sp>
        <p:nvSpPr>
          <p:cNvPr id="16" name="Freeform 16">
            <a:extLst>
              <a:ext uri="{FF2B5EF4-FFF2-40B4-BE49-F238E27FC236}">
                <a16:creationId xmlns:a16="http://schemas.microsoft.com/office/drawing/2014/main" id="{3013D457-77CD-1449-7C54-49363C1E1A3C}"/>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a:extLst>
              <a:ext uri="{FF2B5EF4-FFF2-40B4-BE49-F238E27FC236}">
                <a16:creationId xmlns:a16="http://schemas.microsoft.com/office/drawing/2014/main" id="{3E910089-7F02-2A54-5486-A1A7C09393FE}"/>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422337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9066D-4413-C21B-B2E8-76CF207AF97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B36B330-BA43-B04D-0992-CA8AF5D8A0D7}"/>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ACF58D93-1867-5AE9-06E2-1F247CDC5A7E}"/>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Final thoughts</a:t>
            </a:r>
          </a:p>
        </p:txBody>
      </p:sp>
      <p:grpSp>
        <p:nvGrpSpPr>
          <p:cNvPr id="11" name="Group 11">
            <a:extLst>
              <a:ext uri="{FF2B5EF4-FFF2-40B4-BE49-F238E27FC236}">
                <a16:creationId xmlns:a16="http://schemas.microsoft.com/office/drawing/2014/main" id="{B0820ACE-C923-C3D9-C1FA-35B452384B4B}"/>
              </a:ext>
            </a:extLst>
          </p:cNvPr>
          <p:cNvGrpSpPr/>
          <p:nvPr/>
        </p:nvGrpSpPr>
        <p:grpSpPr>
          <a:xfrm>
            <a:off x="14097000" y="2929938"/>
            <a:ext cx="4095594" cy="5927757"/>
            <a:chOff x="0" y="0"/>
            <a:chExt cx="1751757" cy="2382745"/>
          </a:xfrm>
        </p:grpSpPr>
        <p:sp>
          <p:nvSpPr>
            <p:cNvPr id="12" name="Freeform 12">
              <a:extLst>
                <a:ext uri="{FF2B5EF4-FFF2-40B4-BE49-F238E27FC236}">
                  <a16:creationId xmlns:a16="http://schemas.microsoft.com/office/drawing/2014/main" id="{16B27873-8118-DDE3-20E3-99F8B5FBFE72}"/>
                </a:ext>
              </a:extLst>
            </p:cNvPr>
            <p:cNvSpPr/>
            <p:nvPr/>
          </p:nvSpPr>
          <p:spPr>
            <a:xfrm>
              <a:off x="0" y="0"/>
              <a:ext cx="1751756" cy="2382745"/>
            </a:xfrm>
            <a:custGeom>
              <a:avLst/>
              <a:gdLst/>
              <a:ahLst/>
              <a:cxnLst/>
              <a:rect l="l" t="t" r="r" b="b"/>
              <a:pathLst>
                <a:path w="1751756" h="2382745">
                  <a:moveTo>
                    <a:pt x="0" y="0"/>
                  </a:moveTo>
                  <a:lnTo>
                    <a:pt x="1751756" y="0"/>
                  </a:lnTo>
                  <a:lnTo>
                    <a:pt x="1751756" y="2382745"/>
                  </a:lnTo>
                  <a:lnTo>
                    <a:pt x="0" y="2382745"/>
                  </a:lnTo>
                  <a:close/>
                </a:path>
              </a:pathLst>
            </a:custGeom>
            <a:blipFill>
              <a:blip r:embed="rId3"/>
              <a:stretch>
                <a:fillRect t="-5173" b="-5173"/>
              </a:stretch>
            </a:blipFill>
          </p:spPr>
        </p:sp>
      </p:grpSp>
      <p:sp>
        <p:nvSpPr>
          <p:cNvPr id="15" name="TextBox 15">
            <a:extLst>
              <a:ext uri="{FF2B5EF4-FFF2-40B4-BE49-F238E27FC236}">
                <a16:creationId xmlns:a16="http://schemas.microsoft.com/office/drawing/2014/main" id="{0FBEB6E0-8502-E891-B947-030816B54938}"/>
              </a:ext>
            </a:extLst>
          </p:cNvPr>
          <p:cNvSpPr txBox="1"/>
          <p:nvPr/>
        </p:nvSpPr>
        <p:spPr>
          <a:xfrm>
            <a:off x="779800" y="2407318"/>
            <a:ext cx="13037771" cy="6832191"/>
          </a:xfrm>
          <a:prstGeom prst="rect">
            <a:avLst/>
          </a:prstGeom>
        </p:spPr>
        <p:txBody>
          <a:bodyPr wrap="square" lIns="0" tIns="0" rIns="0" bIns="0" rtlCol="0" anchor="t">
            <a:spAutoFit/>
          </a:bodyPr>
          <a:lstStyle/>
          <a:p>
            <a:pPr marL="457200" marR="0" lvl="0" indent="0" algn="l" defTabSz="914400" rtl="0" eaLnBrk="1" fontAlgn="auto" latinLnBrk="0" hangingPunct="1">
              <a:lnSpc>
                <a:spcPct val="107000"/>
              </a:lnSpc>
              <a:spcBef>
                <a:spcPts val="0"/>
              </a:spcBef>
              <a:spcAft>
                <a:spcPts val="800"/>
              </a:spcAft>
              <a:buClrTx/>
              <a:buSzTx/>
              <a:buFontTx/>
              <a:buNone/>
              <a:tabLst/>
              <a:defRPr/>
            </a:pP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Trong bối cảnh trí tuệ nhân tạo (AI) đang dần thay thế các tác vụ ngôn ngữ cơ bản, việc đào tạo cử nhân ngoại ngữ cần chuyển dịch trọng tâm từ "thông thạo ngôn từ" sang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"làm chủ bối cảnh"</a:t>
            </a:r>
            <a:r>
              <a:rPr kumimoji="0" lang="vi-VN" sz="3200" b="1"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Chương trình đào tạo hiện nay nên được thiết kế theo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mô hình tích hợp</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trong đó ngoại ngữ đóng vai trò là nền tảng, kết hợp cùng các kỹ năng bổ trợ thiết yếu như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tư duy quản trị, kỹ năng số</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và đặc biệt là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trí tuệ văn hóa (CQ)</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Xã hội không chỉ cần một người nói tiếng nước ngoài trôi chảy, mà còn cần những nhân sự có khả năng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phân tích sự vận động của dòng vốn toàn cầu và kết nối hiệu quả các mắt xích trong chuỗi cung ứng quốc tế</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Vì vậy, các trường đại học cần tăng cường tính thực hành thông qua các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kỳ thực tập tại doanh nghiệp FDI</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đồng thời trang bị cho sinh viên tư duy học tập suốt đời để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thích nghi với sự thay đổi chóng mặt của thị trường lao động</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Participant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51)</a:t>
            </a:r>
            <a:endParaRPr kumimoji="0" lang="en-US" sz="3200" b="0" i="0"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endParaRPr>
          </a:p>
        </p:txBody>
      </p:sp>
      <p:sp>
        <p:nvSpPr>
          <p:cNvPr id="16" name="Freeform 16">
            <a:extLst>
              <a:ext uri="{FF2B5EF4-FFF2-40B4-BE49-F238E27FC236}">
                <a16:creationId xmlns:a16="http://schemas.microsoft.com/office/drawing/2014/main" id="{1B52C8B6-40C9-145A-DD3F-1FBCC075E4B3}"/>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a:extLst>
              <a:ext uri="{FF2B5EF4-FFF2-40B4-BE49-F238E27FC236}">
                <a16:creationId xmlns:a16="http://schemas.microsoft.com/office/drawing/2014/main" id="{83E5A60E-E9C8-7661-A7C9-A3CC41E8C5F7}"/>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1014325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420" y="-1465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3" name="Group 3"/>
          <p:cNvGrpSpPr/>
          <p:nvPr/>
        </p:nvGrpSpPr>
        <p:grpSpPr>
          <a:xfrm>
            <a:off x="1" y="-344067"/>
            <a:ext cx="6970900" cy="10975135"/>
            <a:chOff x="0" y="0"/>
            <a:chExt cx="1224371" cy="1593725"/>
          </a:xfrm>
        </p:grpSpPr>
        <p:sp>
          <p:nvSpPr>
            <p:cNvPr id="4" name="Freeform 4"/>
            <p:cNvSpPr/>
            <p:nvPr/>
          </p:nvSpPr>
          <p:spPr>
            <a:xfrm>
              <a:off x="0" y="0"/>
              <a:ext cx="1224371" cy="1593725"/>
            </a:xfrm>
            <a:custGeom>
              <a:avLst/>
              <a:gdLst/>
              <a:ahLst/>
              <a:cxnLst/>
              <a:rect l="l" t="t" r="r" b="b"/>
              <a:pathLst>
                <a:path w="1224371" h="1593725">
                  <a:moveTo>
                    <a:pt x="0" y="0"/>
                  </a:moveTo>
                  <a:lnTo>
                    <a:pt x="1224371" y="0"/>
                  </a:lnTo>
                  <a:lnTo>
                    <a:pt x="1224371" y="1593725"/>
                  </a:lnTo>
                  <a:lnTo>
                    <a:pt x="0" y="1593725"/>
                  </a:lnTo>
                  <a:close/>
                </a:path>
              </a:pathLst>
            </a:custGeom>
            <a:blipFill>
              <a:blip r:embed="rId3"/>
              <a:stretch>
                <a:fillRect t="-7618" b="-7618"/>
              </a:stretch>
            </a:blipFill>
          </p:spPr>
        </p:sp>
      </p:grpSp>
      <p:sp>
        <p:nvSpPr>
          <p:cNvPr id="8" name="TextBox 8"/>
          <p:cNvSpPr txBox="1"/>
          <p:nvPr/>
        </p:nvSpPr>
        <p:spPr>
          <a:xfrm>
            <a:off x="9655183" y="1061372"/>
            <a:ext cx="7086158" cy="1211870"/>
          </a:xfrm>
          <a:prstGeom prst="rect">
            <a:avLst/>
          </a:prstGeom>
        </p:spPr>
        <p:txBody>
          <a:bodyPr wrap="square" lIns="0" tIns="0" rIns="0" bIns="0" rtlCol="0" anchor="t">
            <a:spAutoFit/>
          </a:bodyPr>
          <a:lstStyle/>
          <a:p>
            <a:pPr marL="0" lvl="0" indent="0" algn="l">
              <a:lnSpc>
                <a:spcPts val="9799"/>
              </a:lnSpc>
              <a:spcBef>
                <a:spcPct val="0"/>
              </a:spcBef>
            </a:pPr>
            <a:r>
              <a:rPr lang="vi-VN" sz="6999" b="1" dirty="0" err="1">
                <a:solidFill>
                  <a:schemeClr val="tx2"/>
                </a:solidFill>
                <a:latin typeface="TAN Pearl"/>
                <a:ea typeface="TAN Pearl"/>
                <a:cs typeface="TAN Pearl"/>
                <a:sym typeface="TAN Pearl"/>
              </a:rPr>
              <a:t>Introduction</a:t>
            </a:r>
            <a:endParaRPr lang="en-US" sz="6999" b="1" dirty="0">
              <a:solidFill>
                <a:schemeClr val="tx2"/>
              </a:solidFill>
              <a:latin typeface="TAN Pearl"/>
              <a:ea typeface="TAN Pearl"/>
              <a:cs typeface="TAN Pearl"/>
              <a:sym typeface="TAN Pearl"/>
            </a:endParaRPr>
          </a:p>
        </p:txBody>
      </p:sp>
      <p:sp>
        <p:nvSpPr>
          <p:cNvPr id="12" name="TextBox 12"/>
          <p:cNvSpPr txBox="1"/>
          <p:nvPr/>
        </p:nvSpPr>
        <p:spPr>
          <a:xfrm>
            <a:off x="7271881" y="2931066"/>
            <a:ext cx="1759655" cy="517642"/>
          </a:xfrm>
          <a:prstGeom prst="rect">
            <a:avLst/>
          </a:prstGeom>
        </p:spPr>
        <p:txBody>
          <a:bodyPr lIns="0" tIns="0" rIns="0" bIns="0" rtlCol="0" anchor="t">
            <a:spAutoFit/>
          </a:bodyPr>
          <a:lstStyle/>
          <a:p>
            <a:pPr marL="0" lvl="0" indent="0" algn="l">
              <a:lnSpc>
                <a:spcPts val="4199"/>
              </a:lnSpc>
              <a:spcBef>
                <a:spcPct val="0"/>
              </a:spcBef>
            </a:pPr>
            <a:r>
              <a:rPr lang="vi-VN" sz="3200" b="1" dirty="0" err="1">
                <a:solidFill>
                  <a:schemeClr val="tx2"/>
                </a:solidFill>
                <a:latin typeface="Aptos" panose="020B0004020202020204" pitchFamily="34" charset="0"/>
                <a:ea typeface="Bricolage Grotesque"/>
                <a:cs typeface="Bricolage Grotesque"/>
                <a:sym typeface="Bricolage Grotesque"/>
              </a:rPr>
              <a:t>Vision</a:t>
            </a:r>
            <a:endParaRPr lang="en-US" sz="3200" b="1" dirty="0">
              <a:solidFill>
                <a:schemeClr val="tx2"/>
              </a:solidFill>
              <a:latin typeface="Aptos" panose="020B0004020202020204" pitchFamily="34" charset="0"/>
              <a:ea typeface="Bricolage Grotesque"/>
              <a:cs typeface="Bricolage Grotesque"/>
              <a:sym typeface="Bricolage Grotesque"/>
            </a:endParaRPr>
          </a:p>
        </p:txBody>
      </p:sp>
      <p:sp>
        <p:nvSpPr>
          <p:cNvPr id="13" name="TextBox 13"/>
          <p:cNvSpPr txBox="1"/>
          <p:nvPr/>
        </p:nvSpPr>
        <p:spPr>
          <a:xfrm>
            <a:off x="9244742" y="3014067"/>
            <a:ext cx="8269534" cy="2585323"/>
          </a:xfrm>
          <a:prstGeom prst="rect">
            <a:avLst/>
          </a:prstGeom>
        </p:spPr>
        <p:txBody>
          <a:bodyPr wrap="square" lIns="0" tIns="0" rIns="0" bIns="0" rtlCol="0" anchor="t">
            <a:spAutoFit/>
          </a:bodyPr>
          <a:lstStyle/>
          <a:p>
            <a:pPr marL="0" lvl="0" indent="0" algn="l">
              <a:spcBef>
                <a:spcPct val="0"/>
              </a:spcBef>
            </a:pPr>
            <a:r>
              <a:rPr lang="en-US" sz="2800" dirty="0">
                <a:solidFill>
                  <a:srgbClr val="000000"/>
                </a:solidFill>
                <a:latin typeface="Aptos" panose="020B0004020202020204" pitchFamily="34" charset="0"/>
                <a:ea typeface="Bricolage Grotesque"/>
                <a:cs typeface="Bricolage Grotesque"/>
                <a:sym typeface="Bricolage Grotesque"/>
              </a:rPr>
              <a:t>Amid </a:t>
            </a:r>
            <a:r>
              <a:rPr lang="en-US" sz="2800" b="1" dirty="0">
                <a:solidFill>
                  <a:schemeClr val="tx2"/>
                </a:solidFill>
                <a:latin typeface="Aptos" panose="020B0004020202020204" pitchFamily="34" charset="0"/>
                <a:ea typeface="Bricolage Grotesque"/>
                <a:cs typeface="Bricolage Grotesque"/>
                <a:sym typeface="Bricolage Grotesque"/>
              </a:rPr>
              <a:t>shifting geopolitical landscapes and swift socio-technological transformation</a:t>
            </a:r>
            <a:r>
              <a:rPr lang="en-US" sz="2800" dirty="0">
                <a:solidFill>
                  <a:srgbClr val="000000"/>
                </a:solidFill>
                <a:latin typeface="Aptos" panose="020B0004020202020204" pitchFamily="34" charset="0"/>
                <a:ea typeface="Bricolage Grotesque"/>
                <a:cs typeface="Bricolage Grotesque"/>
                <a:sym typeface="Bricolage Grotesque"/>
              </a:rPr>
              <a:t>, higher education institutions are confronting a dual challenge of </a:t>
            </a:r>
            <a:r>
              <a:rPr lang="en-US" sz="2800" b="1" dirty="0">
                <a:solidFill>
                  <a:schemeClr val="tx2"/>
                </a:solidFill>
                <a:latin typeface="Aptos" panose="020B0004020202020204" pitchFamily="34" charset="0"/>
                <a:ea typeface="Bricolage Grotesque"/>
                <a:cs typeface="Bricolage Grotesque"/>
                <a:sym typeface="Bricolage Grotesque"/>
              </a:rPr>
              <a:t>preserving their identity while pursuing internationalization </a:t>
            </a:r>
            <a:r>
              <a:rPr lang="en-US" sz="2800" dirty="0">
                <a:solidFill>
                  <a:srgbClr val="000000"/>
                </a:solidFill>
                <a:latin typeface="Aptos" panose="020B0004020202020204" pitchFamily="34" charset="0"/>
                <a:ea typeface="Bricolage Grotesque"/>
                <a:cs typeface="Bricolage Grotesque"/>
                <a:sym typeface="Bricolage Grotesque"/>
              </a:rPr>
              <a:t>(de Wit, 2020; OECD, 1999; Tight, 2022). </a:t>
            </a:r>
          </a:p>
        </p:txBody>
      </p:sp>
      <p:sp>
        <p:nvSpPr>
          <p:cNvPr id="14" name="TextBox 14"/>
          <p:cNvSpPr txBox="1"/>
          <p:nvPr/>
        </p:nvSpPr>
        <p:spPr>
          <a:xfrm>
            <a:off x="7227919" y="5688934"/>
            <a:ext cx="1759655" cy="517642"/>
          </a:xfrm>
          <a:prstGeom prst="rect">
            <a:avLst/>
          </a:prstGeom>
        </p:spPr>
        <p:txBody>
          <a:bodyPr lIns="0" tIns="0" rIns="0" bIns="0" rtlCol="0" anchor="t">
            <a:spAutoFit/>
          </a:bodyPr>
          <a:lstStyle/>
          <a:p>
            <a:pPr marL="0" lvl="0" indent="0" algn="l">
              <a:lnSpc>
                <a:spcPts val="4199"/>
              </a:lnSpc>
              <a:spcBef>
                <a:spcPct val="0"/>
              </a:spcBef>
            </a:pPr>
            <a:r>
              <a:rPr lang="en-US" sz="3200" b="1" dirty="0">
                <a:solidFill>
                  <a:schemeClr val="tx2"/>
                </a:solidFill>
                <a:latin typeface="Aptos" panose="020B0004020202020204" pitchFamily="34" charset="0"/>
                <a:ea typeface="Bricolage Grotesque"/>
                <a:cs typeface="Bricolage Grotesque"/>
                <a:sym typeface="Bricolage Grotesque"/>
              </a:rPr>
              <a:t>Mission</a:t>
            </a:r>
          </a:p>
        </p:txBody>
      </p:sp>
      <p:sp>
        <p:nvSpPr>
          <p:cNvPr id="15" name="TextBox 15"/>
          <p:cNvSpPr txBox="1"/>
          <p:nvPr/>
        </p:nvSpPr>
        <p:spPr>
          <a:xfrm>
            <a:off x="9244593" y="5714092"/>
            <a:ext cx="8509857" cy="3877985"/>
          </a:xfrm>
          <a:prstGeom prst="rect">
            <a:avLst/>
          </a:prstGeom>
        </p:spPr>
        <p:txBody>
          <a:bodyPr wrap="square" lIns="0" tIns="0" rIns="0" bIns="0" rtlCol="0" anchor="t">
            <a:spAutoFit/>
          </a:bodyPr>
          <a:lstStyle/>
          <a:p>
            <a:pPr marL="0" lvl="0" indent="0" algn="l">
              <a:spcBef>
                <a:spcPct val="0"/>
              </a:spcBef>
            </a:pPr>
            <a:r>
              <a:rPr lang="vi-VN" sz="2800" dirty="0" err="1">
                <a:solidFill>
                  <a:srgbClr val="000000"/>
                </a:solidFill>
                <a:latin typeface="Aptos" panose="020B0004020202020204" pitchFamily="34" charset="0"/>
                <a:sym typeface="Bricolage Grotesque"/>
              </a:rPr>
              <a:t>Universities</a:t>
            </a:r>
            <a:r>
              <a:rPr lang="en-US" sz="2800" dirty="0">
                <a:solidFill>
                  <a:srgbClr val="000000"/>
                </a:solidFill>
                <a:latin typeface="Aptos" panose="020B0004020202020204" pitchFamily="34" charset="0"/>
                <a:sym typeface="Bricolage Grotesque"/>
              </a:rPr>
              <a:t> </a:t>
            </a:r>
            <a:r>
              <a:rPr lang="en-US" sz="2800" b="1" dirty="0">
                <a:solidFill>
                  <a:schemeClr val="tx2"/>
                </a:solidFill>
                <a:latin typeface="Aptos" panose="020B0004020202020204" pitchFamily="34" charset="0"/>
                <a:sym typeface="Bricolage Grotesque"/>
              </a:rPr>
              <a:t>must renew themselves </a:t>
            </a:r>
            <a:r>
              <a:rPr lang="en-US" sz="2800" dirty="0">
                <a:solidFill>
                  <a:srgbClr val="000000"/>
                </a:solidFill>
                <a:latin typeface="Aptos" panose="020B0004020202020204" pitchFamily="34" charset="0"/>
                <a:sym typeface="Bricolage Grotesque"/>
              </a:rPr>
              <a:t>by upgrading their study programs to address potential opportunities and threats</a:t>
            </a:r>
            <a:r>
              <a:rPr lang="vi-VN" sz="2800" dirty="0">
                <a:solidFill>
                  <a:srgbClr val="000000"/>
                </a:solidFill>
                <a:latin typeface="Aptos" panose="020B0004020202020204" pitchFamily="34" charset="0"/>
                <a:sym typeface="Bricolage Grotesque"/>
              </a:rPr>
              <a:t> in the </a:t>
            </a:r>
            <a:r>
              <a:rPr lang="vi-VN" sz="2800" dirty="0" err="1">
                <a:solidFill>
                  <a:srgbClr val="000000"/>
                </a:solidFill>
                <a:latin typeface="Aptos" panose="020B0004020202020204" pitchFamily="34" charset="0"/>
                <a:sym typeface="Bricolage Grotesque"/>
              </a:rPr>
              <a:t>rising</a:t>
            </a:r>
            <a:r>
              <a:rPr lang="vi-VN" sz="2800" dirty="0">
                <a:solidFill>
                  <a:srgbClr val="000000"/>
                </a:solidFill>
                <a:latin typeface="Aptos" panose="020B0004020202020204" pitchFamily="34" charset="0"/>
                <a:sym typeface="Bricolage Grotesque"/>
              </a:rPr>
              <a:t> </a:t>
            </a:r>
            <a:r>
              <a:rPr lang="vi-VN" sz="2800" dirty="0" err="1">
                <a:solidFill>
                  <a:srgbClr val="000000"/>
                </a:solidFill>
                <a:latin typeface="Aptos" panose="020B0004020202020204" pitchFamily="34" charset="0"/>
                <a:sym typeface="Bricolage Grotesque"/>
              </a:rPr>
              <a:t>era</a:t>
            </a:r>
            <a:r>
              <a:rPr lang="vi-VN" sz="2800" dirty="0">
                <a:solidFill>
                  <a:srgbClr val="000000"/>
                </a:solidFill>
                <a:latin typeface="Aptos" panose="020B0004020202020204" pitchFamily="34" charset="0"/>
                <a:sym typeface="Bricolage Grotesque"/>
              </a:rPr>
              <a:t> </a:t>
            </a:r>
            <a:r>
              <a:rPr lang="vi-VN" sz="2800" dirty="0" err="1">
                <a:solidFill>
                  <a:srgbClr val="000000"/>
                </a:solidFill>
                <a:latin typeface="Aptos" panose="020B0004020202020204" pitchFamily="34" charset="0"/>
                <a:sym typeface="Bricolage Grotesque"/>
              </a:rPr>
              <a:t>of</a:t>
            </a:r>
            <a:r>
              <a:rPr lang="vi-VN" sz="2800" dirty="0">
                <a:solidFill>
                  <a:srgbClr val="000000"/>
                </a:solidFill>
                <a:latin typeface="Aptos" panose="020B0004020202020204" pitchFamily="34" charset="0"/>
                <a:sym typeface="Bricolage Grotesque"/>
              </a:rPr>
              <a:t> </a:t>
            </a:r>
            <a:r>
              <a:rPr lang="vi-VN" sz="2800" dirty="0" err="1">
                <a:solidFill>
                  <a:srgbClr val="000000"/>
                </a:solidFill>
                <a:latin typeface="Aptos" panose="020B0004020202020204" pitchFamily="34" charset="0"/>
                <a:sym typeface="Bricolage Grotesque"/>
              </a:rPr>
              <a:t>Vietnam</a:t>
            </a:r>
            <a:r>
              <a:rPr lang="en-US" sz="2800" dirty="0">
                <a:solidFill>
                  <a:srgbClr val="000000"/>
                </a:solidFill>
                <a:latin typeface="Aptos" panose="020B0004020202020204" pitchFamily="34" charset="0"/>
                <a:sym typeface="Bricolage Grotesque"/>
              </a:rPr>
              <a:t>. </a:t>
            </a:r>
            <a:endParaRPr lang="vi-VN" sz="2800" dirty="0">
              <a:solidFill>
                <a:srgbClr val="000000"/>
              </a:solidFill>
              <a:latin typeface="Aptos" panose="020B0004020202020204" pitchFamily="34" charset="0"/>
              <a:sym typeface="Bricolage Grotesque"/>
            </a:endParaRPr>
          </a:p>
          <a:p>
            <a:pPr marL="0" lvl="0" indent="0" algn="l">
              <a:spcBef>
                <a:spcPct val="0"/>
              </a:spcBef>
            </a:pPr>
            <a:endParaRPr lang="vi-VN" sz="2800" dirty="0">
              <a:solidFill>
                <a:srgbClr val="000000"/>
              </a:solidFill>
              <a:latin typeface="Aptos" panose="020B0004020202020204" pitchFamily="34" charset="0"/>
              <a:sym typeface="Bricolage Grotesque"/>
            </a:endParaRPr>
          </a:p>
          <a:p>
            <a:pPr marL="0" lvl="0" indent="0" algn="l">
              <a:spcBef>
                <a:spcPct val="0"/>
              </a:spcBef>
            </a:pPr>
            <a:r>
              <a:rPr lang="en-US" sz="2800" dirty="0">
                <a:solidFill>
                  <a:srgbClr val="000000"/>
                </a:solidFill>
                <a:latin typeface="Aptos" panose="020B0004020202020204" pitchFamily="34" charset="0"/>
                <a:sym typeface="Bricolage Grotesque"/>
              </a:rPr>
              <a:t>This study, therefore, examines the feasibility of introducing a novel study program: </a:t>
            </a:r>
            <a:r>
              <a:rPr lang="en-US" sz="2800" b="1" dirty="0">
                <a:solidFill>
                  <a:schemeClr val="tx2"/>
                </a:solidFill>
                <a:latin typeface="Aptos" panose="020B0004020202020204" pitchFamily="34" charset="0"/>
                <a:sym typeface="Bricolage Grotesque"/>
              </a:rPr>
              <a:t>Globalization and Intercultural Communication (GIC)</a:t>
            </a:r>
            <a:r>
              <a:rPr lang="en-US" sz="2800" dirty="0">
                <a:solidFill>
                  <a:srgbClr val="000000"/>
                </a:solidFill>
                <a:latin typeface="Aptos" panose="020B0004020202020204" pitchFamily="34" charset="0"/>
                <a:sym typeface="Bricolage Grotesque"/>
              </a:rPr>
              <a:t> at the University of Languages and International Studies, Vietnam National University, Hanoi (VNU-ULIS</a:t>
            </a:r>
            <a:r>
              <a:rPr lang="en-US" sz="2400" dirty="0">
                <a:solidFill>
                  <a:srgbClr val="000000"/>
                </a:solidFill>
                <a:latin typeface="Bricolage Grotesque"/>
                <a:sym typeface="Bricolage Grotesque"/>
              </a:rPr>
              <a:t>)</a:t>
            </a:r>
          </a:p>
        </p:txBody>
      </p:sp>
      <p:sp>
        <p:nvSpPr>
          <p:cNvPr id="16" name="Freeform 16"/>
          <p:cNvSpPr/>
          <p:nvPr/>
        </p:nvSpPr>
        <p:spPr>
          <a:xfrm flipH="1" flipV="1">
            <a:off x="15788815" y="-26665"/>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E04A7-4EE5-CE1E-AA50-76C4061B367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D2F9878-61AB-E913-1729-F7D3749C9D60}"/>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ACCB7D22-031E-3238-79AD-3C92DDE883C6}"/>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Final thoughts</a:t>
            </a:r>
          </a:p>
        </p:txBody>
      </p:sp>
      <p:grpSp>
        <p:nvGrpSpPr>
          <p:cNvPr id="11" name="Group 11">
            <a:extLst>
              <a:ext uri="{FF2B5EF4-FFF2-40B4-BE49-F238E27FC236}">
                <a16:creationId xmlns:a16="http://schemas.microsoft.com/office/drawing/2014/main" id="{E059B476-F5A0-DC75-9B49-485164D6B45E}"/>
              </a:ext>
            </a:extLst>
          </p:cNvPr>
          <p:cNvGrpSpPr/>
          <p:nvPr/>
        </p:nvGrpSpPr>
        <p:grpSpPr>
          <a:xfrm>
            <a:off x="14097000" y="2929938"/>
            <a:ext cx="4095594" cy="5927757"/>
            <a:chOff x="0" y="0"/>
            <a:chExt cx="1751757" cy="2382745"/>
          </a:xfrm>
        </p:grpSpPr>
        <p:sp>
          <p:nvSpPr>
            <p:cNvPr id="12" name="Freeform 12">
              <a:extLst>
                <a:ext uri="{FF2B5EF4-FFF2-40B4-BE49-F238E27FC236}">
                  <a16:creationId xmlns:a16="http://schemas.microsoft.com/office/drawing/2014/main" id="{D7EAE24E-6D8F-F830-C398-5509AF84C021}"/>
                </a:ext>
              </a:extLst>
            </p:cNvPr>
            <p:cNvSpPr/>
            <p:nvPr/>
          </p:nvSpPr>
          <p:spPr>
            <a:xfrm>
              <a:off x="0" y="0"/>
              <a:ext cx="1751756" cy="2382745"/>
            </a:xfrm>
            <a:custGeom>
              <a:avLst/>
              <a:gdLst/>
              <a:ahLst/>
              <a:cxnLst/>
              <a:rect l="l" t="t" r="r" b="b"/>
              <a:pathLst>
                <a:path w="1751756" h="2382745">
                  <a:moveTo>
                    <a:pt x="0" y="0"/>
                  </a:moveTo>
                  <a:lnTo>
                    <a:pt x="1751756" y="0"/>
                  </a:lnTo>
                  <a:lnTo>
                    <a:pt x="1751756" y="2382745"/>
                  </a:lnTo>
                  <a:lnTo>
                    <a:pt x="0" y="2382745"/>
                  </a:lnTo>
                  <a:close/>
                </a:path>
              </a:pathLst>
            </a:custGeom>
            <a:blipFill>
              <a:blip r:embed="rId3"/>
              <a:stretch>
                <a:fillRect t="-5173" b="-5173"/>
              </a:stretch>
            </a:blipFill>
          </p:spPr>
        </p:sp>
      </p:grpSp>
      <p:sp>
        <p:nvSpPr>
          <p:cNvPr id="15" name="TextBox 15">
            <a:extLst>
              <a:ext uri="{FF2B5EF4-FFF2-40B4-BE49-F238E27FC236}">
                <a16:creationId xmlns:a16="http://schemas.microsoft.com/office/drawing/2014/main" id="{DEA73B49-29BB-EF4B-75D1-013676141761}"/>
              </a:ext>
            </a:extLst>
          </p:cNvPr>
          <p:cNvSpPr txBox="1"/>
          <p:nvPr/>
        </p:nvSpPr>
        <p:spPr>
          <a:xfrm>
            <a:off x="779800" y="2407318"/>
            <a:ext cx="13037771" cy="6832191"/>
          </a:xfrm>
          <a:prstGeom prst="rect">
            <a:avLst/>
          </a:prstGeom>
        </p:spPr>
        <p:txBody>
          <a:bodyPr wrap="square" lIns="0" tIns="0" rIns="0" bIns="0" rtlCol="0" anchor="t">
            <a:spAutoFit/>
          </a:bodyPr>
          <a:lstStyle/>
          <a:p>
            <a:pPr marL="457200" marR="0" lvl="0" indent="0" algn="l" defTabSz="914400" rtl="0" eaLnBrk="1" fontAlgn="auto" latinLnBrk="0" hangingPunct="1">
              <a:lnSpc>
                <a:spcPct val="107000"/>
              </a:lnSpc>
              <a:spcBef>
                <a:spcPts val="0"/>
              </a:spcBef>
              <a:spcAft>
                <a:spcPts val="800"/>
              </a:spcAft>
              <a:buClrTx/>
              <a:buSzTx/>
              <a:buFontTx/>
              <a:buNone/>
              <a:tabLst/>
              <a:defRPr/>
            </a:pP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Trong bối cảnh trí tuệ nhân tạo (AI) đang dần thay thế các tác vụ ngôn ngữ cơ bản, việc đào tạo cử nhân ngoại ngữ cần chuyển dịch trọng tâm từ "thông thạo ngôn từ" sang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"làm chủ bối cảnh"</a:t>
            </a:r>
            <a:r>
              <a:rPr kumimoji="0" lang="vi-VN" sz="3200" b="1"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Chương trình đào tạo hiện nay nên được thiết kế theo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mô hình tích hợp</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trong đó ngoại ngữ đóng vai trò là nền tảng, kết hợp cùng các kỹ năng bổ trợ thiết yếu như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tư duy quản trị, kỹ năng số</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và đặc biệt là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trí tuệ văn hóa (CQ)</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Xã hội không chỉ cần một người nói tiếng nước ngoài trôi chảy, mà còn cần những nhân sự có khả năng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phân tích sự vận động của dòng vốn toàn cầu và kết nối hiệu quả các mắt xích trong chuỗi cung ứng quốc tế</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Vì vậy, các trường đại học cần tăng cường tính thực hành thông qua các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kỳ thực tập tại doanh nghiệp FDI</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đồng thời trang bị cho sinh viên tư duy học tập suốt đời để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thích nghi với sự thay đổi chóng mặt của thị trường lao động</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Participant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51)</a:t>
            </a:r>
            <a:endParaRPr kumimoji="0" lang="en-US" sz="3200" b="0" i="0"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endParaRPr>
          </a:p>
        </p:txBody>
      </p:sp>
      <p:sp>
        <p:nvSpPr>
          <p:cNvPr id="16" name="Freeform 16">
            <a:extLst>
              <a:ext uri="{FF2B5EF4-FFF2-40B4-BE49-F238E27FC236}">
                <a16:creationId xmlns:a16="http://schemas.microsoft.com/office/drawing/2014/main" id="{0A5FE666-CABB-F1D3-E23B-0F16B97AE4D8}"/>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a:extLst>
              <a:ext uri="{FF2B5EF4-FFF2-40B4-BE49-F238E27FC236}">
                <a16:creationId xmlns:a16="http://schemas.microsoft.com/office/drawing/2014/main" id="{04F00AF6-C288-2A8C-909C-E68B3635D5CF}"/>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1712507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87D5C-04B0-A085-69DA-78C06A0E08F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279162-5791-B453-EE61-FB4903EB6005}"/>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728F5B29-3508-AA38-2F49-E5A0C2F899F3}"/>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Final thoughts</a:t>
            </a:r>
          </a:p>
        </p:txBody>
      </p:sp>
      <p:grpSp>
        <p:nvGrpSpPr>
          <p:cNvPr id="11" name="Group 11">
            <a:extLst>
              <a:ext uri="{FF2B5EF4-FFF2-40B4-BE49-F238E27FC236}">
                <a16:creationId xmlns:a16="http://schemas.microsoft.com/office/drawing/2014/main" id="{5A58F082-58AD-0953-3508-71631EB38BDB}"/>
              </a:ext>
            </a:extLst>
          </p:cNvPr>
          <p:cNvGrpSpPr/>
          <p:nvPr/>
        </p:nvGrpSpPr>
        <p:grpSpPr>
          <a:xfrm>
            <a:off x="14097000" y="2929938"/>
            <a:ext cx="4095594" cy="5927757"/>
            <a:chOff x="0" y="0"/>
            <a:chExt cx="1751757" cy="2382745"/>
          </a:xfrm>
        </p:grpSpPr>
        <p:sp>
          <p:nvSpPr>
            <p:cNvPr id="12" name="Freeform 12">
              <a:extLst>
                <a:ext uri="{FF2B5EF4-FFF2-40B4-BE49-F238E27FC236}">
                  <a16:creationId xmlns:a16="http://schemas.microsoft.com/office/drawing/2014/main" id="{34074ED7-A11E-857D-795E-31EA379D471D}"/>
                </a:ext>
              </a:extLst>
            </p:cNvPr>
            <p:cNvSpPr/>
            <p:nvPr/>
          </p:nvSpPr>
          <p:spPr>
            <a:xfrm>
              <a:off x="0" y="0"/>
              <a:ext cx="1751756" cy="2382745"/>
            </a:xfrm>
            <a:custGeom>
              <a:avLst/>
              <a:gdLst/>
              <a:ahLst/>
              <a:cxnLst/>
              <a:rect l="l" t="t" r="r" b="b"/>
              <a:pathLst>
                <a:path w="1751756" h="2382745">
                  <a:moveTo>
                    <a:pt x="0" y="0"/>
                  </a:moveTo>
                  <a:lnTo>
                    <a:pt x="1751756" y="0"/>
                  </a:lnTo>
                  <a:lnTo>
                    <a:pt x="1751756" y="2382745"/>
                  </a:lnTo>
                  <a:lnTo>
                    <a:pt x="0" y="2382745"/>
                  </a:lnTo>
                  <a:close/>
                </a:path>
              </a:pathLst>
            </a:custGeom>
            <a:blipFill>
              <a:blip r:embed="rId3"/>
              <a:stretch>
                <a:fillRect t="-5173" b="-5173"/>
              </a:stretch>
            </a:blipFill>
          </p:spPr>
        </p:sp>
      </p:grpSp>
      <p:sp>
        <p:nvSpPr>
          <p:cNvPr id="16" name="Freeform 16">
            <a:extLst>
              <a:ext uri="{FF2B5EF4-FFF2-40B4-BE49-F238E27FC236}">
                <a16:creationId xmlns:a16="http://schemas.microsoft.com/office/drawing/2014/main" id="{3DF4B5E9-01C8-65A3-4D49-9D79432EA83B}"/>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a:extLst>
              <a:ext uri="{FF2B5EF4-FFF2-40B4-BE49-F238E27FC236}">
                <a16:creationId xmlns:a16="http://schemas.microsoft.com/office/drawing/2014/main" id="{D288A7D8-31F4-2C52-3F83-996BE6F7B3AA}"/>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4"/>
                </a:ext>
              </a:extLst>
            </a:blip>
            <a:stretch>
              <a:fillRect/>
            </a:stretch>
          </a:blipFill>
        </p:spPr>
      </p:sp>
      <p:sp>
        <p:nvSpPr>
          <p:cNvPr id="3" name="TextBox 2">
            <a:extLst>
              <a:ext uri="{FF2B5EF4-FFF2-40B4-BE49-F238E27FC236}">
                <a16:creationId xmlns:a16="http://schemas.microsoft.com/office/drawing/2014/main" id="{9B4BD121-B29A-C8C0-3ACF-8E47A4407C35}"/>
              </a:ext>
            </a:extLst>
          </p:cNvPr>
          <p:cNvSpPr txBox="1"/>
          <p:nvPr/>
        </p:nvSpPr>
        <p:spPr>
          <a:xfrm>
            <a:off x="822758" y="2393170"/>
            <a:ext cx="13033018" cy="6924524"/>
          </a:xfrm>
          <a:prstGeom prst="rect">
            <a:avLst/>
          </a:prstGeom>
          <a:noFill/>
        </p:spPr>
        <p:txBody>
          <a:bodyPr wrap="square" rtlCol="0">
            <a:spAutoFit/>
          </a:bodyPr>
          <a:lstStyle/>
          <a:p>
            <a:pPr marL="457200" marR="0" lvl="0" indent="0" algn="l" defTabSz="914400" rtl="0" eaLnBrk="1" fontAlgn="auto" latinLnBrk="0" hangingPunct="1">
              <a:lnSpc>
                <a:spcPct val="107000"/>
              </a:lnSpc>
              <a:spcBef>
                <a:spcPts val="0"/>
              </a:spcBef>
              <a:spcAft>
                <a:spcPts val="800"/>
              </a:spcAft>
              <a:buClrTx/>
              <a:buSzTx/>
              <a:buFontTx/>
              <a:buNone/>
              <a:tabLst/>
              <a:defRPr/>
            </a:pP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Sinh viên cử nhân ngoại ngữ được đào tạo về toàn cầu </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hoá</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và giao tiếp xuyên văn </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hoá</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có thể làm việc trong nhiều lĩnh vực khác nhau nhờ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khả năng ngôn ngữ, hiểu biết văn </a:t>
            </a:r>
            <a:r>
              <a:rPr kumimoji="0" lang="vi-VN" sz="3200" b="1" i="1" u="none" strike="noStrike" kern="1200" cap="none" spc="0" normalizeH="0" baseline="0" noProof="0" dirty="0" err="1">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hoá</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và tư duy toàn cầu</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Các cơ hội nghề nghiệp trải rộng từ truyền thông quốc tế, biên tập – nội dung, PR, </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marketing</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và kinh doanh quốc tế đến giáo dục, tư vấn du học, nghiên cứu văn hóa – xã hội. Bên cạnh đó, sinh viên cũng có thể tham gia các tổ chức phi chính phủ, cơ quan ngoại giao, đảm nhiệm vai trò điều phối dự án hoặc quan hệ quốc tế. Những lĩnh vực như du lịch – khách sạn, xuất nhập khẩu, nhân sự toàn cầu, cùng nhóm nghề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bản địa hóa sản phẩm</a:t>
            </a:r>
            <a:r>
              <a:rPr kumimoji="0" lang="vi-VN" sz="3200" b="0"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và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vận hành nền tảng quốc tế</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trong ngành công nghệ cũng rất phù hợp. Nhìn chung, các ngành nghề dành cho nhóm cử nhân này đều đòi hỏi </a:t>
            </a:r>
            <a:r>
              <a:rPr kumimoji="0" lang="vi-VN" sz="3200" b="1" i="1" u="none" strike="noStrike" kern="1200" cap="none" spc="0" normalizeH="0" baseline="0" noProof="0" dirty="0">
                <a:ln>
                  <a:noFill/>
                </a:ln>
                <a:solidFill>
                  <a:srgbClr val="C00000"/>
                </a:solidFill>
                <a:effectLst/>
                <a:uLnTx/>
                <a:uFillTx/>
                <a:latin typeface="Aptos" panose="020B0004020202020204" pitchFamily="34" charset="0"/>
                <a:ea typeface="Calibri" panose="020F0502020204030204" pitchFamily="34" charset="0"/>
                <a:cs typeface="Times New Roman" panose="02020603050405020304" pitchFamily="18" charset="0"/>
              </a:rPr>
              <a:t>khả năng giao tiếp hiệu quả, hiểu biết về bối cảnh quốc tế và kỹ năng làm việc trong môi trường đa văn hóa</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vi-VN" sz="3200" b="0" i="1" u="none" strike="noStrike" kern="1200" cap="none" spc="0" normalizeH="0" baseline="0" noProof="0" dirty="0" err="1">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Participant</a:t>
            </a:r>
            <a:r>
              <a:rPr kumimoji="0" lang="vi-VN" sz="3200" b="0" i="1"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rPr>
              <a:t> 961)</a:t>
            </a:r>
            <a:endParaRPr kumimoji="0" lang="en-US" sz="4000" b="0" i="0" u="none" strike="noStrike" kern="1200" cap="none" spc="0" normalizeH="0" baseline="0" noProof="0" dirty="0">
              <a:ln>
                <a:noFill/>
              </a:ln>
              <a:solidFill>
                <a:srgbClr val="0070C0"/>
              </a:solidFill>
              <a:effectLst/>
              <a:uLnTx/>
              <a:uFillTx/>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704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2C99D-8C84-340D-C04D-0FE3FBD90A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07A39D1-01C0-769B-8608-DC317E350E16}"/>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8CE8D1AD-FA0C-E2A3-5850-52CBE6BA7D19}"/>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References</a:t>
            </a:r>
          </a:p>
        </p:txBody>
      </p:sp>
      <p:sp>
        <p:nvSpPr>
          <p:cNvPr id="16" name="Freeform 16">
            <a:extLst>
              <a:ext uri="{FF2B5EF4-FFF2-40B4-BE49-F238E27FC236}">
                <a16:creationId xmlns:a16="http://schemas.microsoft.com/office/drawing/2014/main" id="{DAD26547-299A-9CDF-5300-47C7E3325B1B}"/>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0" name="Freeform 10">
            <a:extLst>
              <a:ext uri="{FF2B5EF4-FFF2-40B4-BE49-F238E27FC236}">
                <a16:creationId xmlns:a16="http://schemas.microsoft.com/office/drawing/2014/main" id="{297D8BA5-954B-7B96-7DBC-95B2B9201789}"/>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3"/>
                </a:ext>
              </a:extLst>
            </a:blip>
            <a:stretch>
              <a:fillRect/>
            </a:stretch>
          </a:blipFill>
        </p:spPr>
      </p:sp>
      <p:sp>
        <p:nvSpPr>
          <p:cNvPr id="4" name="TextBox 3">
            <a:extLst>
              <a:ext uri="{FF2B5EF4-FFF2-40B4-BE49-F238E27FC236}">
                <a16:creationId xmlns:a16="http://schemas.microsoft.com/office/drawing/2014/main" id="{7444190A-06BE-589D-433E-767A55B65A9A}"/>
              </a:ext>
            </a:extLst>
          </p:cNvPr>
          <p:cNvSpPr txBox="1"/>
          <p:nvPr/>
        </p:nvSpPr>
        <p:spPr>
          <a:xfrm>
            <a:off x="1279958" y="2118332"/>
            <a:ext cx="17002180" cy="7466211"/>
          </a:xfrm>
          <a:prstGeom prst="rect">
            <a:avLst/>
          </a:prstGeom>
          <a:noFill/>
        </p:spPr>
        <p:txBody>
          <a:bodyPr wrap="square" rtlCol="0">
            <a:spAutoFit/>
          </a:bodyPr>
          <a:lstStyle/>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Arnó-Macià, E., Aguilar-Pérez, M., &amp;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Tatzl</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D. (2020). Engineering students’ perceptions of the role of ESP courses in internationalized universities.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English for Specific Purposes</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58</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58–74.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4"/>
              </a:rPr>
              <a:t>https://doi.org/10.1016/j.esp.2019.12.001</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Ban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Chấp</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hành</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Trung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ương</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(2025, October 2).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Nghị</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quyết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71-NQ/TW 2025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đột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triển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giáo</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dục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và</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đào</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tạo</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5"/>
              </a:rPr>
              <a:t>https://thuvienphapluat.vn/van-ban/Giao-duc/Nghi-quyet-71-NQ-TW-2025-dot-pha-phat-trien-giao-duc-va-dao-tao-670683.aspx</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Báo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điện</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tử</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Chính</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phủ</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(2026, June 1).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Toàn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Nghị</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quyết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57-NQ/TW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về</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đột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triển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khoa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học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công</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nghệ</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đổi</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mới</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sáng</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tạo</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và</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chuyển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đổi</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số</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quốc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gia</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6"/>
              </a:rPr>
              <a:t>https://xaydungchinhsach.chinhphu.vn/toan-van-nghi-quyet-ve-dot-pha-phat-trien-khoa-hoc-cong-nghe-doi-moi-sang-tao-va-chuyen-doi-so-quoc-gia-119241224180048642.htm</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Báo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Nhân</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Dân</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điện</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tử</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(2025, June 2).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Thực</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thi</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mô</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hình</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hợp</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tác</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“3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nhà</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Báo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Nhân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Dân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điện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tử</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7"/>
              </a:rPr>
              <a:t>https://nhandan.vn/thuc-thi-mo-hinh-hop-tac-3-nha-post884137.html</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Benesch, S. (2001).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Critical English for Academic Purposes: Theory, politics, and practice</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Routledge.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8"/>
              </a:rPr>
              <a:t>https://doi.org/10.4324/9781410601803</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Bộ</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Chính</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trị</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(2021, March 22).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Chiến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lược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triển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kinh</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tế</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xã</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hội</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10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năm</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2021-2030</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9"/>
              </a:rPr>
              <a:t>https://tulieuvankien.dangcongsan.vn/ban-chap-hanh-trung-uong-dang/dai-hoi-dang/lan-thu-xiii/chien-luoc-phat-trien-kinh-te-xa-hoi-10-nam-2021-2030-3735</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Bộ</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Chính</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trị</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(2026, January 16).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Nghị</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quyết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số</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80-NQ/TW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ngày</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07/01/2026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của</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Bộ</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Chính</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trị</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về</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triển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văn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hóa</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Việt Nam</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tulieuvankien.dangcongsan.vn.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10"/>
              </a:rPr>
              <a:t>https://tulieuvankien.dangcongsan.vn/he-thong-van-ban/van-ban-cua-dang/nghi-quyet-so-80-nq-tw-ngay-07-01-2026-cua-bo-chinh-tri-ve-phat-trien-van-hoa-viet-nam2.html</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Bộ</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Giáo</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dục</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và</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Đào </a:t>
            </a:r>
            <a:r>
              <a:rPr lang="en-US" sz="2100" kern="100" dirty="0" err="1">
                <a:effectLst/>
                <a:latin typeface="Aptos" panose="020B0004020202020204" pitchFamily="34" charset="0"/>
                <a:ea typeface="Calibri" panose="020F0502020204030204" pitchFamily="34" charset="0"/>
                <a:cs typeface="Times New Roman" panose="02020603050405020304" pitchFamily="18" charset="0"/>
              </a:rPr>
              <a:t>tạo</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(2025, January 2).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Chiến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lược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phát</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triển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giáo</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dục</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đến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năm</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2030,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tầm</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nhìn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đến</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err="1">
                <a:effectLst/>
                <a:latin typeface="Aptos" panose="020B0004020202020204" pitchFamily="34" charset="0"/>
                <a:ea typeface="Calibri" panose="020F0502020204030204" pitchFamily="34" charset="0"/>
                <a:cs typeface="Times New Roman" panose="02020603050405020304" pitchFamily="18" charset="0"/>
              </a:rPr>
              <a:t>năm</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 2045</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baochinhphu.vn.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11"/>
              </a:rPr>
              <a:t>https://baochinhphu.vn/chien-luoc-phat-trien-giao-duc-den-nam-2030-tam-nhin-den-nam-2045-102250102165657226.htm</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a:p>
            <a:pPr marL="914400" indent="-914400">
              <a:lnSpc>
                <a:spcPct val="107000"/>
              </a:lnSpc>
              <a:spcAft>
                <a:spcPts val="800"/>
              </a:spcAft>
              <a:buNone/>
            </a:pPr>
            <a:r>
              <a:rPr lang="en-US" sz="2100" kern="100" dirty="0">
                <a:effectLst/>
                <a:latin typeface="Aptos" panose="020B0004020202020204" pitchFamily="34" charset="0"/>
                <a:ea typeface="Calibri" panose="020F0502020204030204" pitchFamily="34" charset="0"/>
                <a:cs typeface="Times New Roman" panose="02020603050405020304" pitchFamily="18" charset="0"/>
              </a:rPr>
              <a:t>Borrero, J. D., &amp; Yousafzai, S. (2024). Circular entrepreneurial ecosystems: A Quintuple Helix Model approach.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Management Decision</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r>
              <a:rPr lang="en-US" sz="2100" i="1" kern="100" dirty="0">
                <a:effectLst/>
                <a:latin typeface="Aptos" panose="020B0004020202020204" pitchFamily="34" charset="0"/>
                <a:ea typeface="Calibri" panose="020F0502020204030204" pitchFamily="34" charset="0"/>
                <a:cs typeface="Times New Roman" panose="02020603050405020304" pitchFamily="18" charset="0"/>
              </a:rPr>
              <a:t>62</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(13), 141–177. </a:t>
            </a:r>
            <a:r>
              <a:rPr lang="en-US" sz="2100" u="sng" kern="100"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12"/>
              </a:rPr>
              <a:t>https://doi.org/10.1108/MD-08-2023-1361</a:t>
            </a:r>
            <a:r>
              <a:rPr lang="en-US" sz="2100" kern="100" dirty="0">
                <a:effectLst/>
                <a:latin typeface="Aptos" panose="020B000402020202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110588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59479-749D-D448-C83A-4B207DF494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2260269-BAF5-7584-19D4-6754370AACB2}"/>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6BCF2917-9EF9-7FAA-F5B1-4910C415DEC1}"/>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References</a:t>
            </a:r>
          </a:p>
        </p:txBody>
      </p:sp>
      <p:sp>
        <p:nvSpPr>
          <p:cNvPr id="16" name="Freeform 16">
            <a:extLst>
              <a:ext uri="{FF2B5EF4-FFF2-40B4-BE49-F238E27FC236}">
                <a16:creationId xmlns:a16="http://schemas.microsoft.com/office/drawing/2014/main" id="{C6C62EEB-B87E-1773-EFEC-6B5D28915A77}"/>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0" name="Freeform 10">
            <a:extLst>
              <a:ext uri="{FF2B5EF4-FFF2-40B4-BE49-F238E27FC236}">
                <a16:creationId xmlns:a16="http://schemas.microsoft.com/office/drawing/2014/main" id="{923565FB-7F21-8BA0-C968-E342D019BCAB}"/>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3"/>
                </a:ext>
              </a:extLst>
            </a:blip>
            <a:stretch>
              <a:fillRect/>
            </a:stretch>
          </a:blipFill>
        </p:spPr>
      </p:sp>
      <p:sp>
        <p:nvSpPr>
          <p:cNvPr id="3" name="TextBox 2">
            <a:extLst>
              <a:ext uri="{FF2B5EF4-FFF2-40B4-BE49-F238E27FC236}">
                <a16:creationId xmlns:a16="http://schemas.microsoft.com/office/drawing/2014/main" id="{1C0B2929-10B1-CC5E-22F1-7B1C20842E34}"/>
              </a:ext>
            </a:extLst>
          </p:cNvPr>
          <p:cNvSpPr txBox="1"/>
          <p:nvPr/>
        </p:nvSpPr>
        <p:spPr>
          <a:xfrm>
            <a:off x="1315127" y="2095391"/>
            <a:ext cx="16439473" cy="7817205"/>
          </a:xfrm>
          <a:prstGeom prst="rect">
            <a:avLst/>
          </a:prstGeom>
          <a:noFill/>
        </p:spPr>
        <p:txBody>
          <a:bodyPr wrap="square" rtlCol="0">
            <a:spAutoFit/>
          </a:bodyPr>
          <a:lstStyle/>
          <a:p>
            <a:pPr marL="1195388" marR="0" lvl="0" indent="-1195388"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Carayannis</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E., &amp; Campbell, D. F. J. (2012). Triple helix, quadruple helix and quintuple helix and how do knowledge, innovation and the environment relate to each other?: A proposed framework for a trans-disciplinary analysis of sustainable development and social ecology. In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Sustainable Policy Applications for Social Ecology and Development</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(pp. 29–59). IGI Global Scientific Publishing.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4"/>
              </a:rPr>
              <a:t>https://doi.org/10.4018/978-1-4666-1586-1.ch004</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Chambers, F. (1980). A re-evaluation of needs analysis in ESP.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The ESP Journal</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 25–33.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5"/>
              </a:rPr>
              <a:t>https://doi.org/10.1016/0272-2380(80)90007-4</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Cloitre</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 Dos Santos Paulino, V., &amp; Theodoraki, C. (2023). The quadruple/quintuple helix model in entrepreneurial ecosystems: An institutional perspective on the space case study.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R&amp;D Management</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53</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(4), 675–694.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6"/>
              </a:rPr>
              <a:t>https://doi.org/10.1111/radm.12547</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Quốc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Hà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Nội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(2025).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Đề</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án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độ</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Toàn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cầu</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hóa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và</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tiếp</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xuyên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văn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hóa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Anh)</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vi-VN"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Mã số: 7310206</a:t>
            </a:r>
            <a:endPar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vi-VN"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 học Ngoại ngữ, Đại học Quốc gia Hà Nội. </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(2017).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ngành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Ngôn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Anh</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7"/>
              </a:rPr>
              <a:t>https://daotao.ulis.vnu.edu.vn/chuong-trinh-giao-duc-dai-hoc-nganh-ngon-ngu-anh/</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Quốc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Hà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Nội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(2019).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chuẩn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độ</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ngành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Sư</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phạm</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Anh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Mã</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số</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7140231</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8"/>
              </a:rPr>
              <a:t>Signed.Signed.1.-Sư-phạm-Tiếng-Anh.pdf</a:t>
            </a:r>
            <a:endPar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Quốc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Hà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Nội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(2022).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Đề</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án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thí</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điểm</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văn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hóa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và</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truyền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thông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xuyên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quốc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độ</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của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Trường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endPar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vi-VN"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 học Ngoại ngữ, Đại học Quốc gia Hà Nội. </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(2023).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chuẩn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độ</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ngành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VHTTXQG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Mã</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số</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7220212QTD)</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9"/>
              </a:rPr>
              <a:t>Signed.Signed.15.-Văn-hóa-và-Truyền-thông-X.pdf</a:t>
            </a:r>
            <a:endPar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Quốc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Hà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Nội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(2025a).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Chương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trình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đào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tạo</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Giảng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dạy</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Việt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như</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một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ngoại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ngành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Việt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và</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Văn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hóa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Việt Nam)</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10"/>
              </a:rPr>
              <a:t>https://daotao.ulis.vnu.edu.vn/chuong-trinh-dao-tao-nganh-tieng-viet-va-van-hoa-viet-nam-ap-dung-tu-khoa-qh2025/</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813744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371C2-761C-54F0-BE0D-27A9782F9D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22494F-43CA-D1A2-0444-C2234EE718D9}"/>
              </a:ext>
            </a:extLst>
          </p:cNvPr>
          <p:cNvSpPr/>
          <p:nvPr/>
        </p:nvSpPr>
        <p:spPr>
          <a:xfrm>
            <a:off x="586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sp>
        <p:nvSpPr>
          <p:cNvPr id="9" name="TextBox 9">
            <a:extLst>
              <a:ext uri="{FF2B5EF4-FFF2-40B4-BE49-F238E27FC236}">
                <a16:creationId xmlns:a16="http://schemas.microsoft.com/office/drawing/2014/main" id="{19AF4C94-7BE3-15D1-E135-E75B90243A6A}"/>
              </a:ext>
            </a:extLst>
          </p:cNvPr>
          <p:cNvSpPr txBox="1"/>
          <p:nvPr/>
        </p:nvSpPr>
        <p:spPr>
          <a:xfrm>
            <a:off x="1279958" y="606516"/>
            <a:ext cx="9272738" cy="1211870"/>
          </a:xfrm>
          <a:prstGeom prst="rect">
            <a:avLst/>
          </a:prstGeom>
        </p:spPr>
        <p:txBody>
          <a:bodyPr wrap="square" lIns="0" tIns="0" rIns="0" bIns="0" rtlCol="0" anchor="t">
            <a:spAutoFit/>
          </a:bodyPr>
          <a:lstStyle/>
          <a:p>
            <a:pPr marL="0" lvl="0" indent="0" algn="l">
              <a:lnSpc>
                <a:spcPts val="9799"/>
              </a:lnSpc>
              <a:spcBef>
                <a:spcPct val="0"/>
              </a:spcBef>
            </a:pPr>
            <a:r>
              <a:rPr lang="en-US" sz="6000" b="1" dirty="0">
                <a:solidFill>
                  <a:schemeClr val="accent5"/>
                </a:solidFill>
                <a:latin typeface="TAN Pearl"/>
                <a:ea typeface="TAN Pearl"/>
                <a:cs typeface="TAN Pearl"/>
                <a:sym typeface="TAN Pearl"/>
              </a:rPr>
              <a:t>References</a:t>
            </a:r>
          </a:p>
        </p:txBody>
      </p:sp>
      <p:sp>
        <p:nvSpPr>
          <p:cNvPr id="16" name="Freeform 16">
            <a:extLst>
              <a:ext uri="{FF2B5EF4-FFF2-40B4-BE49-F238E27FC236}">
                <a16:creationId xmlns:a16="http://schemas.microsoft.com/office/drawing/2014/main" id="{60FE8609-EB32-682B-3211-E362525E069F}"/>
              </a:ext>
            </a:extLst>
          </p:cNvPr>
          <p:cNvSpPr/>
          <p:nvPr/>
        </p:nvSpPr>
        <p:spPr>
          <a:xfrm>
            <a:off x="0" y="7879682"/>
            <a:ext cx="2630255" cy="2876025"/>
          </a:xfrm>
          <a:custGeom>
            <a:avLst/>
            <a:gdLst/>
            <a:ahLst/>
            <a:cxnLst/>
            <a:rect l="l" t="t" r="r" b="b"/>
            <a:pathLst>
              <a:path w="2630255" h="2876025">
                <a:moveTo>
                  <a:pt x="0" y="0"/>
                </a:moveTo>
                <a:lnTo>
                  <a:pt x="2630255" y="0"/>
                </a:lnTo>
                <a:lnTo>
                  <a:pt x="2630255" y="2876024"/>
                </a:lnTo>
                <a:lnTo>
                  <a:pt x="0" y="287602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0" name="Freeform 10">
            <a:extLst>
              <a:ext uri="{FF2B5EF4-FFF2-40B4-BE49-F238E27FC236}">
                <a16:creationId xmlns:a16="http://schemas.microsoft.com/office/drawing/2014/main" id="{43B1CB93-EED5-DA1C-1D3B-BE002AA61BCD}"/>
              </a:ext>
            </a:extLst>
          </p:cNvPr>
          <p:cNvSpPr/>
          <p:nvPr/>
        </p:nvSpPr>
        <p:spPr>
          <a:xfrm rot="5400000" flipH="1" flipV="1">
            <a:off x="15781946" y="-122885"/>
            <a:ext cx="2630255" cy="2876025"/>
          </a:xfrm>
          <a:custGeom>
            <a:avLst/>
            <a:gdLst/>
            <a:ahLst/>
            <a:cxnLst/>
            <a:rect l="l" t="t" r="r" b="b"/>
            <a:pathLst>
              <a:path w="2630255" h="2876025">
                <a:moveTo>
                  <a:pt x="2630255" y="2876024"/>
                </a:moveTo>
                <a:lnTo>
                  <a:pt x="0" y="2876024"/>
                </a:lnTo>
                <a:lnTo>
                  <a:pt x="0" y="0"/>
                </a:lnTo>
                <a:lnTo>
                  <a:pt x="2630255" y="0"/>
                </a:lnTo>
                <a:lnTo>
                  <a:pt x="2630255" y="2876024"/>
                </a:lnTo>
                <a:close/>
              </a:path>
            </a:pathLst>
          </a:custGeom>
          <a:blipFill>
            <a:blip>
              <a:extLst>
                <a:ext uri="{96DAC541-7B7A-43D3-8B79-37D633B846F1}">
                  <asvg:svgBlip xmlns:asvg="http://schemas.microsoft.com/office/drawing/2016/SVG/main" r:embed="rId3"/>
                </a:ext>
              </a:extLst>
            </a:blip>
            <a:stretch>
              <a:fillRect/>
            </a:stretch>
          </a:blipFill>
        </p:spPr>
      </p:sp>
      <p:sp>
        <p:nvSpPr>
          <p:cNvPr id="5" name="TextBox 4">
            <a:extLst>
              <a:ext uri="{FF2B5EF4-FFF2-40B4-BE49-F238E27FC236}">
                <a16:creationId xmlns:a16="http://schemas.microsoft.com/office/drawing/2014/main" id="{A7C7BDC7-BD82-AEC4-284C-C2FF67C547DD}"/>
              </a:ext>
            </a:extLst>
          </p:cNvPr>
          <p:cNvSpPr txBox="1"/>
          <p:nvPr/>
        </p:nvSpPr>
        <p:spPr>
          <a:xfrm>
            <a:off x="1315127" y="1723719"/>
            <a:ext cx="16611600" cy="8657948"/>
          </a:xfrm>
          <a:prstGeom prst="rect">
            <a:avLst/>
          </a:prstGeom>
          <a:noFill/>
        </p:spPr>
        <p:txBody>
          <a:bodyPr wrap="square" rtlCol="0">
            <a:spAutoFit/>
          </a:bodyPr>
          <a:lstStyle/>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Đảng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Cộng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sản</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Việt Nam. (2021, February 26).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Nghị</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quyết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hội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đại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biểu</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toàn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quốc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lần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thứ</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XIII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của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Đảng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tulieuvankien.dangcongsan.vn.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4"/>
              </a:rPr>
              <a:t>https://tulieuvankien.dangcongsan.vn/ban-chap-hanh-trung-uong-dang/dai-hoi-dang/lan-thu-xiii/nghi-quyet-dai-hoi-dai-bieu-toan-quoc-lan-thu-xiii-cua-dang-3663</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1149350" marR="0" lvl="0" indent="-114935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de Wit, H. (2020). Internationalization of higher education: The need for a more ethical and qualitative approach.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Journal of International Students</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10</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i</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–iv.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5"/>
              </a:rPr>
              <a:t>https://doi.org/10.32674/jis.v10i1.1893</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Dou, A. Q., Chan, S. H., &amp; Win, M. T. (2023). Changing visions in ESP development and teaching: Past, present, and future vistas.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Frontiers in Psychology</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14</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6"/>
              </a:rPr>
              <a:t>https://doi.org/10.3389/fpsyg.2023.1140659</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Hutchinson, T., &amp; Waters, A. (1987).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English for Specific Purposes</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Cambridge University Press.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7"/>
              </a:rPr>
              <a:t>https://doi.org/10.1017/CBO9780511733031</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Long, M. H. (Ed.). (2005).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Second language needs analysis</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Cambridge University Press.</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Morawska-</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Jancelewicz</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J. (2022). The role of universities in social innovation within the quadruple/quintuple helix model: Practical implications from Polish experience.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Journal of the Knowledge Economy</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13</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(3), 2230–2271.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8"/>
              </a:rPr>
              <a:t>https://doi.org/10.1007/s13132-021-00804-y</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Thủ</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tướng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Chính</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phủ</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(2025).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Quyết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định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số</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2371/QĐ-</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TTg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của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Thủ</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tướng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Chính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phủ</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Phê</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duyệt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Đề</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án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Đưa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tiếng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Anh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thành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ngôn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ngữ</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thứ</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hai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trong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trường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học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giai</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đoạn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2025 - 2035,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tầm</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nhìn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đến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năm</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2045.”</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9"/>
              </a:rPr>
              <a:t>http://vanban.chinhphu.vn/?pageid=27160&amp;docid=215728</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Thủ</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tướng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Chính</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phủ</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(2021).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Quyết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định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số</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1909/QĐ-</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TTg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của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Thủ</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tướng</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Chính</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phủ</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Về</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việc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phê</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duyệt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Chiến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lược</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phát</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triển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văn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hóa</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đến</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năm</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2030</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10"/>
              </a:rPr>
              <a:t>http://chinhphu.vn/?pageid=27160&amp;docid=204463&amp;tagid=6&amp;type=1</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Tight, M. (2022).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Internationalisation</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of higher education beyond the West: Challenges and opportunities – the research evidence.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Educational Research and Evaluation</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27</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(3–4), 239–259.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11"/>
              </a:rPr>
              <a:t>https://doi.org/10.1080/13803611.2022.2041853</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p>
          <a:p>
            <a:pPr marL="914400" marR="0" lvl="0" indent="-914400" algn="l" defTabSz="914400" rtl="0" eaLnBrk="1" fontAlgn="auto" latinLnBrk="0" hangingPunct="1">
              <a:lnSpc>
                <a:spcPct val="107000"/>
              </a:lnSpc>
              <a:spcBef>
                <a:spcPts val="0"/>
              </a:spcBef>
              <a:spcAft>
                <a:spcPts val="800"/>
              </a:spcAft>
              <a:buClrTx/>
              <a:buSzTx/>
              <a:buFontTx/>
              <a:buNone/>
              <a:tabLst/>
              <a:defRPr/>
            </a:pP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van Kampen, E.,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Meirink</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J., Admiraal, W., &amp; Berry, A. (2021). </a:t>
            </a:r>
            <a:r>
              <a:rPr kumimoji="0" lang="en-US" sz="2100" b="0" i="0" u="none" strike="noStrike" kern="1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Characterising</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integrated content-language pedagogies of global perspectives teachers in Dutch bilingual schools.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Language, Culture and Curriculum</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 </a:t>
            </a:r>
            <a:r>
              <a:rPr kumimoji="0" lang="en-US" sz="2100" b="0" i="1"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34</a:t>
            </a:r>
            <a:r>
              <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(1), 18–34. </a:t>
            </a:r>
            <a:r>
              <a:rPr kumimoji="0" lang="en-US" sz="2100" b="0" i="0" u="sng" strike="noStrike" kern="1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12"/>
              </a:rPr>
              <a:t>https://doi.org/10.1080/07908318.2020.1732999</a:t>
            </a:r>
            <a:endParaRPr kumimoji="0" lang="en-US" sz="2100" b="0" i="0" u="none" strike="noStrike" kern="1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p>
            <a:pPr marL="914400" marR="0" lvl="0" indent="-91440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Viện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Chiến</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lược</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Phát</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triển</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(2024</a:t>
            </a:r>
            <a:r>
              <a:rPr kumimoji="0" lang="vi-VN"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May </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21). </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Báo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cáo</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Việt Nam 2045: Xu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hướng</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kinh</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tế</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toàn</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cầu</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và</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hàm</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ý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chính</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sách</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1"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cho</a:t>
            </a:r>
            <a:r>
              <a:rPr kumimoji="0" lang="en-US" sz="2100" b="0" i="1"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Việt Nam</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Viện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Chiến</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lược</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và</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Chính</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sách</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Kinh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tế</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 Tài </a:t>
            </a:r>
            <a:r>
              <a:rPr kumimoji="0" lang="en-US" sz="2100" b="0" i="0" u="none" strike="noStrike" kern="1200" cap="none" spc="0" normalizeH="0" baseline="0" noProof="0" dirty="0" err="1">
                <a:ln>
                  <a:noFill/>
                </a:ln>
                <a:solidFill>
                  <a:prstClr val="black"/>
                </a:solidFill>
                <a:effectLst/>
                <a:uLnTx/>
                <a:uFillTx/>
                <a:latin typeface="Aptos" panose="020B0004020202020204" pitchFamily="34" charset="0"/>
                <a:ea typeface="Calibri" panose="020F0502020204030204" pitchFamily="34" charset="0"/>
              </a:rPr>
              <a:t>chính</a:t>
            </a:r>
            <a:r>
              <a:rPr kumimoji="0" lang="en-US" sz="21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rPr>
              <a:t>. </a:t>
            </a:r>
            <a:r>
              <a:rPr kumimoji="0" lang="en-US" sz="2100" b="0" i="0" u="sng" strike="noStrike" kern="1200" cap="none" spc="0" normalizeH="0" baseline="0" noProof="0" dirty="0">
                <a:ln>
                  <a:noFill/>
                </a:ln>
                <a:solidFill>
                  <a:srgbClr val="0563C1"/>
                </a:solidFill>
                <a:effectLst/>
                <a:uLnTx/>
                <a:uFillTx/>
                <a:latin typeface="Aptos" panose="020B0004020202020204" pitchFamily="34" charset="0"/>
                <a:ea typeface="Calibri" panose="020F0502020204030204" pitchFamily="34" charset="0"/>
                <a:cs typeface="Times New Roman" panose="02020603050405020304" pitchFamily="18" charset="0"/>
                <a:hlinkClick r:id="rId13"/>
              </a:rPr>
              <a:t>https://mpi.gov.vn/tin-tuc/bao-cao-viet-nam-2045-xu-huong-kinh-te-toan-cau-va-ham-y-chinh-sach-cho-viet-nam-3280.html</a:t>
            </a:r>
            <a:endParaRPr kumimoji="0" lang="en-US" sz="2100" b="0" i="0" u="none" strike="noStrike" kern="1200" cap="none" spc="0" normalizeH="0" baseline="0" noProof="0" dirty="0">
              <a:ln>
                <a:noFill/>
              </a:ln>
              <a:solidFill>
                <a:prstClr val="black"/>
              </a:solidFill>
              <a:effectLst/>
              <a:uLnTx/>
              <a:uFillTx/>
              <a:latin typeface="Aptos" panose="020B0004020202020204" pitchFamily="34" charset="0"/>
            </a:endParaRPr>
          </a:p>
        </p:txBody>
      </p:sp>
    </p:spTree>
    <p:extLst>
      <p:ext uri="{BB962C8B-B14F-4D97-AF65-F5344CB8AC3E}">
        <p14:creationId xmlns:p14="http://schemas.microsoft.com/office/powerpoint/2010/main" val="3094495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50" t="-10331" r="-21468" b="-33720"/>
            </a:stretch>
          </a:blipFill>
        </p:spPr>
      </p:sp>
      <p:sp>
        <p:nvSpPr>
          <p:cNvPr id="9" name="TextBox 9"/>
          <p:cNvSpPr txBox="1"/>
          <p:nvPr/>
        </p:nvSpPr>
        <p:spPr>
          <a:xfrm>
            <a:off x="5970173" y="3074105"/>
            <a:ext cx="4178021" cy="2564805"/>
          </a:xfrm>
          <a:prstGeom prst="rect">
            <a:avLst/>
          </a:prstGeom>
        </p:spPr>
        <p:txBody>
          <a:bodyPr lIns="0" tIns="0" rIns="0" bIns="0" rtlCol="0" anchor="t">
            <a:spAutoFit/>
          </a:bodyPr>
          <a:lstStyle/>
          <a:p>
            <a:pPr marL="0" lvl="0" indent="0" algn="ctr">
              <a:lnSpc>
                <a:spcPts val="19978"/>
              </a:lnSpc>
              <a:spcBef>
                <a:spcPct val="0"/>
              </a:spcBef>
            </a:pPr>
            <a:r>
              <a:rPr lang="en-US" sz="14270" b="1" dirty="0">
                <a:solidFill>
                  <a:schemeClr val="accent5"/>
                </a:solidFill>
                <a:latin typeface="Blosta Script"/>
                <a:ea typeface="Blosta Script"/>
                <a:cs typeface="Blosta Script"/>
                <a:sym typeface="Blosta Script"/>
              </a:rPr>
              <a:t>you!</a:t>
            </a:r>
          </a:p>
        </p:txBody>
      </p:sp>
      <p:sp>
        <p:nvSpPr>
          <p:cNvPr id="10" name="TextBox 10"/>
          <p:cNvSpPr txBox="1"/>
          <p:nvPr/>
        </p:nvSpPr>
        <p:spPr>
          <a:xfrm>
            <a:off x="1052145" y="2653140"/>
            <a:ext cx="5797470" cy="1992020"/>
          </a:xfrm>
          <a:prstGeom prst="rect">
            <a:avLst/>
          </a:prstGeom>
        </p:spPr>
        <p:txBody>
          <a:bodyPr lIns="0" tIns="0" rIns="0" bIns="0" rtlCol="0" anchor="t">
            <a:spAutoFit/>
          </a:bodyPr>
          <a:lstStyle/>
          <a:p>
            <a:pPr marL="0" lvl="0" indent="0" algn="l">
              <a:lnSpc>
                <a:spcPts val="16138"/>
              </a:lnSpc>
              <a:spcBef>
                <a:spcPct val="0"/>
              </a:spcBef>
            </a:pPr>
            <a:r>
              <a:rPr lang="en-US" sz="11527" b="1" dirty="0">
                <a:solidFill>
                  <a:schemeClr val="accent5"/>
                </a:solidFill>
                <a:latin typeface="TAN Pearl"/>
                <a:ea typeface="TAN Pearl"/>
                <a:cs typeface="TAN Pearl"/>
                <a:sym typeface="TAN Pearl"/>
              </a:rPr>
              <a:t>Thank</a:t>
            </a:r>
          </a:p>
        </p:txBody>
      </p:sp>
      <p:sp>
        <p:nvSpPr>
          <p:cNvPr id="11" name="TextBox 11"/>
          <p:cNvSpPr txBox="1"/>
          <p:nvPr/>
        </p:nvSpPr>
        <p:spPr>
          <a:xfrm>
            <a:off x="13310069" y="6886482"/>
            <a:ext cx="3462325" cy="679451"/>
          </a:xfrm>
          <a:prstGeom prst="rect">
            <a:avLst/>
          </a:prstGeom>
        </p:spPr>
        <p:txBody>
          <a:bodyPr lIns="0" tIns="0" rIns="0" bIns="0" rtlCol="0" anchor="t">
            <a:spAutoFit/>
          </a:bodyPr>
          <a:lstStyle/>
          <a:p>
            <a:pPr marL="0" lvl="0" indent="0" algn="l">
              <a:lnSpc>
                <a:spcPts val="5599"/>
              </a:lnSpc>
              <a:spcBef>
                <a:spcPct val="0"/>
              </a:spcBef>
            </a:pPr>
            <a:r>
              <a:rPr lang="en-US" sz="3999">
                <a:solidFill>
                  <a:srgbClr val="000000"/>
                </a:solidFill>
                <a:latin typeface="Bricolage Grotesque"/>
                <a:ea typeface="Bricolage Grotesque"/>
                <a:cs typeface="Bricolage Grotesque"/>
                <a:sym typeface="Bricolage Grotesque"/>
              </a:rPr>
              <a:t>Contact Us:</a:t>
            </a:r>
          </a:p>
        </p:txBody>
      </p:sp>
      <p:sp>
        <p:nvSpPr>
          <p:cNvPr id="12" name="TextBox 12"/>
          <p:cNvSpPr txBox="1"/>
          <p:nvPr/>
        </p:nvSpPr>
        <p:spPr>
          <a:xfrm>
            <a:off x="13310069" y="7659349"/>
            <a:ext cx="4977931" cy="366254"/>
          </a:xfrm>
          <a:prstGeom prst="rect">
            <a:avLst/>
          </a:prstGeom>
        </p:spPr>
        <p:txBody>
          <a:bodyPr wrap="square" lIns="0" tIns="0" rIns="0" bIns="0" rtlCol="0" anchor="t">
            <a:spAutoFit/>
          </a:bodyPr>
          <a:lstStyle/>
          <a:p>
            <a:pPr marL="0" lvl="0" indent="0" algn="l">
              <a:lnSpc>
                <a:spcPts val="2800"/>
              </a:lnSpc>
              <a:spcBef>
                <a:spcPct val="0"/>
              </a:spcBef>
            </a:pPr>
            <a:r>
              <a:rPr lang="vi-VN" sz="2800" dirty="0">
                <a:solidFill>
                  <a:srgbClr val="000000"/>
                </a:solidFill>
                <a:latin typeface="Aptos" panose="020B0004020202020204" pitchFamily="34" charset="0"/>
                <a:ea typeface="Bricolage Grotesque"/>
                <a:cs typeface="Bricolage Grotesque"/>
                <a:sym typeface="Bricolage Grotesque"/>
                <a:hlinkClick r:id="rId3"/>
              </a:rPr>
              <a:t>thanhantn81@ulis.vnu.edu.vn</a:t>
            </a:r>
            <a:r>
              <a:rPr lang="vi-VN" sz="2800" dirty="0">
                <a:solidFill>
                  <a:srgbClr val="000000"/>
                </a:solidFill>
                <a:latin typeface="Aptos" panose="020B0004020202020204" pitchFamily="34" charset="0"/>
                <a:ea typeface="Bricolage Grotesque"/>
                <a:cs typeface="Bricolage Grotesque"/>
                <a:sym typeface="Bricolage Grotesque"/>
              </a:rPr>
              <a:t> </a:t>
            </a:r>
            <a:endParaRPr lang="en-US" sz="2800" dirty="0">
              <a:solidFill>
                <a:srgbClr val="000000"/>
              </a:solidFill>
              <a:latin typeface="Aptos" panose="020B0004020202020204" pitchFamily="34" charset="0"/>
              <a:ea typeface="Bricolage Grotesque"/>
              <a:cs typeface="Bricolage Grotesque"/>
              <a:sym typeface="Bricolage Grotesque"/>
            </a:endParaRPr>
          </a:p>
        </p:txBody>
      </p:sp>
      <p:sp>
        <p:nvSpPr>
          <p:cNvPr id="13" name="TextBox 13"/>
          <p:cNvSpPr txBox="1"/>
          <p:nvPr/>
        </p:nvSpPr>
        <p:spPr>
          <a:xfrm>
            <a:off x="13310069" y="8172921"/>
            <a:ext cx="3462325" cy="366254"/>
          </a:xfrm>
          <a:prstGeom prst="rect">
            <a:avLst/>
          </a:prstGeom>
        </p:spPr>
        <p:txBody>
          <a:bodyPr lIns="0" tIns="0" rIns="0" bIns="0" rtlCol="0" anchor="t">
            <a:spAutoFit/>
          </a:bodyPr>
          <a:lstStyle/>
          <a:p>
            <a:pPr marL="0" lvl="0" indent="0" algn="l">
              <a:lnSpc>
                <a:spcPts val="2800"/>
              </a:lnSpc>
              <a:spcBef>
                <a:spcPct val="0"/>
              </a:spcBef>
            </a:pPr>
            <a:r>
              <a:rPr lang="vi-VN" sz="2800" dirty="0">
                <a:solidFill>
                  <a:srgbClr val="000000"/>
                </a:solidFill>
                <a:latin typeface="Aptos" panose="020B0004020202020204" pitchFamily="34" charset="0"/>
                <a:ea typeface="Bricolage Grotesque"/>
                <a:cs typeface="Bricolage Grotesque"/>
                <a:sym typeface="Bricolage Grotesque"/>
              </a:rPr>
              <a:t>+84852752026</a:t>
            </a:r>
            <a:endParaRPr lang="en-US" sz="2000" dirty="0">
              <a:solidFill>
                <a:srgbClr val="000000"/>
              </a:solidFill>
              <a:latin typeface="Aptos" panose="020B0004020202020204" pitchFamily="34" charset="0"/>
              <a:ea typeface="Bricolage Grotesque"/>
              <a:cs typeface="Bricolage Grotesque"/>
              <a:sym typeface="Bricolage Grotesque"/>
            </a:endParaRPr>
          </a:p>
        </p:txBody>
      </p:sp>
      <p:sp>
        <p:nvSpPr>
          <p:cNvPr id="14" name="Freeform 14"/>
          <p:cNvSpPr/>
          <p:nvPr/>
        </p:nvSpPr>
        <p:spPr>
          <a:xfrm>
            <a:off x="-286428" y="8127266"/>
            <a:ext cx="2630255" cy="2876025"/>
          </a:xfrm>
          <a:custGeom>
            <a:avLst/>
            <a:gdLst/>
            <a:ahLst/>
            <a:cxnLst/>
            <a:rect l="l" t="t" r="r" b="b"/>
            <a:pathLst>
              <a:path w="2630255" h="2876025">
                <a:moveTo>
                  <a:pt x="0" y="0"/>
                </a:moveTo>
                <a:lnTo>
                  <a:pt x="2630256" y="0"/>
                </a:lnTo>
                <a:lnTo>
                  <a:pt x="2630256" y="2876025"/>
                </a:lnTo>
                <a:lnTo>
                  <a:pt x="0" y="287602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5" name="Freeform 15"/>
          <p:cNvSpPr/>
          <p:nvPr/>
        </p:nvSpPr>
        <p:spPr>
          <a:xfrm flipH="1" flipV="1">
            <a:off x="15944172" y="1179512"/>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A1D6C-4264-84F4-7ECD-391F947B042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97239A-44AA-877C-D8CE-8B923567136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C1A860BA-94F5-B58D-6D63-A3D4B05CA030}"/>
              </a:ext>
            </a:extLst>
          </p:cNvPr>
          <p:cNvGrpSpPr/>
          <p:nvPr/>
        </p:nvGrpSpPr>
        <p:grpSpPr>
          <a:xfrm>
            <a:off x="12272332" y="0"/>
            <a:ext cx="6015667" cy="10287000"/>
            <a:chOff x="0" y="0"/>
            <a:chExt cx="996600" cy="997820"/>
          </a:xfrm>
        </p:grpSpPr>
        <p:sp>
          <p:nvSpPr>
            <p:cNvPr id="7" name="Freeform 7">
              <a:extLst>
                <a:ext uri="{FF2B5EF4-FFF2-40B4-BE49-F238E27FC236}">
                  <a16:creationId xmlns:a16="http://schemas.microsoft.com/office/drawing/2014/main" id="{34F3BC31-28A8-0D36-855E-5C7742B46A74}"/>
                </a:ext>
              </a:extLst>
            </p:cNvPr>
            <p:cNvSpPr/>
            <p:nvPr/>
          </p:nvSpPr>
          <p:spPr>
            <a:xfrm>
              <a:off x="0" y="0"/>
              <a:ext cx="996600" cy="997820"/>
            </a:xfrm>
            <a:custGeom>
              <a:avLst/>
              <a:gdLst/>
              <a:ahLst/>
              <a:cxnLst/>
              <a:rect l="l" t="t" r="r" b="b"/>
              <a:pathLst>
                <a:path w="996600" h="997820">
                  <a:moveTo>
                    <a:pt x="0" y="0"/>
                  </a:moveTo>
                  <a:lnTo>
                    <a:pt x="996600" y="0"/>
                  </a:lnTo>
                  <a:lnTo>
                    <a:pt x="996600" y="997820"/>
                  </a:lnTo>
                  <a:lnTo>
                    <a:pt x="0" y="997820"/>
                  </a:lnTo>
                  <a:close/>
                </a:path>
              </a:pathLst>
            </a:custGeom>
            <a:blipFill>
              <a:blip r:embed="rId3"/>
              <a:stretch>
                <a:fillRect l="-61" r="-61"/>
              </a:stretch>
            </a:blipFill>
          </p:spPr>
        </p:sp>
      </p:grpSp>
      <p:sp>
        <p:nvSpPr>
          <p:cNvPr id="11" name="TextBox 11">
            <a:extLst>
              <a:ext uri="{FF2B5EF4-FFF2-40B4-BE49-F238E27FC236}">
                <a16:creationId xmlns:a16="http://schemas.microsoft.com/office/drawing/2014/main" id="{345A272E-6597-9685-93EF-BCBE69052C97}"/>
              </a:ext>
            </a:extLst>
          </p:cNvPr>
          <p:cNvSpPr txBox="1"/>
          <p:nvPr/>
        </p:nvSpPr>
        <p:spPr>
          <a:xfrm>
            <a:off x="762001" y="1467209"/>
            <a:ext cx="11510331" cy="1196481"/>
          </a:xfrm>
          <a:prstGeom prst="rect">
            <a:avLst/>
          </a:prstGeom>
        </p:spPr>
        <p:txBody>
          <a:bodyPr wrap="square" lIns="0" tIns="0" rIns="0" bIns="0" rtlCol="0" anchor="t">
            <a:spAutoFit/>
          </a:bodyPr>
          <a:lstStyle/>
          <a:p>
            <a:pPr marL="0" lvl="0" indent="0" algn="l">
              <a:lnSpc>
                <a:spcPts val="9799"/>
              </a:lnSpc>
              <a:spcBef>
                <a:spcPct val="0"/>
              </a:spcBef>
            </a:pPr>
            <a:r>
              <a:rPr lang="vi-VN" sz="6600" b="1" dirty="0" err="1">
                <a:solidFill>
                  <a:schemeClr val="tx2"/>
                </a:solidFill>
                <a:latin typeface="TAN Pearl"/>
                <a:ea typeface="TAN Pearl"/>
                <a:cs typeface="TAN Pearl"/>
                <a:sym typeface="TAN Pearl"/>
              </a:rPr>
              <a:t>Research</a:t>
            </a:r>
            <a:r>
              <a:rPr lang="vi-VN" sz="6600" b="1" dirty="0">
                <a:solidFill>
                  <a:schemeClr val="tx2"/>
                </a:solidFill>
                <a:latin typeface="TAN Pearl"/>
                <a:ea typeface="TAN Pearl"/>
                <a:cs typeface="TAN Pearl"/>
                <a:sym typeface="TAN Pearl"/>
              </a:rPr>
              <a:t> </a:t>
            </a:r>
            <a:r>
              <a:rPr lang="vi-VN" sz="6600" b="1" dirty="0" err="1">
                <a:solidFill>
                  <a:schemeClr val="tx2"/>
                </a:solidFill>
                <a:latin typeface="TAN Pearl"/>
                <a:ea typeface="TAN Pearl"/>
                <a:cs typeface="TAN Pearl"/>
                <a:sym typeface="TAN Pearl"/>
              </a:rPr>
              <a:t>Questions</a:t>
            </a:r>
            <a:endParaRPr lang="en-US" sz="6600" b="1" dirty="0">
              <a:solidFill>
                <a:schemeClr val="tx2"/>
              </a:solidFill>
              <a:latin typeface="TAN Pearl"/>
              <a:ea typeface="TAN Pearl"/>
              <a:cs typeface="TAN Pearl"/>
              <a:sym typeface="TAN Pearl"/>
            </a:endParaRPr>
          </a:p>
        </p:txBody>
      </p:sp>
      <p:sp>
        <p:nvSpPr>
          <p:cNvPr id="12" name="TextBox 12">
            <a:extLst>
              <a:ext uri="{FF2B5EF4-FFF2-40B4-BE49-F238E27FC236}">
                <a16:creationId xmlns:a16="http://schemas.microsoft.com/office/drawing/2014/main" id="{DFE11C82-6C85-C409-78A4-E9D16FA719D4}"/>
              </a:ext>
            </a:extLst>
          </p:cNvPr>
          <p:cNvSpPr txBox="1"/>
          <p:nvPr/>
        </p:nvSpPr>
        <p:spPr>
          <a:xfrm>
            <a:off x="905214" y="3534586"/>
            <a:ext cx="11510331" cy="4816640"/>
          </a:xfrm>
          <a:prstGeom prst="rect">
            <a:avLst/>
          </a:prstGeom>
        </p:spPr>
        <p:txBody>
          <a:bodyPr wrap="square" lIns="0" tIns="0" rIns="0" bIns="0" rtlCol="0" anchor="t">
            <a:spAutoFit/>
          </a:bodyPr>
          <a:lstStyle/>
          <a:p>
            <a:pPr marL="0" lvl="0" indent="0" algn="l">
              <a:lnSpc>
                <a:spcPts val="4199"/>
              </a:lnSpc>
              <a:spcBef>
                <a:spcPct val="0"/>
              </a:spcBef>
            </a:pPr>
            <a:r>
              <a:rPr lang="en-US" sz="2999" dirty="0">
                <a:solidFill>
                  <a:srgbClr val="000000"/>
                </a:solidFill>
                <a:latin typeface="Bricolage Grotesque"/>
                <a:ea typeface="Bricolage Grotesque"/>
                <a:cs typeface="Bricolage Grotesque"/>
                <a:sym typeface="Bricolage Grotesque"/>
              </a:rPr>
              <a:t>(1)</a:t>
            </a:r>
            <a:r>
              <a:rPr lang="vi-VN" sz="2999" dirty="0">
                <a:solidFill>
                  <a:srgbClr val="000000"/>
                </a:solidFill>
                <a:latin typeface="Bricolage Grotesque"/>
                <a:ea typeface="Bricolage Grotesque"/>
                <a:cs typeface="Bricolage Grotesque"/>
                <a:sym typeface="Bricolage Grotesque"/>
              </a:rPr>
              <a:t> </a:t>
            </a:r>
            <a:r>
              <a:rPr lang="en-US" sz="2999" dirty="0">
                <a:solidFill>
                  <a:srgbClr val="000000"/>
                </a:solidFill>
                <a:latin typeface="Bricolage Grotesque"/>
                <a:ea typeface="Bricolage Grotesque"/>
                <a:cs typeface="Bricolage Grotesque"/>
                <a:sym typeface="Bricolage Grotesque"/>
              </a:rPr>
              <a:t>What </a:t>
            </a:r>
            <a:r>
              <a:rPr lang="en-US" sz="2999" b="1" dirty="0">
                <a:solidFill>
                  <a:schemeClr val="tx2"/>
                </a:solidFill>
                <a:latin typeface="Bricolage Grotesque"/>
                <a:ea typeface="Bricolage Grotesque"/>
                <a:cs typeface="Bricolage Grotesque"/>
                <a:sym typeface="Bricolage Grotesque"/>
              </a:rPr>
              <a:t>governmental policies and initiatives </a:t>
            </a:r>
            <a:r>
              <a:rPr lang="en-US" sz="2999" dirty="0">
                <a:solidFill>
                  <a:srgbClr val="000000"/>
                </a:solidFill>
                <a:latin typeface="Bricolage Grotesque"/>
                <a:ea typeface="Bricolage Grotesque"/>
                <a:cs typeface="Bricolage Grotesque"/>
                <a:sym typeface="Bricolage Grotesque"/>
              </a:rPr>
              <a:t>support the GIC training program?</a:t>
            </a:r>
          </a:p>
          <a:p>
            <a:pPr marL="0" lvl="0" indent="0" algn="l">
              <a:lnSpc>
                <a:spcPts val="4199"/>
              </a:lnSpc>
              <a:spcBef>
                <a:spcPct val="0"/>
              </a:spcBef>
            </a:pPr>
            <a:r>
              <a:rPr lang="en-US" sz="2999" dirty="0">
                <a:solidFill>
                  <a:srgbClr val="000000"/>
                </a:solidFill>
                <a:latin typeface="Bricolage Grotesque"/>
                <a:ea typeface="Bricolage Grotesque"/>
                <a:cs typeface="Bricolage Grotesque"/>
                <a:sym typeface="Bricolage Grotesque"/>
              </a:rPr>
              <a:t>(2)</a:t>
            </a:r>
            <a:r>
              <a:rPr lang="vi-VN" sz="2999" dirty="0">
                <a:solidFill>
                  <a:srgbClr val="000000"/>
                </a:solidFill>
                <a:latin typeface="Bricolage Grotesque"/>
                <a:ea typeface="Bricolage Grotesque"/>
                <a:cs typeface="Bricolage Grotesque"/>
                <a:sym typeface="Bricolage Grotesque"/>
              </a:rPr>
              <a:t> </a:t>
            </a:r>
            <a:r>
              <a:rPr lang="en-US" sz="2999" dirty="0">
                <a:solidFill>
                  <a:srgbClr val="000000"/>
                </a:solidFill>
                <a:latin typeface="Bricolage Grotesque"/>
                <a:ea typeface="Bricolage Grotesque"/>
                <a:cs typeface="Bricolage Grotesque"/>
                <a:sym typeface="Bricolage Grotesque"/>
              </a:rPr>
              <a:t>How can VNU-ULIS address the requirements for launching the new program in terms of </a:t>
            </a:r>
            <a:r>
              <a:rPr lang="en-US" sz="2999" b="1" dirty="0">
                <a:solidFill>
                  <a:schemeClr val="tx2"/>
                </a:solidFill>
                <a:latin typeface="Bricolage Grotesque"/>
                <a:ea typeface="Bricolage Grotesque"/>
                <a:cs typeface="Bricolage Grotesque"/>
                <a:sym typeface="Bricolage Grotesque"/>
              </a:rPr>
              <a:t>curriculum, human resources, and facilities</a:t>
            </a:r>
            <a:r>
              <a:rPr lang="en-US" sz="2999" dirty="0">
                <a:solidFill>
                  <a:srgbClr val="000000"/>
                </a:solidFill>
                <a:latin typeface="Bricolage Grotesque"/>
                <a:ea typeface="Bricolage Grotesque"/>
                <a:cs typeface="Bricolage Grotesque"/>
                <a:sym typeface="Bricolage Grotesque"/>
              </a:rPr>
              <a:t>?</a:t>
            </a:r>
          </a:p>
          <a:p>
            <a:pPr marL="0" lvl="0" indent="0" algn="l">
              <a:lnSpc>
                <a:spcPts val="4199"/>
              </a:lnSpc>
              <a:spcBef>
                <a:spcPct val="0"/>
              </a:spcBef>
            </a:pPr>
            <a:r>
              <a:rPr lang="en-US" sz="2999" dirty="0">
                <a:solidFill>
                  <a:srgbClr val="000000"/>
                </a:solidFill>
                <a:latin typeface="Bricolage Grotesque"/>
                <a:ea typeface="Bricolage Grotesque"/>
                <a:cs typeface="Bricolage Grotesque"/>
                <a:sym typeface="Bricolage Grotesque"/>
              </a:rPr>
              <a:t>(3)</a:t>
            </a:r>
            <a:r>
              <a:rPr lang="vi-VN" sz="2999" dirty="0">
                <a:solidFill>
                  <a:srgbClr val="000000"/>
                </a:solidFill>
                <a:latin typeface="Bricolage Grotesque"/>
                <a:ea typeface="Bricolage Grotesque"/>
                <a:cs typeface="Bricolage Grotesque"/>
                <a:sym typeface="Bricolage Grotesque"/>
              </a:rPr>
              <a:t> </a:t>
            </a:r>
            <a:r>
              <a:rPr lang="en-US" sz="2999" dirty="0">
                <a:solidFill>
                  <a:srgbClr val="000000"/>
                </a:solidFill>
                <a:latin typeface="Bricolage Grotesque"/>
                <a:ea typeface="Bricolage Grotesque"/>
                <a:cs typeface="Bricolage Grotesque"/>
                <a:sym typeface="Bricolage Grotesque"/>
              </a:rPr>
              <a:t>What are the </a:t>
            </a:r>
            <a:r>
              <a:rPr lang="en-US" sz="2999" b="1" dirty="0">
                <a:solidFill>
                  <a:schemeClr val="tx2"/>
                </a:solidFill>
                <a:latin typeface="Bricolage Grotesque"/>
                <a:ea typeface="Bricolage Grotesque"/>
                <a:cs typeface="Bricolage Grotesque"/>
                <a:sym typeface="Bricolage Grotesque"/>
              </a:rPr>
              <a:t>stakeholders’ interests and anticipation of employment opportunities</a:t>
            </a:r>
            <a:r>
              <a:rPr lang="en-US" sz="2999" dirty="0">
                <a:solidFill>
                  <a:srgbClr val="000000"/>
                </a:solidFill>
                <a:latin typeface="Bricolage Grotesque"/>
                <a:ea typeface="Bricolage Grotesque"/>
                <a:cs typeface="Bricolage Grotesque"/>
                <a:sym typeface="Bricolage Grotesque"/>
              </a:rPr>
              <a:t> for GIC graduates?</a:t>
            </a:r>
          </a:p>
          <a:p>
            <a:pPr marL="0" lvl="0" indent="0" algn="l">
              <a:lnSpc>
                <a:spcPts val="4199"/>
              </a:lnSpc>
              <a:spcBef>
                <a:spcPct val="0"/>
              </a:spcBef>
            </a:pPr>
            <a:r>
              <a:rPr lang="en-US" sz="2999" dirty="0">
                <a:solidFill>
                  <a:srgbClr val="000000"/>
                </a:solidFill>
                <a:latin typeface="Bricolage Grotesque"/>
                <a:ea typeface="Bricolage Grotesque"/>
                <a:cs typeface="Bricolage Grotesque"/>
                <a:sym typeface="Bricolage Grotesque"/>
              </a:rPr>
              <a:t>(4)</a:t>
            </a:r>
            <a:r>
              <a:rPr lang="vi-VN" sz="2999" dirty="0">
                <a:solidFill>
                  <a:srgbClr val="000000"/>
                </a:solidFill>
                <a:latin typeface="Bricolage Grotesque"/>
                <a:ea typeface="Bricolage Grotesque"/>
                <a:cs typeface="Bricolage Grotesque"/>
                <a:sym typeface="Bricolage Grotesque"/>
              </a:rPr>
              <a:t> </a:t>
            </a:r>
            <a:r>
              <a:rPr lang="en-US" sz="2999" dirty="0">
                <a:solidFill>
                  <a:srgbClr val="000000"/>
                </a:solidFill>
                <a:latin typeface="Bricolage Grotesque"/>
                <a:ea typeface="Bricolage Grotesque"/>
                <a:cs typeface="Bricolage Grotesque"/>
                <a:sym typeface="Bricolage Grotesque"/>
              </a:rPr>
              <a:t>What </a:t>
            </a:r>
            <a:r>
              <a:rPr lang="en-US" sz="2999" b="1" dirty="0">
                <a:solidFill>
                  <a:schemeClr val="tx2"/>
                </a:solidFill>
                <a:latin typeface="Bricolage Grotesque"/>
                <a:ea typeface="Bricolage Grotesque"/>
                <a:cs typeface="Bricolage Grotesque"/>
                <a:sym typeface="Bricolage Grotesque"/>
              </a:rPr>
              <a:t>recommendations</a:t>
            </a:r>
            <a:r>
              <a:rPr lang="en-US" sz="2999" dirty="0">
                <a:solidFill>
                  <a:srgbClr val="000000"/>
                </a:solidFill>
                <a:latin typeface="Bricolage Grotesque"/>
                <a:ea typeface="Bricolage Grotesque"/>
                <a:cs typeface="Bricolage Grotesque"/>
                <a:sym typeface="Bricolage Grotesque"/>
              </a:rPr>
              <a:t> are proposed for GIC curriculum development?</a:t>
            </a:r>
          </a:p>
        </p:txBody>
      </p:sp>
      <p:sp>
        <p:nvSpPr>
          <p:cNvPr id="18" name="Freeform 18">
            <a:extLst>
              <a:ext uri="{FF2B5EF4-FFF2-40B4-BE49-F238E27FC236}">
                <a16:creationId xmlns:a16="http://schemas.microsoft.com/office/drawing/2014/main" id="{075A45CB-B916-9EB0-304E-91B9019424EB}"/>
              </a:ext>
            </a:extLst>
          </p:cNvPr>
          <p:cNvSpPr/>
          <p:nvPr/>
        </p:nvSpPr>
        <p:spPr>
          <a:xfrm>
            <a:off x="-286428" y="8127266"/>
            <a:ext cx="2630255" cy="2876025"/>
          </a:xfrm>
          <a:custGeom>
            <a:avLst/>
            <a:gdLst/>
            <a:ahLst/>
            <a:cxnLst/>
            <a:rect l="l" t="t" r="r" b="b"/>
            <a:pathLst>
              <a:path w="2630255" h="2876025">
                <a:moveTo>
                  <a:pt x="0" y="0"/>
                </a:moveTo>
                <a:lnTo>
                  <a:pt x="2630256" y="0"/>
                </a:lnTo>
                <a:lnTo>
                  <a:pt x="2630256" y="2876025"/>
                </a:lnTo>
                <a:lnTo>
                  <a:pt x="0" y="287602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9" name="Freeform 19">
            <a:extLst>
              <a:ext uri="{FF2B5EF4-FFF2-40B4-BE49-F238E27FC236}">
                <a16:creationId xmlns:a16="http://schemas.microsoft.com/office/drawing/2014/main" id="{139D5E04-2ED8-A03F-8559-FFEB7C0EAB5E}"/>
              </a:ext>
            </a:extLst>
          </p:cNvPr>
          <p:cNvSpPr/>
          <p:nvPr/>
        </p:nvSpPr>
        <p:spPr>
          <a:xfrm flipH="1" flipV="1">
            <a:off x="15944172" y="1179512"/>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55290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FC5A4-C19E-393F-2D0A-E8DD89D10A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5AC36E-80B9-D6BB-B2C6-26322CB1189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6" name="Group 6">
            <a:extLst>
              <a:ext uri="{FF2B5EF4-FFF2-40B4-BE49-F238E27FC236}">
                <a16:creationId xmlns:a16="http://schemas.microsoft.com/office/drawing/2014/main" id="{2C4B5241-073C-786C-98CA-06ECBCDEB863}"/>
              </a:ext>
            </a:extLst>
          </p:cNvPr>
          <p:cNvGrpSpPr/>
          <p:nvPr/>
        </p:nvGrpSpPr>
        <p:grpSpPr>
          <a:xfrm>
            <a:off x="12558759" y="-190500"/>
            <a:ext cx="5729240" cy="10477498"/>
            <a:chOff x="0" y="0"/>
            <a:chExt cx="996600" cy="1172260"/>
          </a:xfrm>
        </p:grpSpPr>
        <p:sp>
          <p:nvSpPr>
            <p:cNvPr id="7" name="Freeform 7">
              <a:extLst>
                <a:ext uri="{FF2B5EF4-FFF2-40B4-BE49-F238E27FC236}">
                  <a16:creationId xmlns:a16="http://schemas.microsoft.com/office/drawing/2014/main" id="{39D388F1-8997-754A-D772-74830894DB28}"/>
                </a:ext>
              </a:extLst>
            </p:cNvPr>
            <p:cNvSpPr/>
            <p:nvPr/>
          </p:nvSpPr>
          <p:spPr>
            <a:xfrm>
              <a:off x="0" y="0"/>
              <a:ext cx="996600" cy="1172260"/>
            </a:xfrm>
            <a:custGeom>
              <a:avLst/>
              <a:gdLst/>
              <a:ahLst/>
              <a:cxnLst/>
              <a:rect l="l" t="t" r="r" b="b"/>
              <a:pathLst>
                <a:path w="996600" h="997820">
                  <a:moveTo>
                    <a:pt x="0" y="0"/>
                  </a:moveTo>
                  <a:lnTo>
                    <a:pt x="996600" y="0"/>
                  </a:lnTo>
                  <a:lnTo>
                    <a:pt x="996600" y="997820"/>
                  </a:lnTo>
                  <a:lnTo>
                    <a:pt x="0" y="997820"/>
                  </a:lnTo>
                  <a:close/>
                </a:path>
              </a:pathLst>
            </a:custGeom>
            <a:blipFill>
              <a:blip r:embed="rId3"/>
              <a:stretch>
                <a:fillRect l="-61" r="-61"/>
              </a:stretch>
            </a:blipFill>
          </p:spPr>
        </p:sp>
      </p:grpSp>
      <p:sp>
        <p:nvSpPr>
          <p:cNvPr id="11" name="TextBox 11">
            <a:extLst>
              <a:ext uri="{FF2B5EF4-FFF2-40B4-BE49-F238E27FC236}">
                <a16:creationId xmlns:a16="http://schemas.microsoft.com/office/drawing/2014/main" id="{2069FA4A-BDE0-8971-D418-4DE2F129A432}"/>
              </a:ext>
            </a:extLst>
          </p:cNvPr>
          <p:cNvSpPr txBox="1"/>
          <p:nvPr/>
        </p:nvSpPr>
        <p:spPr>
          <a:xfrm>
            <a:off x="976821" y="1192136"/>
            <a:ext cx="11510331" cy="1150315"/>
          </a:xfrm>
          <a:prstGeom prst="rect">
            <a:avLst/>
          </a:prstGeom>
        </p:spPr>
        <p:txBody>
          <a:bodyPr wrap="square" lIns="0" tIns="0" rIns="0" bIns="0" rtlCol="0" anchor="t">
            <a:spAutoFit/>
          </a:bodyPr>
          <a:lstStyle/>
          <a:p>
            <a:pPr marL="0" lvl="0" indent="0" algn="l">
              <a:lnSpc>
                <a:spcPts val="9799"/>
              </a:lnSpc>
              <a:spcBef>
                <a:spcPct val="0"/>
              </a:spcBef>
            </a:pPr>
            <a:r>
              <a:rPr lang="vi-VN" sz="5400" b="1" dirty="0" err="1">
                <a:solidFill>
                  <a:schemeClr val="tx2"/>
                </a:solidFill>
                <a:latin typeface="TAN Pearl"/>
                <a:ea typeface="TAN Pearl"/>
                <a:cs typeface="TAN Pearl"/>
                <a:sym typeface="TAN Pearl"/>
              </a:rPr>
              <a:t>Contributions</a:t>
            </a:r>
            <a:r>
              <a:rPr lang="vi-VN" sz="5400" b="1" dirty="0">
                <a:solidFill>
                  <a:schemeClr val="tx2"/>
                </a:solidFill>
                <a:latin typeface="TAN Pearl"/>
                <a:ea typeface="TAN Pearl"/>
                <a:cs typeface="TAN Pearl"/>
                <a:sym typeface="TAN Pearl"/>
              </a:rPr>
              <a:t> </a:t>
            </a:r>
            <a:r>
              <a:rPr lang="vi-VN" sz="5400" b="1" dirty="0" err="1">
                <a:solidFill>
                  <a:schemeClr val="tx2"/>
                </a:solidFill>
                <a:latin typeface="TAN Pearl"/>
                <a:ea typeface="TAN Pearl"/>
                <a:cs typeface="TAN Pearl"/>
                <a:sym typeface="TAN Pearl"/>
              </a:rPr>
              <a:t>of</a:t>
            </a:r>
            <a:r>
              <a:rPr lang="vi-VN" sz="5400" b="1" dirty="0">
                <a:solidFill>
                  <a:schemeClr val="tx2"/>
                </a:solidFill>
                <a:latin typeface="TAN Pearl"/>
                <a:ea typeface="TAN Pearl"/>
                <a:cs typeface="TAN Pearl"/>
                <a:sym typeface="TAN Pearl"/>
              </a:rPr>
              <a:t> the </a:t>
            </a:r>
            <a:r>
              <a:rPr lang="vi-VN" sz="5400" b="1" dirty="0" err="1">
                <a:solidFill>
                  <a:schemeClr val="tx2"/>
                </a:solidFill>
                <a:latin typeface="TAN Pearl"/>
                <a:ea typeface="TAN Pearl"/>
                <a:cs typeface="TAN Pearl"/>
                <a:sym typeface="TAN Pearl"/>
              </a:rPr>
              <a:t>study</a:t>
            </a:r>
            <a:endParaRPr lang="en-US" sz="5400" b="1" dirty="0">
              <a:solidFill>
                <a:schemeClr val="tx2"/>
              </a:solidFill>
              <a:latin typeface="TAN Pearl"/>
              <a:ea typeface="TAN Pearl"/>
              <a:cs typeface="TAN Pearl"/>
              <a:sym typeface="TAN Pearl"/>
            </a:endParaRPr>
          </a:p>
        </p:txBody>
      </p:sp>
      <p:sp>
        <p:nvSpPr>
          <p:cNvPr id="12" name="TextBox 12">
            <a:extLst>
              <a:ext uri="{FF2B5EF4-FFF2-40B4-BE49-F238E27FC236}">
                <a16:creationId xmlns:a16="http://schemas.microsoft.com/office/drawing/2014/main" id="{D1BA73ED-01A8-D362-B98A-E177B87DEACC}"/>
              </a:ext>
            </a:extLst>
          </p:cNvPr>
          <p:cNvSpPr txBox="1"/>
          <p:nvPr/>
        </p:nvSpPr>
        <p:spPr>
          <a:xfrm>
            <a:off x="905214" y="2933700"/>
            <a:ext cx="11510331" cy="5469190"/>
          </a:xfrm>
          <a:prstGeom prst="rect">
            <a:avLst/>
          </a:prstGeom>
        </p:spPr>
        <p:txBody>
          <a:bodyPr wrap="square" lIns="0" tIns="0" rIns="0" bIns="0" rtlCol="0" anchor="t">
            <a:spAutoFit/>
          </a:bodyPr>
          <a:lstStyle/>
          <a:p>
            <a:pPr marL="457200" lvl="0" indent="-457200" algn="l">
              <a:lnSpc>
                <a:spcPct val="150000"/>
              </a:lnSpc>
              <a:spcBef>
                <a:spcPct val="0"/>
              </a:spcBef>
              <a:buFont typeface="Arial" panose="020B0604020202020204" pitchFamily="34" charset="0"/>
              <a:buChar char="•"/>
            </a:pPr>
            <a:r>
              <a:rPr lang="vi-VN" sz="2999" dirty="0" err="1">
                <a:solidFill>
                  <a:srgbClr val="000000"/>
                </a:solidFill>
                <a:latin typeface="Aptos" panose="020B0004020202020204" pitchFamily="34" charset="0"/>
                <a:ea typeface="Bricolage Grotesque"/>
                <a:cs typeface="Bricolage Grotesque"/>
                <a:sym typeface="Bricolage Grotesque"/>
              </a:rPr>
              <a:t>Theoretically</a:t>
            </a:r>
            <a:r>
              <a:rPr lang="en-US" sz="2999" dirty="0">
                <a:solidFill>
                  <a:srgbClr val="000000"/>
                </a:solidFill>
                <a:latin typeface="Aptos" panose="020B0004020202020204" pitchFamily="34" charset="0"/>
                <a:ea typeface="Bricolage Grotesque"/>
                <a:cs typeface="Bricolage Grotesque"/>
                <a:sym typeface="Bricolage Grotesque"/>
              </a:rPr>
              <a:t>, </a:t>
            </a:r>
            <a:r>
              <a:rPr lang="vi-VN" sz="2999" dirty="0">
                <a:solidFill>
                  <a:srgbClr val="000000"/>
                </a:solidFill>
                <a:latin typeface="Aptos" panose="020B0004020202020204" pitchFamily="34" charset="0"/>
                <a:ea typeface="Bricolage Grotesque"/>
                <a:cs typeface="Bricolage Grotesque"/>
                <a:sym typeface="Bricolage Grotesque"/>
              </a:rPr>
              <a:t>the </a:t>
            </a:r>
            <a:r>
              <a:rPr lang="vi-VN" sz="2999" dirty="0" err="1">
                <a:solidFill>
                  <a:srgbClr val="000000"/>
                </a:solidFill>
                <a:latin typeface="Aptos" panose="020B0004020202020204" pitchFamily="34" charset="0"/>
                <a:ea typeface="Bricolage Grotesque"/>
                <a:cs typeface="Bricolage Grotesque"/>
                <a:sym typeface="Bricolage Grotesque"/>
              </a:rPr>
              <a:t>study</a:t>
            </a:r>
            <a:r>
              <a:rPr lang="vi-VN" sz="2999" dirty="0">
                <a:solidFill>
                  <a:srgbClr val="000000"/>
                </a:solidFill>
                <a:latin typeface="Aptos" panose="020B0004020202020204" pitchFamily="34" charset="0"/>
                <a:ea typeface="Bricolage Grotesque"/>
                <a:cs typeface="Bricolage Grotesque"/>
                <a:sym typeface="Bricolage Grotesque"/>
              </a:rPr>
              <a:t> </a:t>
            </a:r>
            <a:r>
              <a:rPr lang="vi-VN" sz="2999" dirty="0" err="1">
                <a:solidFill>
                  <a:srgbClr val="000000"/>
                </a:solidFill>
                <a:latin typeface="Aptos" panose="020B0004020202020204" pitchFamily="34" charset="0"/>
                <a:ea typeface="Bricolage Grotesque"/>
                <a:cs typeface="Bricolage Grotesque"/>
                <a:sym typeface="Bricolage Grotesque"/>
              </a:rPr>
              <a:t>provides</a:t>
            </a:r>
            <a:r>
              <a:rPr lang="vi-VN" sz="2999" dirty="0">
                <a:solidFill>
                  <a:srgbClr val="000000"/>
                </a:solidFill>
                <a:latin typeface="Aptos" panose="020B0004020202020204" pitchFamily="34" charset="0"/>
                <a:ea typeface="Bricolage Grotesque"/>
                <a:cs typeface="Bricolage Grotesque"/>
                <a:sym typeface="Bricolage Grotesque"/>
              </a:rPr>
              <a:t> a </a:t>
            </a:r>
            <a:r>
              <a:rPr lang="vi-VN" sz="2999" b="1" dirty="0" err="1">
                <a:solidFill>
                  <a:schemeClr val="tx2"/>
                </a:solidFill>
                <a:latin typeface="Aptos" panose="020B0004020202020204" pitchFamily="34" charset="0"/>
                <a:ea typeface="Bricolage Grotesque"/>
                <a:cs typeface="Bricolage Grotesque"/>
                <a:sym typeface="Bricolage Grotesque"/>
              </a:rPr>
              <a:t>systematic</a:t>
            </a:r>
            <a:r>
              <a:rPr lang="vi-VN" sz="2999" b="1" dirty="0">
                <a:solidFill>
                  <a:schemeClr val="tx2"/>
                </a:solidFill>
                <a:latin typeface="Aptos" panose="020B0004020202020204" pitchFamily="34" charset="0"/>
                <a:ea typeface="Bricolage Grotesque"/>
                <a:cs typeface="Bricolage Grotesque"/>
                <a:sym typeface="Bricolage Grotesque"/>
              </a:rPr>
              <a:t> </a:t>
            </a:r>
            <a:r>
              <a:rPr lang="vi-VN" sz="2999" b="1" dirty="0" err="1">
                <a:solidFill>
                  <a:schemeClr val="tx2"/>
                </a:solidFill>
                <a:latin typeface="Aptos" panose="020B0004020202020204" pitchFamily="34" charset="0"/>
                <a:ea typeface="Bricolage Grotesque"/>
                <a:cs typeface="Bricolage Grotesque"/>
                <a:sym typeface="Bricolage Grotesque"/>
              </a:rPr>
              <a:t>analysis</a:t>
            </a:r>
            <a:r>
              <a:rPr lang="en-US" sz="2999" b="1" dirty="0">
                <a:solidFill>
                  <a:schemeClr val="tx2"/>
                </a:solidFill>
                <a:latin typeface="Aptos" panose="020B0004020202020204" pitchFamily="34" charset="0"/>
                <a:ea typeface="Bricolage Grotesque"/>
                <a:cs typeface="Bricolage Grotesque"/>
                <a:sym typeface="Bricolage Grotesque"/>
              </a:rPr>
              <a:t> of </a:t>
            </a:r>
            <a:r>
              <a:rPr lang="vi-VN" sz="2999" b="1" dirty="0" err="1">
                <a:solidFill>
                  <a:schemeClr val="tx2"/>
                </a:solidFill>
                <a:latin typeface="Aptos" panose="020B0004020202020204" pitchFamily="34" charset="0"/>
                <a:ea typeface="Bricolage Grotesque"/>
                <a:cs typeface="Bricolage Grotesque"/>
                <a:sym typeface="Bricolage Grotesque"/>
              </a:rPr>
              <a:t>official</a:t>
            </a:r>
            <a:r>
              <a:rPr lang="en-US" sz="2999" b="1" dirty="0">
                <a:solidFill>
                  <a:schemeClr val="tx2"/>
                </a:solidFill>
                <a:latin typeface="Aptos" panose="020B0004020202020204" pitchFamily="34" charset="0"/>
                <a:ea typeface="Bricolage Grotesque"/>
                <a:cs typeface="Bricolage Grotesque"/>
                <a:sym typeface="Bricolage Grotesque"/>
              </a:rPr>
              <a:t> documents</a:t>
            </a:r>
            <a:r>
              <a:rPr lang="en-US" sz="2999" dirty="0">
                <a:solidFill>
                  <a:srgbClr val="000000"/>
                </a:solidFill>
                <a:latin typeface="Aptos" panose="020B0004020202020204" pitchFamily="34" charset="0"/>
                <a:ea typeface="Bricolage Grotesque"/>
                <a:cs typeface="Bricolage Grotesque"/>
                <a:sym typeface="Bricolage Grotesque"/>
              </a:rPr>
              <a:t> on globalization and international integration of the Party and the </a:t>
            </a:r>
            <a:r>
              <a:rPr lang="vi-VN" sz="2999" dirty="0" err="1">
                <a:solidFill>
                  <a:srgbClr val="000000"/>
                </a:solidFill>
                <a:latin typeface="Aptos" panose="020B0004020202020204" pitchFamily="34" charset="0"/>
                <a:ea typeface="Bricolage Grotesque"/>
                <a:cs typeface="Bricolage Grotesque"/>
                <a:sym typeface="Bricolage Grotesque"/>
              </a:rPr>
              <a:t>Government</a:t>
            </a:r>
            <a:r>
              <a:rPr lang="en-US" sz="2999" dirty="0">
                <a:solidFill>
                  <a:srgbClr val="000000"/>
                </a:solidFill>
                <a:latin typeface="Aptos" panose="020B0004020202020204" pitchFamily="34" charset="0"/>
                <a:ea typeface="Bricolage Grotesque"/>
                <a:cs typeface="Bricolage Grotesque"/>
                <a:sym typeface="Bricolage Grotesque"/>
              </a:rPr>
              <a:t>.  </a:t>
            </a:r>
            <a:endParaRPr lang="vi-VN" sz="2999" dirty="0">
              <a:solidFill>
                <a:srgbClr val="000000"/>
              </a:solidFill>
              <a:latin typeface="Aptos" panose="020B0004020202020204" pitchFamily="34" charset="0"/>
              <a:ea typeface="Bricolage Grotesque"/>
              <a:cs typeface="Bricolage Grotesque"/>
              <a:sym typeface="Bricolage Grotesque"/>
            </a:endParaRPr>
          </a:p>
          <a:p>
            <a:pPr marL="457200" lvl="0" indent="-457200" algn="l">
              <a:lnSpc>
                <a:spcPct val="150000"/>
              </a:lnSpc>
              <a:spcBef>
                <a:spcPct val="0"/>
              </a:spcBef>
              <a:buFont typeface="Arial" panose="020B0604020202020204" pitchFamily="34" charset="0"/>
              <a:buChar char="•"/>
            </a:pPr>
            <a:r>
              <a:rPr lang="vi-VN" sz="2999" dirty="0" err="1">
                <a:solidFill>
                  <a:srgbClr val="000000"/>
                </a:solidFill>
                <a:latin typeface="Aptos" panose="020B0004020202020204" pitchFamily="34" charset="0"/>
                <a:ea typeface="Bricolage Grotesque"/>
                <a:cs typeface="Bricolage Grotesque"/>
                <a:sym typeface="Bricolage Grotesque"/>
              </a:rPr>
              <a:t>Practically</a:t>
            </a:r>
            <a:r>
              <a:rPr lang="en-US" sz="2999" dirty="0">
                <a:solidFill>
                  <a:srgbClr val="000000"/>
                </a:solidFill>
                <a:latin typeface="Aptos" panose="020B0004020202020204" pitchFamily="34" charset="0"/>
                <a:ea typeface="Bricolage Grotesque"/>
                <a:cs typeface="Bricolage Grotesque"/>
                <a:sym typeface="Bricolage Grotesque"/>
              </a:rPr>
              <a:t>, </a:t>
            </a:r>
            <a:r>
              <a:rPr lang="vi-VN" sz="2999" dirty="0" err="1">
                <a:solidFill>
                  <a:srgbClr val="000000"/>
                </a:solidFill>
                <a:latin typeface="Aptos" panose="020B0004020202020204" pitchFamily="34" charset="0"/>
                <a:ea typeface="Bricolage Grotesque"/>
                <a:cs typeface="Bricolage Grotesque"/>
                <a:sym typeface="Bricolage Grotesque"/>
              </a:rPr>
              <a:t>it</a:t>
            </a:r>
            <a:r>
              <a:rPr lang="vi-VN" sz="2999" dirty="0">
                <a:solidFill>
                  <a:srgbClr val="000000"/>
                </a:solidFill>
                <a:latin typeface="Aptos" panose="020B0004020202020204" pitchFamily="34" charset="0"/>
                <a:ea typeface="Bricolage Grotesque"/>
                <a:cs typeface="Bricolage Grotesque"/>
                <a:sym typeface="Bricolage Grotesque"/>
              </a:rPr>
              <a:t> </a:t>
            </a:r>
            <a:r>
              <a:rPr lang="vi-VN" sz="2999" b="1" dirty="0" err="1">
                <a:solidFill>
                  <a:schemeClr val="tx2"/>
                </a:solidFill>
                <a:latin typeface="Aptos" panose="020B0004020202020204" pitchFamily="34" charset="0"/>
                <a:ea typeface="Bricolage Grotesque"/>
                <a:cs typeface="Bricolage Grotesque"/>
                <a:sym typeface="Bricolage Grotesque"/>
              </a:rPr>
              <a:t>consolidates</a:t>
            </a:r>
            <a:r>
              <a:rPr lang="vi-VN" sz="2999" b="1" dirty="0">
                <a:solidFill>
                  <a:schemeClr val="tx2"/>
                </a:solidFill>
                <a:latin typeface="Aptos" panose="020B0004020202020204" pitchFamily="34" charset="0"/>
                <a:ea typeface="Bricolage Grotesque"/>
                <a:cs typeface="Bricolage Grotesque"/>
                <a:sym typeface="Bricolage Grotesque"/>
              </a:rPr>
              <a:t> </a:t>
            </a:r>
            <a:r>
              <a:rPr lang="en-US" sz="2999" b="1" dirty="0">
                <a:solidFill>
                  <a:schemeClr val="tx2"/>
                </a:solidFill>
                <a:latin typeface="Aptos" panose="020B0004020202020204" pitchFamily="34" charset="0"/>
                <a:ea typeface="Bricolage Grotesque"/>
                <a:cs typeface="Bricolage Grotesque"/>
                <a:sym typeface="Bricolage Grotesque"/>
              </a:rPr>
              <a:t>the current training programs </a:t>
            </a:r>
            <a:r>
              <a:rPr lang="en-US" sz="2999" dirty="0">
                <a:solidFill>
                  <a:srgbClr val="000000"/>
                </a:solidFill>
                <a:latin typeface="Aptos" panose="020B0004020202020204" pitchFamily="34" charset="0"/>
                <a:ea typeface="Bricolage Grotesque"/>
                <a:cs typeface="Bricolage Grotesque"/>
                <a:sym typeface="Bricolage Grotesque"/>
              </a:rPr>
              <a:t>of </a:t>
            </a:r>
            <a:r>
              <a:rPr lang="vi-VN" sz="2999" dirty="0">
                <a:solidFill>
                  <a:srgbClr val="000000"/>
                </a:solidFill>
                <a:latin typeface="Aptos" panose="020B0004020202020204" pitchFamily="34" charset="0"/>
                <a:ea typeface="Bricolage Grotesque"/>
                <a:cs typeface="Bricolage Grotesque"/>
                <a:sym typeface="Bricolage Grotesque"/>
              </a:rPr>
              <a:t>VNU-ULIS</a:t>
            </a:r>
            <a:r>
              <a:rPr lang="en-US" sz="2999" dirty="0">
                <a:solidFill>
                  <a:srgbClr val="000000"/>
                </a:solidFill>
                <a:latin typeface="Aptos" panose="020B0004020202020204" pitchFamily="34" charset="0"/>
                <a:ea typeface="Bricolage Grotesque"/>
                <a:cs typeface="Bricolage Grotesque"/>
                <a:sym typeface="Bricolage Grotesque"/>
              </a:rPr>
              <a:t> according to the orientation of Globalization and Intercultural Communication (GIC).  </a:t>
            </a:r>
            <a:endParaRPr lang="vi-VN" sz="2999" dirty="0">
              <a:solidFill>
                <a:srgbClr val="000000"/>
              </a:solidFill>
              <a:latin typeface="Aptos" panose="020B0004020202020204" pitchFamily="34" charset="0"/>
              <a:ea typeface="Bricolage Grotesque"/>
              <a:cs typeface="Bricolage Grotesque"/>
              <a:sym typeface="Bricolage Grotesque"/>
            </a:endParaRPr>
          </a:p>
          <a:p>
            <a:pPr marL="457200" lvl="0" indent="-457200">
              <a:lnSpc>
                <a:spcPct val="150000"/>
              </a:lnSpc>
              <a:spcBef>
                <a:spcPct val="0"/>
              </a:spcBef>
              <a:buFont typeface="Arial" panose="020B0604020202020204" pitchFamily="34" charset="0"/>
              <a:buChar char="•"/>
            </a:pPr>
            <a:r>
              <a:rPr lang="vi-VN" sz="2999" dirty="0" err="1">
                <a:solidFill>
                  <a:srgbClr val="000000"/>
                </a:solidFill>
                <a:latin typeface="Aptos" panose="020B0004020202020204" pitchFamily="34" charset="0"/>
                <a:ea typeface="Bricolage Grotesque"/>
                <a:cs typeface="Bricolage Grotesque"/>
                <a:sym typeface="Bricolage Grotesque"/>
              </a:rPr>
              <a:t>Transferably</a:t>
            </a:r>
            <a:r>
              <a:rPr lang="en-US" sz="2999" dirty="0">
                <a:solidFill>
                  <a:srgbClr val="000000"/>
                </a:solidFill>
                <a:latin typeface="Aptos" panose="020B0004020202020204" pitchFamily="34" charset="0"/>
                <a:ea typeface="Bricolage Grotesque"/>
                <a:cs typeface="Bricolage Grotesque"/>
                <a:sym typeface="Bricolage Grotesque"/>
              </a:rPr>
              <a:t>, the </a:t>
            </a:r>
            <a:r>
              <a:rPr lang="vi-VN" sz="2999" dirty="0" err="1">
                <a:solidFill>
                  <a:srgbClr val="000000"/>
                </a:solidFill>
                <a:latin typeface="Aptos" panose="020B0004020202020204" pitchFamily="34" charset="0"/>
                <a:ea typeface="Bricolage Grotesque"/>
                <a:cs typeface="Bricolage Grotesque"/>
                <a:sym typeface="Bricolage Grotesque"/>
              </a:rPr>
              <a:t>study</a:t>
            </a:r>
            <a:r>
              <a:rPr lang="en-US" sz="2999" dirty="0">
                <a:solidFill>
                  <a:srgbClr val="000000"/>
                </a:solidFill>
                <a:latin typeface="Aptos" panose="020B0004020202020204" pitchFamily="34" charset="0"/>
                <a:ea typeface="Bricolage Grotesque"/>
                <a:cs typeface="Bricolage Grotesque"/>
                <a:sym typeface="Bricolage Grotesque"/>
              </a:rPr>
              <a:t> results </a:t>
            </a:r>
            <a:r>
              <a:rPr lang="vi-VN" sz="2999" b="1" dirty="0" err="1">
                <a:solidFill>
                  <a:schemeClr val="tx2"/>
                </a:solidFill>
                <a:latin typeface="Aptos" panose="020B0004020202020204" pitchFamily="34" charset="0"/>
                <a:ea typeface="Bricolage Grotesque"/>
                <a:cs typeface="Bricolage Grotesque"/>
                <a:sym typeface="Bricolage Grotesque"/>
              </a:rPr>
              <a:t>offer</a:t>
            </a:r>
            <a:r>
              <a:rPr lang="vi-VN" sz="2999" b="1" dirty="0">
                <a:solidFill>
                  <a:schemeClr val="tx2"/>
                </a:solidFill>
                <a:latin typeface="Aptos" panose="020B0004020202020204" pitchFamily="34" charset="0"/>
                <a:ea typeface="Bricolage Grotesque"/>
                <a:cs typeface="Bricolage Grotesque"/>
                <a:sym typeface="Bricolage Grotesque"/>
              </a:rPr>
              <a:t> a </a:t>
            </a:r>
            <a:r>
              <a:rPr lang="vi-VN" sz="2999" b="1" dirty="0" err="1">
                <a:solidFill>
                  <a:schemeClr val="tx2"/>
                </a:solidFill>
                <a:latin typeface="Aptos" panose="020B0004020202020204" pitchFamily="34" charset="0"/>
                <a:ea typeface="Bricolage Grotesque"/>
                <a:cs typeface="Bricolage Grotesque"/>
                <a:sym typeface="Bricolage Grotesque"/>
              </a:rPr>
              <a:t>sound</a:t>
            </a:r>
            <a:r>
              <a:rPr lang="vi-VN" sz="2999" b="1" dirty="0">
                <a:solidFill>
                  <a:schemeClr val="tx2"/>
                </a:solidFill>
                <a:latin typeface="Aptos" panose="020B0004020202020204" pitchFamily="34" charset="0"/>
                <a:ea typeface="Bricolage Grotesque"/>
                <a:cs typeface="Bricolage Grotesque"/>
                <a:sym typeface="Bricolage Grotesque"/>
              </a:rPr>
              <a:t> </a:t>
            </a:r>
            <a:r>
              <a:rPr lang="vi-VN" sz="2999" b="1" dirty="0" err="1">
                <a:solidFill>
                  <a:schemeClr val="tx2"/>
                </a:solidFill>
                <a:latin typeface="Aptos" panose="020B0004020202020204" pitchFamily="34" charset="0"/>
                <a:ea typeface="Bricolage Grotesque"/>
                <a:cs typeface="Bricolage Grotesque"/>
                <a:sym typeface="Bricolage Grotesque"/>
              </a:rPr>
              <a:t>foundation</a:t>
            </a:r>
            <a:r>
              <a:rPr lang="vi-VN" sz="2999" b="1" dirty="0">
                <a:solidFill>
                  <a:schemeClr val="tx2"/>
                </a:solidFill>
                <a:latin typeface="Aptos" panose="020B0004020202020204" pitchFamily="34" charset="0"/>
                <a:ea typeface="Bricolage Grotesque"/>
                <a:cs typeface="Bricolage Grotesque"/>
                <a:sym typeface="Bricolage Grotesque"/>
              </a:rPr>
              <a:t> </a:t>
            </a:r>
            <a:r>
              <a:rPr lang="vi-VN" sz="2999" b="1" dirty="0" err="1">
                <a:solidFill>
                  <a:schemeClr val="tx2"/>
                </a:solidFill>
                <a:latin typeface="Aptos" panose="020B0004020202020204" pitchFamily="34" charset="0"/>
                <a:ea typeface="Bricolage Grotesque"/>
                <a:cs typeface="Bricolage Grotesque"/>
                <a:sym typeface="Bricolage Grotesque"/>
              </a:rPr>
              <a:t>for</a:t>
            </a:r>
            <a:r>
              <a:rPr lang="en-US" sz="2999" b="1" dirty="0">
                <a:solidFill>
                  <a:schemeClr val="tx2"/>
                </a:solidFill>
                <a:latin typeface="Aptos" panose="020B0004020202020204" pitchFamily="34" charset="0"/>
                <a:ea typeface="Bricolage Grotesque"/>
                <a:cs typeface="Bricolage Grotesque"/>
                <a:sym typeface="Bricolage Grotesque"/>
              </a:rPr>
              <a:t> the GIC </a:t>
            </a:r>
            <a:r>
              <a:rPr lang="vi-VN" sz="2999" b="1" dirty="0" err="1">
                <a:solidFill>
                  <a:schemeClr val="tx2"/>
                </a:solidFill>
                <a:latin typeface="Aptos" panose="020B0004020202020204" pitchFamily="34" charset="0"/>
                <a:ea typeface="Bricolage Grotesque"/>
                <a:cs typeface="Bricolage Grotesque"/>
                <a:sym typeface="Bricolage Grotesque"/>
              </a:rPr>
              <a:t>curriculum</a:t>
            </a:r>
            <a:r>
              <a:rPr lang="vi-VN" sz="2999" b="1" dirty="0">
                <a:solidFill>
                  <a:schemeClr val="tx2"/>
                </a:solidFill>
                <a:latin typeface="Aptos" panose="020B0004020202020204" pitchFamily="34" charset="0"/>
                <a:ea typeface="Bricolage Grotesque"/>
                <a:cs typeface="Bricolage Grotesque"/>
                <a:sym typeface="Bricolage Grotesque"/>
              </a:rPr>
              <a:t> </a:t>
            </a:r>
            <a:r>
              <a:rPr lang="en-US" sz="2999" b="1" dirty="0">
                <a:solidFill>
                  <a:schemeClr val="tx2"/>
                </a:solidFill>
                <a:latin typeface="Aptos" panose="020B0004020202020204" pitchFamily="34" charset="0"/>
                <a:ea typeface="Bricolage Grotesque"/>
                <a:cs typeface="Bricolage Grotesque"/>
                <a:sym typeface="Bricolage Grotesque"/>
              </a:rPr>
              <a:t>development</a:t>
            </a:r>
            <a:r>
              <a:rPr lang="en-US" sz="2999" dirty="0">
                <a:solidFill>
                  <a:srgbClr val="000000"/>
                </a:solidFill>
                <a:latin typeface="Aptos" panose="020B0004020202020204" pitchFamily="34" charset="0"/>
                <a:ea typeface="Bricolage Grotesque"/>
                <a:cs typeface="Bricolage Grotesque"/>
                <a:sym typeface="Bricolage Grotesque"/>
              </a:rPr>
              <a:t>.</a:t>
            </a:r>
          </a:p>
        </p:txBody>
      </p:sp>
      <p:sp>
        <p:nvSpPr>
          <p:cNvPr id="18" name="Freeform 18">
            <a:extLst>
              <a:ext uri="{FF2B5EF4-FFF2-40B4-BE49-F238E27FC236}">
                <a16:creationId xmlns:a16="http://schemas.microsoft.com/office/drawing/2014/main" id="{7651704E-83F3-C9F9-8B55-06F48929784A}"/>
              </a:ext>
            </a:extLst>
          </p:cNvPr>
          <p:cNvSpPr/>
          <p:nvPr/>
        </p:nvSpPr>
        <p:spPr>
          <a:xfrm>
            <a:off x="-286428" y="8127266"/>
            <a:ext cx="2630255" cy="2876025"/>
          </a:xfrm>
          <a:custGeom>
            <a:avLst/>
            <a:gdLst/>
            <a:ahLst/>
            <a:cxnLst/>
            <a:rect l="l" t="t" r="r" b="b"/>
            <a:pathLst>
              <a:path w="2630255" h="2876025">
                <a:moveTo>
                  <a:pt x="0" y="0"/>
                </a:moveTo>
                <a:lnTo>
                  <a:pt x="2630256" y="0"/>
                </a:lnTo>
                <a:lnTo>
                  <a:pt x="2630256" y="2876025"/>
                </a:lnTo>
                <a:lnTo>
                  <a:pt x="0" y="287602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9" name="Freeform 19">
            <a:extLst>
              <a:ext uri="{FF2B5EF4-FFF2-40B4-BE49-F238E27FC236}">
                <a16:creationId xmlns:a16="http://schemas.microsoft.com/office/drawing/2014/main" id="{0EC86981-84C7-C77F-2CD8-DFDBAF1F52FF}"/>
              </a:ext>
            </a:extLst>
          </p:cNvPr>
          <p:cNvSpPr/>
          <p:nvPr/>
        </p:nvSpPr>
        <p:spPr>
          <a:xfrm flipH="1" flipV="1">
            <a:off x="15944172" y="1179512"/>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71347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CF0E1-3E67-7FC1-2C2A-6582371936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967A8F-E5B0-1502-9292-B560F239BC14}"/>
              </a:ext>
            </a:extLst>
          </p:cNvPr>
          <p:cNvSpPr/>
          <p:nvPr/>
        </p:nvSpPr>
        <p:spPr>
          <a:xfrm>
            <a:off x="-128954"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666" b="-15666"/>
            </a:stretch>
          </a:blipFill>
        </p:spPr>
      </p:sp>
      <p:grpSp>
        <p:nvGrpSpPr>
          <p:cNvPr id="3" name="Group 3">
            <a:extLst>
              <a:ext uri="{FF2B5EF4-FFF2-40B4-BE49-F238E27FC236}">
                <a16:creationId xmlns:a16="http://schemas.microsoft.com/office/drawing/2014/main" id="{C0252CB5-1854-014B-7221-6B3F83C481CF}"/>
              </a:ext>
            </a:extLst>
          </p:cNvPr>
          <p:cNvGrpSpPr/>
          <p:nvPr/>
        </p:nvGrpSpPr>
        <p:grpSpPr>
          <a:xfrm>
            <a:off x="-126418" y="-344068"/>
            <a:ext cx="7784441" cy="10975135"/>
            <a:chOff x="0" y="0"/>
            <a:chExt cx="1224371" cy="1593725"/>
          </a:xfrm>
        </p:grpSpPr>
        <p:sp>
          <p:nvSpPr>
            <p:cNvPr id="4" name="Freeform 4">
              <a:extLst>
                <a:ext uri="{FF2B5EF4-FFF2-40B4-BE49-F238E27FC236}">
                  <a16:creationId xmlns:a16="http://schemas.microsoft.com/office/drawing/2014/main" id="{88B07805-8F4C-C329-FC76-82752C097C0A}"/>
                </a:ext>
              </a:extLst>
            </p:cNvPr>
            <p:cNvSpPr/>
            <p:nvPr/>
          </p:nvSpPr>
          <p:spPr>
            <a:xfrm>
              <a:off x="0" y="0"/>
              <a:ext cx="1224371" cy="1593725"/>
            </a:xfrm>
            <a:custGeom>
              <a:avLst/>
              <a:gdLst/>
              <a:ahLst/>
              <a:cxnLst/>
              <a:rect l="l" t="t" r="r" b="b"/>
              <a:pathLst>
                <a:path w="1224371" h="1593725">
                  <a:moveTo>
                    <a:pt x="0" y="0"/>
                  </a:moveTo>
                  <a:lnTo>
                    <a:pt x="1224371" y="0"/>
                  </a:lnTo>
                  <a:lnTo>
                    <a:pt x="1224371" y="1593725"/>
                  </a:lnTo>
                  <a:lnTo>
                    <a:pt x="0" y="1593725"/>
                  </a:lnTo>
                  <a:close/>
                </a:path>
              </a:pathLst>
            </a:custGeom>
            <a:blipFill>
              <a:blip r:embed="rId3"/>
              <a:stretch>
                <a:fillRect t="-7618" b="-7618"/>
              </a:stretch>
            </a:blipFill>
          </p:spPr>
        </p:sp>
      </p:grpSp>
      <p:sp>
        <p:nvSpPr>
          <p:cNvPr id="8" name="TextBox 8">
            <a:extLst>
              <a:ext uri="{FF2B5EF4-FFF2-40B4-BE49-F238E27FC236}">
                <a16:creationId xmlns:a16="http://schemas.microsoft.com/office/drawing/2014/main" id="{FEF36C27-6F93-E095-FD0E-0F9570AF0794}"/>
              </a:ext>
            </a:extLst>
          </p:cNvPr>
          <p:cNvSpPr txBox="1"/>
          <p:nvPr/>
        </p:nvSpPr>
        <p:spPr>
          <a:xfrm>
            <a:off x="7924801" y="1061372"/>
            <a:ext cx="10210800" cy="1211870"/>
          </a:xfrm>
          <a:prstGeom prst="rect">
            <a:avLst/>
          </a:prstGeom>
        </p:spPr>
        <p:txBody>
          <a:bodyPr wrap="square" lIns="0" tIns="0" rIns="0" bIns="0" rtlCol="0" anchor="t">
            <a:spAutoFit/>
          </a:bodyPr>
          <a:lstStyle/>
          <a:p>
            <a:pPr marL="0" lvl="0" indent="0" algn="l">
              <a:lnSpc>
                <a:spcPts val="9799"/>
              </a:lnSpc>
              <a:spcBef>
                <a:spcPct val="0"/>
              </a:spcBef>
            </a:pPr>
            <a:r>
              <a:rPr lang="vi-VN" sz="6999" b="1" dirty="0" err="1">
                <a:solidFill>
                  <a:schemeClr val="tx2"/>
                </a:solidFill>
                <a:latin typeface="TAN Pearl"/>
                <a:ea typeface="TAN Pearl"/>
                <a:cs typeface="TAN Pearl"/>
                <a:sym typeface="TAN Pearl"/>
              </a:rPr>
              <a:t>Literature</a:t>
            </a:r>
            <a:r>
              <a:rPr lang="vi-VN" sz="6999" b="1" dirty="0">
                <a:solidFill>
                  <a:schemeClr val="tx2"/>
                </a:solidFill>
                <a:latin typeface="TAN Pearl"/>
                <a:ea typeface="TAN Pearl"/>
                <a:cs typeface="TAN Pearl"/>
                <a:sym typeface="TAN Pearl"/>
              </a:rPr>
              <a:t> </a:t>
            </a:r>
            <a:r>
              <a:rPr lang="vi-VN" sz="6999" b="1" dirty="0" err="1">
                <a:solidFill>
                  <a:schemeClr val="tx2"/>
                </a:solidFill>
                <a:latin typeface="TAN Pearl"/>
                <a:ea typeface="TAN Pearl"/>
                <a:cs typeface="TAN Pearl"/>
                <a:sym typeface="TAN Pearl"/>
              </a:rPr>
              <a:t>review</a:t>
            </a:r>
            <a:endParaRPr lang="en-US" sz="6999" b="1" dirty="0">
              <a:solidFill>
                <a:schemeClr val="tx2"/>
              </a:solidFill>
              <a:latin typeface="TAN Pearl"/>
              <a:ea typeface="TAN Pearl"/>
              <a:cs typeface="TAN Pearl"/>
              <a:sym typeface="TAN Pearl"/>
            </a:endParaRPr>
          </a:p>
        </p:txBody>
      </p:sp>
      <p:sp>
        <p:nvSpPr>
          <p:cNvPr id="13" name="TextBox 13">
            <a:extLst>
              <a:ext uri="{FF2B5EF4-FFF2-40B4-BE49-F238E27FC236}">
                <a16:creationId xmlns:a16="http://schemas.microsoft.com/office/drawing/2014/main" id="{69BCF4B4-A540-5549-70EA-F8B448F98B2A}"/>
              </a:ext>
            </a:extLst>
          </p:cNvPr>
          <p:cNvSpPr txBox="1"/>
          <p:nvPr/>
        </p:nvSpPr>
        <p:spPr>
          <a:xfrm>
            <a:off x="9144000" y="3742513"/>
            <a:ext cx="6434169" cy="492443"/>
          </a:xfrm>
          <a:prstGeom prst="rect">
            <a:avLst/>
          </a:prstGeom>
        </p:spPr>
        <p:txBody>
          <a:bodyPr wrap="square" lIns="0" tIns="0" rIns="0" bIns="0" rtlCol="0" anchor="t">
            <a:spAutoFit/>
          </a:bodyPr>
          <a:lstStyle/>
          <a:p>
            <a:pPr marL="457200" lvl="0" indent="-457200" algn="l">
              <a:spcBef>
                <a:spcPct val="0"/>
              </a:spcBef>
              <a:buFont typeface="Arial" panose="020B0604020202020204" pitchFamily="34" charset="0"/>
              <a:buChar char="•"/>
            </a:pPr>
            <a:r>
              <a:rPr lang="en-US" sz="3200" dirty="0">
                <a:solidFill>
                  <a:srgbClr val="000000"/>
                </a:solidFill>
                <a:latin typeface="Bricolage Grotesque"/>
                <a:ea typeface="Bricolage Grotesque"/>
                <a:cs typeface="Bricolage Grotesque"/>
                <a:sym typeface="Bricolage Grotesque"/>
              </a:rPr>
              <a:t>The quintuple helix model</a:t>
            </a:r>
          </a:p>
        </p:txBody>
      </p:sp>
      <p:sp>
        <p:nvSpPr>
          <p:cNvPr id="15" name="TextBox 15">
            <a:extLst>
              <a:ext uri="{FF2B5EF4-FFF2-40B4-BE49-F238E27FC236}">
                <a16:creationId xmlns:a16="http://schemas.microsoft.com/office/drawing/2014/main" id="{53F1F8AB-165D-2F47-7744-513F6544C509}"/>
              </a:ext>
            </a:extLst>
          </p:cNvPr>
          <p:cNvSpPr txBox="1"/>
          <p:nvPr/>
        </p:nvSpPr>
        <p:spPr>
          <a:xfrm>
            <a:off x="9114692" y="4968312"/>
            <a:ext cx="8440615" cy="984885"/>
          </a:xfrm>
          <a:prstGeom prst="rect">
            <a:avLst/>
          </a:prstGeom>
        </p:spPr>
        <p:txBody>
          <a:bodyPr wrap="square" lIns="0" tIns="0" rIns="0" bIns="0" rtlCol="0" anchor="t">
            <a:spAutoFit/>
          </a:bodyPr>
          <a:lstStyle/>
          <a:p>
            <a:pPr marL="468313" lvl="0" indent="-468313" algn="l">
              <a:spcBef>
                <a:spcPct val="0"/>
              </a:spcBef>
              <a:buFont typeface="Arial" panose="020B0604020202020204" pitchFamily="34" charset="0"/>
              <a:buChar char="•"/>
            </a:pPr>
            <a:r>
              <a:rPr lang="en-US" sz="3200" dirty="0">
                <a:solidFill>
                  <a:srgbClr val="000000"/>
                </a:solidFill>
                <a:latin typeface="Bricolage Grotesque"/>
                <a:sym typeface="Bricolage Grotesque"/>
              </a:rPr>
              <a:t>The multi-layered ecosystem conceptual   framework</a:t>
            </a:r>
          </a:p>
        </p:txBody>
      </p:sp>
      <p:sp>
        <p:nvSpPr>
          <p:cNvPr id="16" name="Freeform 16">
            <a:extLst>
              <a:ext uri="{FF2B5EF4-FFF2-40B4-BE49-F238E27FC236}">
                <a16:creationId xmlns:a16="http://schemas.microsoft.com/office/drawing/2014/main" id="{136AE060-8C90-534E-8BC3-4FEF6A07D500}"/>
              </a:ext>
            </a:extLst>
          </p:cNvPr>
          <p:cNvSpPr/>
          <p:nvPr/>
        </p:nvSpPr>
        <p:spPr>
          <a:xfrm flipH="1" flipV="1">
            <a:off x="15657745" y="1358931"/>
            <a:ext cx="2630255" cy="2876025"/>
          </a:xfrm>
          <a:custGeom>
            <a:avLst/>
            <a:gdLst/>
            <a:ahLst/>
            <a:cxnLst/>
            <a:rect l="l" t="t" r="r" b="b"/>
            <a:pathLst>
              <a:path w="2630255" h="2876025">
                <a:moveTo>
                  <a:pt x="2630256" y="2876025"/>
                </a:moveTo>
                <a:lnTo>
                  <a:pt x="0" y="2876025"/>
                </a:lnTo>
                <a:lnTo>
                  <a:pt x="0" y="0"/>
                </a:lnTo>
                <a:lnTo>
                  <a:pt x="2630256" y="0"/>
                </a:lnTo>
                <a:lnTo>
                  <a:pt x="2630256" y="2876025"/>
                </a:lnTo>
                <a:close/>
              </a:path>
            </a:pathLst>
          </a:custGeom>
          <a:blipFill>
            <a:blip>
              <a:extLst>
                <a:ext uri="{96DAC541-7B7A-43D3-8B79-37D633B846F1}">
                  <asvg:svgBlip xmlns:asvg="http://schemas.microsoft.com/office/drawing/2016/SVG/main" r:embed="rId4"/>
                </a:ext>
              </a:extLst>
            </a:blip>
            <a:stretch>
              <a:fillRect/>
            </a:stretch>
          </a:blipFill>
        </p:spPr>
      </p:sp>
      <p:sp>
        <p:nvSpPr>
          <p:cNvPr id="18" name="TextBox 15">
            <a:extLst>
              <a:ext uri="{FF2B5EF4-FFF2-40B4-BE49-F238E27FC236}">
                <a16:creationId xmlns:a16="http://schemas.microsoft.com/office/drawing/2014/main" id="{52B8F04A-AC75-86E5-1C58-644430AEF4F6}"/>
              </a:ext>
            </a:extLst>
          </p:cNvPr>
          <p:cNvSpPr txBox="1"/>
          <p:nvPr/>
        </p:nvSpPr>
        <p:spPr>
          <a:xfrm>
            <a:off x="9114692" y="6461450"/>
            <a:ext cx="8440615" cy="492443"/>
          </a:xfrm>
          <a:prstGeom prst="rect">
            <a:avLst/>
          </a:prstGeom>
        </p:spPr>
        <p:txBody>
          <a:bodyPr wrap="square" lIns="0" tIns="0" rIns="0" bIns="0" rtlCol="0" anchor="t">
            <a:spAutoFit/>
          </a:bodyPr>
          <a:lstStyle/>
          <a:p>
            <a:pPr marL="468313" lvl="0" indent="-468313" algn="l">
              <a:spcBef>
                <a:spcPct val="0"/>
              </a:spcBef>
              <a:buFont typeface="Arial" panose="020B0604020202020204" pitchFamily="34" charset="0"/>
              <a:buChar char="•"/>
            </a:pPr>
            <a:r>
              <a:rPr lang="en-US" sz="3200" dirty="0">
                <a:solidFill>
                  <a:srgbClr val="000000"/>
                </a:solidFill>
                <a:latin typeface="Bricolage Grotesque"/>
                <a:sym typeface="Bricolage Grotesque"/>
              </a:rPr>
              <a:t>The </a:t>
            </a:r>
            <a:r>
              <a:rPr lang="vi-VN" sz="3200" dirty="0" err="1">
                <a:solidFill>
                  <a:srgbClr val="000000"/>
                </a:solidFill>
                <a:latin typeface="Bricolage Grotesque"/>
                <a:sym typeface="Bricolage Grotesque"/>
              </a:rPr>
              <a:t>career-oriented</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need</a:t>
            </a:r>
            <a:r>
              <a:rPr lang="vi-VN" sz="3200" dirty="0">
                <a:solidFill>
                  <a:srgbClr val="000000"/>
                </a:solidFill>
                <a:latin typeface="Bricolage Grotesque"/>
                <a:sym typeface="Bricolage Grotesque"/>
              </a:rPr>
              <a:t> </a:t>
            </a:r>
            <a:r>
              <a:rPr lang="vi-VN" sz="3200" dirty="0" err="1">
                <a:solidFill>
                  <a:srgbClr val="000000"/>
                </a:solidFill>
                <a:latin typeface="Bricolage Grotesque"/>
                <a:sym typeface="Bricolage Grotesque"/>
              </a:rPr>
              <a:t>analysis</a:t>
            </a:r>
            <a:endParaRPr lang="en-US" sz="3200" dirty="0">
              <a:solidFill>
                <a:srgbClr val="000000"/>
              </a:solidFill>
              <a:latin typeface="Bricolage Grotesque"/>
              <a:sym typeface="Bricolage Grotesque"/>
            </a:endParaRPr>
          </a:p>
        </p:txBody>
      </p:sp>
    </p:spTree>
    <p:extLst>
      <p:ext uri="{BB962C8B-B14F-4D97-AF65-F5344CB8AC3E}">
        <p14:creationId xmlns:p14="http://schemas.microsoft.com/office/powerpoint/2010/main" val="1477511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93C45-C654-CB0C-88D7-37971E5757DB}"/>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8738A658-EA7B-C180-6DE3-E445E7199EBF}"/>
              </a:ext>
            </a:extLst>
          </p:cNvPr>
          <p:cNvGrpSpPr/>
          <p:nvPr/>
        </p:nvGrpSpPr>
        <p:grpSpPr>
          <a:xfrm>
            <a:off x="13182600" y="-269507"/>
            <a:ext cx="5105400" cy="10826014"/>
            <a:chOff x="0" y="0"/>
            <a:chExt cx="1165445" cy="2398611"/>
          </a:xfrm>
        </p:grpSpPr>
        <p:sp>
          <p:nvSpPr>
            <p:cNvPr id="7" name="Freeform 7">
              <a:extLst>
                <a:ext uri="{FF2B5EF4-FFF2-40B4-BE49-F238E27FC236}">
                  <a16:creationId xmlns:a16="http://schemas.microsoft.com/office/drawing/2014/main" id="{34E248F2-0C78-62D1-55DC-C1F5F4D60E19}"/>
                </a:ext>
              </a:extLst>
            </p:cNvPr>
            <p:cNvSpPr/>
            <p:nvPr/>
          </p:nvSpPr>
          <p:spPr>
            <a:xfrm>
              <a:off x="0" y="0"/>
              <a:ext cx="1165445" cy="2398611"/>
            </a:xfrm>
            <a:custGeom>
              <a:avLst/>
              <a:gdLst/>
              <a:ahLst/>
              <a:cxnLst/>
              <a:rect l="l" t="t" r="r" b="b"/>
              <a:pathLst>
                <a:path w="1165445" h="2398611">
                  <a:moveTo>
                    <a:pt x="0" y="0"/>
                  </a:moveTo>
                  <a:lnTo>
                    <a:pt x="1165445" y="0"/>
                  </a:lnTo>
                  <a:lnTo>
                    <a:pt x="1165445" y="2398611"/>
                  </a:lnTo>
                  <a:lnTo>
                    <a:pt x="0" y="2398611"/>
                  </a:lnTo>
                  <a:close/>
                </a:path>
              </a:pathLst>
            </a:custGeom>
            <a:blipFill>
              <a:blip r:embed="rId2"/>
              <a:stretch>
                <a:fillRect l="-42046" t="-13832" r="-33663"/>
              </a:stretch>
            </a:blipFill>
          </p:spPr>
        </p:sp>
      </p:grpSp>
      <p:sp>
        <p:nvSpPr>
          <p:cNvPr id="14" name="TextBox 14">
            <a:extLst>
              <a:ext uri="{FF2B5EF4-FFF2-40B4-BE49-F238E27FC236}">
                <a16:creationId xmlns:a16="http://schemas.microsoft.com/office/drawing/2014/main" id="{49D8D36E-3EB9-9B08-DA82-904076153394}"/>
              </a:ext>
            </a:extLst>
          </p:cNvPr>
          <p:cNvSpPr txBox="1"/>
          <p:nvPr/>
        </p:nvSpPr>
        <p:spPr>
          <a:xfrm>
            <a:off x="789487" y="1104900"/>
            <a:ext cx="12240713" cy="830997"/>
          </a:xfrm>
          <a:prstGeom prst="rect">
            <a:avLst/>
          </a:prstGeom>
        </p:spPr>
        <p:txBody>
          <a:bodyPr wrap="square" lIns="0" tIns="0" rIns="0" bIns="0" rtlCol="0" anchor="t">
            <a:spAutoFit/>
          </a:bodyPr>
          <a:lstStyle/>
          <a:p>
            <a:pPr marL="0" lvl="0" indent="0" algn="l">
              <a:spcBef>
                <a:spcPct val="0"/>
              </a:spcBef>
            </a:pPr>
            <a:r>
              <a:rPr lang="en-US" sz="5400" b="1" dirty="0">
                <a:solidFill>
                  <a:schemeClr val="tx2"/>
                </a:solidFill>
                <a:latin typeface="TAN Pearl"/>
                <a:ea typeface="TAN Pearl"/>
                <a:cs typeface="TAN Pearl"/>
                <a:sym typeface="TAN Pearl"/>
              </a:rPr>
              <a:t>The quintuple helix model</a:t>
            </a:r>
          </a:p>
        </p:txBody>
      </p:sp>
      <p:graphicFrame>
        <p:nvGraphicFramePr>
          <p:cNvPr id="2" name="Diagram 1">
            <a:extLst>
              <a:ext uri="{FF2B5EF4-FFF2-40B4-BE49-F238E27FC236}">
                <a16:creationId xmlns:a16="http://schemas.microsoft.com/office/drawing/2014/main" id="{9FF210EC-B105-A248-549A-5FF3C33D0C94}"/>
              </a:ext>
            </a:extLst>
          </p:cNvPr>
          <p:cNvGraphicFramePr/>
          <p:nvPr>
            <p:extLst>
              <p:ext uri="{D42A27DB-BD31-4B8C-83A1-F6EECF244321}">
                <p14:modId xmlns:p14="http://schemas.microsoft.com/office/powerpoint/2010/main" val="1539169267"/>
              </p:ext>
            </p:extLst>
          </p:nvPr>
        </p:nvGraphicFramePr>
        <p:xfrm>
          <a:off x="2102517" y="2635880"/>
          <a:ext cx="11949365" cy="7651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9159E433-41C0-82DD-2075-67FB26CCFC39}"/>
              </a:ext>
            </a:extLst>
          </p:cNvPr>
          <p:cNvSpPr txBox="1"/>
          <p:nvPr/>
        </p:nvSpPr>
        <p:spPr>
          <a:xfrm>
            <a:off x="6648954" y="5829300"/>
            <a:ext cx="2856489" cy="1754326"/>
          </a:xfrm>
          <a:prstGeom prst="rect">
            <a:avLst/>
          </a:prstGeom>
          <a:solidFill>
            <a:schemeClr val="accent6">
              <a:lumMod val="20000"/>
              <a:lumOff val="80000"/>
            </a:schemeClr>
          </a:solidFill>
          <a:effectLst>
            <a:innerShdw blurRad="63500" dist="50800" dir="2700000">
              <a:prstClr val="black">
                <a:alpha val="50000"/>
              </a:prstClr>
            </a:innerShdw>
          </a:effectLst>
        </p:spPr>
        <p:txBody>
          <a:bodyPr wrap="square" rtlCol="0">
            <a:spAutoFit/>
          </a:bodyPr>
          <a:lstStyle/>
          <a:p>
            <a:pPr algn="ctr"/>
            <a:r>
              <a:rPr lang="vi-VN" sz="3600" b="1" dirty="0">
                <a:solidFill>
                  <a:srgbClr val="0070C0"/>
                </a:solidFill>
                <a:latin typeface="Aptos" panose="020B0004020202020204" pitchFamily="34" charset="0"/>
              </a:rPr>
              <a:t>THE FIVE “HOUSES” MODEL</a:t>
            </a:r>
            <a:endParaRPr lang="en-US" sz="3600" b="1" dirty="0">
              <a:solidFill>
                <a:srgbClr val="0070C0"/>
              </a:solidFill>
              <a:latin typeface="Aptos" panose="020B0004020202020204" pitchFamily="34" charset="0"/>
            </a:endParaRPr>
          </a:p>
        </p:txBody>
      </p:sp>
      <p:sp>
        <p:nvSpPr>
          <p:cNvPr id="4" name="TextBox 3">
            <a:extLst>
              <a:ext uri="{FF2B5EF4-FFF2-40B4-BE49-F238E27FC236}">
                <a16:creationId xmlns:a16="http://schemas.microsoft.com/office/drawing/2014/main" id="{78CA3ACE-5ADA-492A-FE47-FAEFF6040EB7}"/>
              </a:ext>
            </a:extLst>
          </p:cNvPr>
          <p:cNvSpPr txBox="1"/>
          <p:nvPr/>
        </p:nvSpPr>
        <p:spPr>
          <a:xfrm>
            <a:off x="13182600" y="1322945"/>
            <a:ext cx="4724400" cy="1569660"/>
          </a:xfrm>
          <a:prstGeom prst="rect">
            <a:avLst/>
          </a:prstGeom>
          <a:noFill/>
        </p:spPr>
        <p:txBody>
          <a:bodyPr wrap="square" rtlCol="0">
            <a:spAutoFit/>
          </a:bodyPr>
          <a:lstStyle/>
          <a:p>
            <a:r>
              <a:rPr lang="vi-VN" sz="2400" dirty="0">
                <a:latin typeface="Aptos" panose="020B0004020202020204" pitchFamily="34" charset="0"/>
              </a:rPr>
              <a:t>(</a:t>
            </a:r>
            <a:r>
              <a:rPr lang="en-US" sz="2400" dirty="0">
                <a:latin typeface="Aptos" panose="020B0004020202020204" pitchFamily="34" charset="0"/>
              </a:rPr>
              <a:t>Borrero &amp; Yousafzai, 2024; </a:t>
            </a:r>
            <a:r>
              <a:rPr lang="en-US" sz="2400" dirty="0" err="1">
                <a:latin typeface="Aptos" panose="020B0004020202020204" pitchFamily="34" charset="0"/>
              </a:rPr>
              <a:t>Carayannis</a:t>
            </a:r>
            <a:r>
              <a:rPr lang="en-US" sz="2400" dirty="0">
                <a:latin typeface="Aptos" panose="020B0004020202020204" pitchFamily="34" charset="0"/>
              </a:rPr>
              <a:t> &amp; Campbell, 2012; </a:t>
            </a:r>
            <a:r>
              <a:rPr lang="en-US" sz="2400" dirty="0" err="1">
                <a:latin typeface="Aptos" panose="020B0004020202020204" pitchFamily="34" charset="0"/>
              </a:rPr>
              <a:t>Cloitre</a:t>
            </a:r>
            <a:r>
              <a:rPr lang="en-US" sz="2400" dirty="0">
                <a:latin typeface="Aptos" panose="020B0004020202020204" pitchFamily="34" charset="0"/>
              </a:rPr>
              <a:t> et al., 2023; Morawska-</a:t>
            </a:r>
            <a:r>
              <a:rPr lang="en-US" sz="2400" dirty="0" err="1">
                <a:latin typeface="Aptos" panose="020B0004020202020204" pitchFamily="34" charset="0"/>
              </a:rPr>
              <a:t>Jancelewicz</a:t>
            </a:r>
            <a:r>
              <a:rPr lang="en-US" sz="2400" dirty="0">
                <a:latin typeface="Aptos" panose="020B0004020202020204" pitchFamily="34" charset="0"/>
              </a:rPr>
              <a:t>, 2022)</a:t>
            </a:r>
          </a:p>
        </p:txBody>
      </p:sp>
      <p:sp>
        <p:nvSpPr>
          <p:cNvPr id="5" name="Oval 4">
            <a:extLst>
              <a:ext uri="{FF2B5EF4-FFF2-40B4-BE49-F238E27FC236}">
                <a16:creationId xmlns:a16="http://schemas.microsoft.com/office/drawing/2014/main" id="{C791C98A-3F40-E8DA-48F4-BF58A4C6800E}"/>
              </a:ext>
            </a:extLst>
          </p:cNvPr>
          <p:cNvSpPr/>
          <p:nvPr/>
        </p:nvSpPr>
        <p:spPr>
          <a:xfrm>
            <a:off x="0" y="1925763"/>
            <a:ext cx="5715000" cy="2971800"/>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200" b="1" dirty="0">
                <a:latin typeface="Aptos" panose="020B0004020202020204" pitchFamily="34" charset="0"/>
              </a:rPr>
              <a:t>The </a:t>
            </a:r>
            <a:r>
              <a:rPr lang="vi-VN" sz="3200" b="1" dirty="0" err="1">
                <a:latin typeface="Aptos" panose="020B0004020202020204" pitchFamily="34" charset="0"/>
              </a:rPr>
              <a:t>three</a:t>
            </a:r>
            <a:r>
              <a:rPr lang="vi-VN" sz="3200" b="1" dirty="0">
                <a:latin typeface="Aptos" panose="020B0004020202020204" pitchFamily="34" charset="0"/>
              </a:rPr>
              <a:t> “</a:t>
            </a:r>
            <a:r>
              <a:rPr lang="vi-VN" sz="3200" b="1" dirty="0" err="1">
                <a:latin typeface="Aptos" panose="020B0004020202020204" pitchFamily="34" charset="0"/>
              </a:rPr>
              <a:t>houses</a:t>
            </a:r>
            <a:r>
              <a:rPr lang="vi-VN" sz="3200" b="1" dirty="0">
                <a:latin typeface="Aptos" panose="020B0004020202020204" pitchFamily="34" charset="0"/>
              </a:rPr>
              <a:t>” </a:t>
            </a:r>
            <a:r>
              <a:rPr lang="vi-VN" sz="3200" b="1" dirty="0" err="1">
                <a:latin typeface="Aptos" panose="020B0004020202020204" pitchFamily="34" charset="0"/>
              </a:rPr>
              <a:t>collaboration</a:t>
            </a:r>
            <a:r>
              <a:rPr lang="vi-VN" sz="3200" b="1" dirty="0">
                <a:latin typeface="Aptos" panose="020B0004020202020204" pitchFamily="34" charset="0"/>
              </a:rPr>
              <a:t> </a:t>
            </a:r>
            <a:r>
              <a:rPr lang="vi-VN" sz="3200" b="1" dirty="0" err="1">
                <a:latin typeface="Aptos" panose="020B0004020202020204" pitchFamily="34" charset="0"/>
              </a:rPr>
              <a:t>model</a:t>
            </a:r>
            <a:endParaRPr lang="vi-VN" sz="3200" b="1" dirty="0">
              <a:latin typeface="Aptos" panose="020B0004020202020204" pitchFamily="34" charset="0"/>
            </a:endParaRPr>
          </a:p>
          <a:p>
            <a:pPr algn="ctr"/>
            <a:r>
              <a:rPr lang="vi-VN" sz="3200" b="1" dirty="0">
                <a:latin typeface="Aptos" panose="020B0004020202020204" pitchFamily="34" charset="0"/>
              </a:rPr>
              <a:t>(</a:t>
            </a:r>
            <a:r>
              <a:rPr lang="en-US" sz="3200" b="1" dirty="0">
                <a:latin typeface="Aptos" panose="020B0004020202020204" pitchFamily="34" charset="0"/>
              </a:rPr>
              <a:t>Resolution 57-NQ/</a:t>
            </a:r>
            <a:r>
              <a:rPr lang="vi-VN" sz="3200" b="1" dirty="0">
                <a:latin typeface="Aptos" panose="020B0004020202020204" pitchFamily="34" charset="0"/>
              </a:rPr>
              <a:t>TW, </a:t>
            </a:r>
            <a:r>
              <a:rPr lang="en-US" sz="3200" b="1" dirty="0">
                <a:latin typeface="Aptos" panose="020B0004020202020204" pitchFamily="34" charset="0"/>
              </a:rPr>
              <a:t>2024)</a:t>
            </a:r>
          </a:p>
          <a:p>
            <a:pPr algn="ctr"/>
            <a:endParaRPr lang="en-US" sz="2800" dirty="0">
              <a:latin typeface="Aptos" panose="020B0004020202020204" pitchFamily="34" charset="0"/>
            </a:endParaRPr>
          </a:p>
        </p:txBody>
      </p:sp>
    </p:spTree>
    <p:extLst>
      <p:ext uri="{BB962C8B-B14F-4D97-AF65-F5344CB8AC3E}">
        <p14:creationId xmlns:p14="http://schemas.microsoft.com/office/powerpoint/2010/main" val="1271793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56455-181F-07C4-3723-FD8702349F67}"/>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70B80710-7106-A1CA-9235-3BB904F6BF9D}"/>
              </a:ext>
            </a:extLst>
          </p:cNvPr>
          <p:cNvGrpSpPr/>
          <p:nvPr/>
        </p:nvGrpSpPr>
        <p:grpSpPr>
          <a:xfrm>
            <a:off x="12877800" y="-269507"/>
            <a:ext cx="5410200" cy="10826014"/>
            <a:chOff x="0" y="0"/>
            <a:chExt cx="1165445" cy="2398611"/>
          </a:xfrm>
        </p:grpSpPr>
        <p:sp>
          <p:nvSpPr>
            <p:cNvPr id="7" name="Freeform 7">
              <a:extLst>
                <a:ext uri="{FF2B5EF4-FFF2-40B4-BE49-F238E27FC236}">
                  <a16:creationId xmlns:a16="http://schemas.microsoft.com/office/drawing/2014/main" id="{F91562FF-6896-8B15-5733-635DC14E1AEB}"/>
                </a:ext>
              </a:extLst>
            </p:cNvPr>
            <p:cNvSpPr/>
            <p:nvPr/>
          </p:nvSpPr>
          <p:spPr>
            <a:xfrm>
              <a:off x="0" y="0"/>
              <a:ext cx="1165445" cy="2398611"/>
            </a:xfrm>
            <a:custGeom>
              <a:avLst/>
              <a:gdLst/>
              <a:ahLst/>
              <a:cxnLst/>
              <a:rect l="l" t="t" r="r" b="b"/>
              <a:pathLst>
                <a:path w="1165445" h="2398611">
                  <a:moveTo>
                    <a:pt x="0" y="0"/>
                  </a:moveTo>
                  <a:lnTo>
                    <a:pt x="1165445" y="0"/>
                  </a:lnTo>
                  <a:lnTo>
                    <a:pt x="1165445" y="2398611"/>
                  </a:lnTo>
                  <a:lnTo>
                    <a:pt x="0" y="2398611"/>
                  </a:lnTo>
                  <a:close/>
                </a:path>
              </a:pathLst>
            </a:custGeom>
            <a:blipFill>
              <a:blip r:embed="rId2"/>
              <a:stretch>
                <a:fillRect l="-42046" t="-13832" r="-33663"/>
              </a:stretch>
            </a:blipFill>
          </p:spPr>
        </p:sp>
      </p:grpSp>
      <p:sp>
        <p:nvSpPr>
          <p:cNvPr id="14" name="TextBox 14">
            <a:extLst>
              <a:ext uri="{FF2B5EF4-FFF2-40B4-BE49-F238E27FC236}">
                <a16:creationId xmlns:a16="http://schemas.microsoft.com/office/drawing/2014/main" id="{A05CC1A8-EE01-1D5C-C5C8-3DD2A5E016FC}"/>
              </a:ext>
            </a:extLst>
          </p:cNvPr>
          <p:cNvSpPr txBox="1"/>
          <p:nvPr/>
        </p:nvSpPr>
        <p:spPr>
          <a:xfrm>
            <a:off x="457200" y="827332"/>
            <a:ext cx="12926513" cy="1661993"/>
          </a:xfrm>
          <a:prstGeom prst="rect">
            <a:avLst/>
          </a:prstGeom>
        </p:spPr>
        <p:txBody>
          <a:bodyPr wrap="square" lIns="0" tIns="0" rIns="0" bIns="0" rtlCol="0" anchor="t">
            <a:spAutoFit/>
          </a:bodyPr>
          <a:lstStyle/>
          <a:p>
            <a:pPr marL="0" lvl="0" indent="0" algn="l">
              <a:spcBef>
                <a:spcPct val="0"/>
              </a:spcBef>
            </a:pPr>
            <a:r>
              <a:rPr lang="vi-VN" sz="5400" dirty="0">
                <a:solidFill>
                  <a:srgbClr val="000000"/>
                </a:solidFill>
                <a:latin typeface="TAN Pearl"/>
                <a:ea typeface="TAN Pearl"/>
                <a:cs typeface="TAN Pearl"/>
                <a:sym typeface="TAN Pearl"/>
              </a:rPr>
              <a:t>The m</a:t>
            </a:r>
            <a:r>
              <a:rPr lang="en-US" sz="5400" dirty="0" err="1">
                <a:solidFill>
                  <a:srgbClr val="000000"/>
                </a:solidFill>
                <a:latin typeface="TAN Pearl"/>
                <a:ea typeface="TAN Pearl"/>
                <a:cs typeface="TAN Pearl"/>
                <a:sym typeface="TAN Pearl"/>
              </a:rPr>
              <a:t>ulti</a:t>
            </a:r>
            <a:r>
              <a:rPr lang="en-US" sz="5400" dirty="0">
                <a:solidFill>
                  <a:srgbClr val="000000"/>
                </a:solidFill>
                <a:latin typeface="TAN Pearl"/>
                <a:ea typeface="TAN Pearl"/>
                <a:cs typeface="TAN Pearl"/>
                <a:sym typeface="TAN Pearl"/>
              </a:rPr>
              <a:t>-layered ecosystem conceptual framework</a:t>
            </a:r>
          </a:p>
        </p:txBody>
      </p:sp>
      <p:graphicFrame>
        <p:nvGraphicFramePr>
          <p:cNvPr id="15" name="Diagram 14">
            <a:extLst>
              <a:ext uri="{FF2B5EF4-FFF2-40B4-BE49-F238E27FC236}">
                <a16:creationId xmlns:a16="http://schemas.microsoft.com/office/drawing/2014/main" id="{789E9D63-6789-066B-AC8B-8F7A38DEB5BC}"/>
              </a:ext>
            </a:extLst>
          </p:cNvPr>
          <p:cNvGraphicFramePr/>
          <p:nvPr>
            <p:extLst>
              <p:ext uri="{D42A27DB-BD31-4B8C-83A1-F6EECF244321}">
                <p14:modId xmlns:p14="http://schemas.microsoft.com/office/powerpoint/2010/main" val="1737051216"/>
              </p:ext>
            </p:extLst>
          </p:nvPr>
        </p:nvGraphicFramePr>
        <p:xfrm>
          <a:off x="637086" y="3392205"/>
          <a:ext cx="12012114" cy="6588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8A4C665E-5533-0325-8F3B-4224E447D6F8}"/>
              </a:ext>
            </a:extLst>
          </p:cNvPr>
          <p:cNvSpPr txBox="1"/>
          <p:nvPr/>
        </p:nvSpPr>
        <p:spPr>
          <a:xfrm>
            <a:off x="4756917" y="8998003"/>
            <a:ext cx="10134600" cy="461665"/>
          </a:xfrm>
          <a:prstGeom prst="rect">
            <a:avLst/>
          </a:prstGeom>
          <a:noFill/>
        </p:spPr>
        <p:txBody>
          <a:bodyPr wrap="square" rtlCol="0">
            <a:spAutoFit/>
          </a:bodyPr>
          <a:lstStyle/>
          <a:p>
            <a:r>
              <a:rPr lang="vi-VN" sz="2400">
                <a:latin typeface="Aptos" panose="020B0004020202020204" pitchFamily="34" charset="0"/>
              </a:rPr>
              <a:t>B</a:t>
            </a:r>
            <a:r>
              <a:rPr lang="en-US" sz="2400" dirty="0" err="1">
                <a:latin typeface="Aptos" panose="020B0004020202020204" pitchFamily="34" charset="0"/>
              </a:rPr>
              <a:t>ased</a:t>
            </a:r>
            <a:r>
              <a:rPr lang="en-US" sz="2400" dirty="0">
                <a:latin typeface="Aptos" panose="020B0004020202020204" pitchFamily="34" charset="0"/>
              </a:rPr>
              <a:t> on Bronfenbrenner's Ecosystem Theory (1979)</a:t>
            </a:r>
          </a:p>
        </p:txBody>
      </p:sp>
    </p:spTree>
    <p:extLst>
      <p:ext uri="{BB962C8B-B14F-4D97-AF65-F5344CB8AC3E}">
        <p14:creationId xmlns:p14="http://schemas.microsoft.com/office/powerpoint/2010/main" val="3023459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B692-933B-9F35-998A-2C25F44945BD}"/>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F460C0A2-8A44-9ECC-810B-3292E2BF907D}"/>
              </a:ext>
            </a:extLst>
          </p:cNvPr>
          <p:cNvGrpSpPr/>
          <p:nvPr/>
        </p:nvGrpSpPr>
        <p:grpSpPr>
          <a:xfrm>
            <a:off x="12877800" y="-269507"/>
            <a:ext cx="5410200" cy="10826014"/>
            <a:chOff x="0" y="0"/>
            <a:chExt cx="1165445" cy="2398611"/>
          </a:xfrm>
        </p:grpSpPr>
        <p:sp>
          <p:nvSpPr>
            <p:cNvPr id="7" name="Freeform 7">
              <a:extLst>
                <a:ext uri="{FF2B5EF4-FFF2-40B4-BE49-F238E27FC236}">
                  <a16:creationId xmlns:a16="http://schemas.microsoft.com/office/drawing/2014/main" id="{4F307042-3A0B-062D-0F64-FF4B2384A212}"/>
                </a:ext>
              </a:extLst>
            </p:cNvPr>
            <p:cNvSpPr/>
            <p:nvPr/>
          </p:nvSpPr>
          <p:spPr>
            <a:xfrm>
              <a:off x="0" y="0"/>
              <a:ext cx="1165445" cy="2398611"/>
            </a:xfrm>
            <a:custGeom>
              <a:avLst/>
              <a:gdLst/>
              <a:ahLst/>
              <a:cxnLst/>
              <a:rect l="l" t="t" r="r" b="b"/>
              <a:pathLst>
                <a:path w="1165445" h="2398611">
                  <a:moveTo>
                    <a:pt x="0" y="0"/>
                  </a:moveTo>
                  <a:lnTo>
                    <a:pt x="1165445" y="0"/>
                  </a:lnTo>
                  <a:lnTo>
                    <a:pt x="1165445" y="2398611"/>
                  </a:lnTo>
                  <a:lnTo>
                    <a:pt x="0" y="2398611"/>
                  </a:lnTo>
                  <a:close/>
                </a:path>
              </a:pathLst>
            </a:custGeom>
            <a:blipFill>
              <a:blip r:embed="rId2"/>
              <a:stretch>
                <a:fillRect l="-42046" t="-13832" r="-33663"/>
              </a:stretch>
            </a:blipFill>
          </p:spPr>
        </p:sp>
      </p:grpSp>
      <p:sp>
        <p:nvSpPr>
          <p:cNvPr id="14" name="TextBox 14">
            <a:extLst>
              <a:ext uri="{FF2B5EF4-FFF2-40B4-BE49-F238E27FC236}">
                <a16:creationId xmlns:a16="http://schemas.microsoft.com/office/drawing/2014/main" id="{D63AF0AB-E8E0-E97C-BB68-7F19A27EC7C9}"/>
              </a:ext>
            </a:extLst>
          </p:cNvPr>
          <p:cNvSpPr txBox="1"/>
          <p:nvPr/>
        </p:nvSpPr>
        <p:spPr>
          <a:xfrm>
            <a:off x="457200" y="1257300"/>
            <a:ext cx="12926513" cy="1661993"/>
          </a:xfrm>
          <a:prstGeom prst="rect">
            <a:avLst/>
          </a:prstGeom>
        </p:spPr>
        <p:txBody>
          <a:bodyPr wrap="square" lIns="0" tIns="0" rIns="0" bIns="0" rtlCol="0" anchor="t">
            <a:spAutoFit/>
          </a:bodyPr>
          <a:lstStyle/>
          <a:p>
            <a:pPr marL="0" lvl="0" indent="0" algn="l">
              <a:spcBef>
                <a:spcPct val="0"/>
              </a:spcBef>
            </a:pPr>
            <a:r>
              <a:rPr lang="vi-VN" sz="5400" b="1" dirty="0">
                <a:solidFill>
                  <a:schemeClr val="tx2"/>
                </a:solidFill>
                <a:latin typeface="TAN Pearl"/>
                <a:ea typeface="TAN Pearl"/>
                <a:cs typeface="TAN Pearl"/>
                <a:sym typeface="TAN Pearl"/>
              </a:rPr>
              <a:t>The </a:t>
            </a:r>
            <a:r>
              <a:rPr lang="vi-VN" sz="5400" b="1" dirty="0" err="1">
                <a:solidFill>
                  <a:schemeClr val="tx2"/>
                </a:solidFill>
                <a:latin typeface="TAN Pearl"/>
                <a:ea typeface="TAN Pearl"/>
                <a:cs typeface="TAN Pearl"/>
                <a:sym typeface="TAN Pearl"/>
              </a:rPr>
              <a:t>career-oriented</a:t>
            </a:r>
            <a:r>
              <a:rPr lang="vi-VN" sz="5400" b="1" dirty="0">
                <a:solidFill>
                  <a:schemeClr val="tx2"/>
                </a:solidFill>
                <a:latin typeface="TAN Pearl"/>
                <a:ea typeface="TAN Pearl"/>
                <a:cs typeface="TAN Pearl"/>
                <a:sym typeface="TAN Pearl"/>
              </a:rPr>
              <a:t> </a:t>
            </a:r>
            <a:r>
              <a:rPr lang="vi-VN" sz="5400" b="1" dirty="0" err="1">
                <a:solidFill>
                  <a:schemeClr val="tx2"/>
                </a:solidFill>
                <a:latin typeface="TAN Pearl"/>
                <a:ea typeface="TAN Pearl"/>
                <a:cs typeface="TAN Pearl"/>
                <a:sym typeface="TAN Pearl"/>
              </a:rPr>
              <a:t>needs</a:t>
            </a:r>
            <a:r>
              <a:rPr lang="vi-VN" sz="5400" b="1" dirty="0">
                <a:solidFill>
                  <a:schemeClr val="tx2"/>
                </a:solidFill>
                <a:latin typeface="TAN Pearl"/>
                <a:ea typeface="TAN Pearl"/>
                <a:cs typeface="TAN Pearl"/>
                <a:sym typeface="TAN Pearl"/>
              </a:rPr>
              <a:t> </a:t>
            </a:r>
            <a:r>
              <a:rPr lang="vi-VN" sz="5400" b="1" dirty="0" err="1">
                <a:solidFill>
                  <a:schemeClr val="tx2"/>
                </a:solidFill>
                <a:latin typeface="TAN Pearl"/>
                <a:ea typeface="TAN Pearl"/>
                <a:cs typeface="TAN Pearl"/>
                <a:sym typeface="TAN Pearl"/>
              </a:rPr>
              <a:t>analysis</a:t>
            </a:r>
            <a:endParaRPr lang="en-US" sz="5400" b="1" dirty="0">
              <a:solidFill>
                <a:schemeClr val="tx2"/>
              </a:solidFill>
              <a:latin typeface="TAN Pearl"/>
              <a:ea typeface="TAN Pearl"/>
              <a:cs typeface="TAN Pearl"/>
              <a:sym typeface="TAN Pearl"/>
            </a:endParaRPr>
          </a:p>
        </p:txBody>
      </p:sp>
      <p:sp>
        <p:nvSpPr>
          <p:cNvPr id="2" name="TextBox 1">
            <a:extLst>
              <a:ext uri="{FF2B5EF4-FFF2-40B4-BE49-F238E27FC236}">
                <a16:creationId xmlns:a16="http://schemas.microsoft.com/office/drawing/2014/main" id="{236511DA-80A9-651F-5818-F61112126EE9}"/>
              </a:ext>
            </a:extLst>
          </p:cNvPr>
          <p:cNvSpPr txBox="1"/>
          <p:nvPr/>
        </p:nvSpPr>
        <p:spPr>
          <a:xfrm>
            <a:off x="729762" y="3667771"/>
            <a:ext cx="11887200" cy="593066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vi-VN" sz="3200" b="1" dirty="0" err="1">
                <a:latin typeface="Aptos" panose="020B0004020202020204" pitchFamily="34" charset="0"/>
              </a:rPr>
              <a:t>Present</a:t>
            </a:r>
            <a:r>
              <a:rPr lang="vi-VN" sz="3200" b="1" dirty="0">
                <a:latin typeface="Aptos" panose="020B0004020202020204" pitchFamily="34" charset="0"/>
              </a:rPr>
              <a:t> </a:t>
            </a:r>
            <a:r>
              <a:rPr lang="vi-VN" sz="3200" b="1" dirty="0" err="1">
                <a:latin typeface="Aptos" panose="020B0004020202020204" pitchFamily="34" charset="0"/>
              </a:rPr>
              <a:t>Situation</a:t>
            </a:r>
            <a:r>
              <a:rPr lang="vi-VN" sz="3200" b="1" dirty="0">
                <a:latin typeface="Aptos" panose="020B0004020202020204" pitchFamily="34" charset="0"/>
              </a:rPr>
              <a:t> </a:t>
            </a:r>
            <a:r>
              <a:rPr lang="vi-VN" sz="3200" b="1" dirty="0" err="1">
                <a:latin typeface="Aptos" panose="020B0004020202020204" pitchFamily="34" charset="0"/>
              </a:rPr>
              <a:t>Analysis</a:t>
            </a:r>
            <a:r>
              <a:rPr lang="vi-VN" sz="3200" b="1" dirty="0">
                <a:latin typeface="Aptos" panose="020B0004020202020204" pitchFamily="34" charset="0"/>
              </a:rPr>
              <a:t> </a:t>
            </a:r>
            <a:r>
              <a:rPr lang="vi-VN" sz="3200" dirty="0">
                <a:latin typeface="Aptos" panose="020B0004020202020204" pitchFamily="34" charset="0"/>
              </a:rPr>
              <a:t>(PSA)</a:t>
            </a:r>
            <a:r>
              <a:rPr lang="en-US" sz="3200" dirty="0">
                <a:latin typeface="Aptos" panose="020B0004020202020204" pitchFamily="34" charset="0"/>
              </a:rPr>
              <a:t> (Chambers, 1980; Hutchinson &amp; Waters, 1987) </a:t>
            </a:r>
            <a:r>
              <a:rPr lang="vi-VN" sz="3200" dirty="0">
                <a:latin typeface="Aptos" panose="020B0004020202020204" pitchFamily="34" charset="0"/>
              </a:rPr>
              <a:t>=&gt; </a:t>
            </a:r>
            <a:r>
              <a:rPr lang="vi-VN" sz="3200" dirty="0" err="1">
                <a:latin typeface="Aptos" panose="020B0004020202020204" pitchFamily="34" charset="0"/>
              </a:rPr>
              <a:t>analysing</a:t>
            </a:r>
            <a:r>
              <a:rPr lang="vi-VN" sz="3200" dirty="0">
                <a:latin typeface="Aptos" panose="020B0004020202020204" pitchFamily="34" charset="0"/>
              </a:rPr>
              <a:t> </a:t>
            </a:r>
            <a:r>
              <a:rPr lang="vi-VN" sz="3200" dirty="0" err="1">
                <a:latin typeface="Aptos" panose="020B0004020202020204" pitchFamily="34" charset="0"/>
              </a:rPr>
              <a:t>governmental</a:t>
            </a:r>
            <a:r>
              <a:rPr lang="vi-VN" sz="3200" dirty="0">
                <a:latin typeface="Aptos" panose="020B0004020202020204" pitchFamily="34" charset="0"/>
              </a:rPr>
              <a:t> </a:t>
            </a:r>
            <a:r>
              <a:rPr lang="vi-VN" sz="3200" dirty="0" err="1">
                <a:latin typeface="Aptos" panose="020B0004020202020204" pitchFamily="34" charset="0"/>
              </a:rPr>
              <a:t>policies</a:t>
            </a:r>
            <a:r>
              <a:rPr lang="vi-VN" sz="3200" dirty="0">
                <a:latin typeface="Aptos" panose="020B0004020202020204" pitchFamily="34" charset="0"/>
              </a:rPr>
              <a:t> </a:t>
            </a:r>
            <a:r>
              <a:rPr lang="vi-VN" sz="3200" dirty="0" err="1">
                <a:latin typeface="Aptos" panose="020B0004020202020204" pitchFamily="34" charset="0"/>
              </a:rPr>
              <a:t>and</a:t>
            </a:r>
            <a:r>
              <a:rPr lang="vi-VN" sz="3200" dirty="0">
                <a:latin typeface="Aptos" panose="020B0004020202020204" pitchFamily="34" charset="0"/>
              </a:rPr>
              <a:t> </a:t>
            </a:r>
            <a:r>
              <a:rPr lang="vi-VN" sz="3200" dirty="0" err="1">
                <a:latin typeface="Aptos" panose="020B0004020202020204" pitchFamily="34" charset="0"/>
              </a:rPr>
              <a:t>institutional</a:t>
            </a:r>
            <a:r>
              <a:rPr lang="vi-VN" sz="3200" dirty="0">
                <a:latin typeface="Aptos" panose="020B0004020202020204" pitchFamily="34" charset="0"/>
              </a:rPr>
              <a:t> </a:t>
            </a:r>
            <a:r>
              <a:rPr lang="vi-VN" sz="3200" dirty="0" err="1">
                <a:latin typeface="Aptos" panose="020B0004020202020204" pitchFamily="34" charset="0"/>
              </a:rPr>
              <a:t>capacity</a:t>
            </a:r>
            <a:endParaRPr lang="vi-VN" sz="3200" dirty="0">
              <a:latin typeface="Aptos" panose="020B0004020202020204" pitchFamily="34" charset="0"/>
            </a:endParaRPr>
          </a:p>
          <a:p>
            <a:pPr marL="457200" indent="-457200">
              <a:lnSpc>
                <a:spcPct val="150000"/>
              </a:lnSpc>
              <a:buFont typeface="Arial" panose="020B0604020202020204" pitchFamily="34" charset="0"/>
              <a:buChar char="•"/>
            </a:pPr>
            <a:r>
              <a:rPr lang="vi-VN" sz="3200" b="1" dirty="0" err="1">
                <a:latin typeface="Aptos" panose="020B0004020202020204" pitchFamily="34" charset="0"/>
              </a:rPr>
              <a:t>Target</a:t>
            </a:r>
            <a:r>
              <a:rPr lang="vi-VN" sz="3200" b="1" dirty="0">
                <a:latin typeface="Aptos" panose="020B0004020202020204" pitchFamily="34" charset="0"/>
              </a:rPr>
              <a:t> </a:t>
            </a:r>
            <a:r>
              <a:rPr lang="vi-VN" sz="3200" b="1" dirty="0" err="1">
                <a:latin typeface="Aptos" panose="020B0004020202020204" pitchFamily="34" charset="0"/>
              </a:rPr>
              <a:t>Situation</a:t>
            </a:r>
            <a:r>
              <a:rPr lang="vi-VN" sz="3200" b="1" dirty="0">
                <a:latin typeface="Aptos" panose="020B0004020202020204" pitchFamily="34" charset="0"/>
              </a:rPr>
              <a:t> </a:t>
            </a:r>
            <a:r>
              <a:rPr lang="vi-VN" sz="3200" b="1" dirty="0" err="1">
                <a:latin typeface="Aptos" panose="020B0004020202020204" pitchFamily="34" charset="0"/>
              </a:rPr>
              <a:t>Analysis</a:t>
            </a:r>
            <a:r>
              <a:rPr lang="vi-VN" sz="3200" b="1" dirty="0">
                <a:latin typeface="Aptos" panose="020B0004020202020204" pitchFamily="34" charset="0"/>
              </a:rPr>
              <a:t> </a:t>
            </a:r>
            <a:r>
              <a:rPr lang="vi-VN" sz="3200" dirty="0">
                <a:latin typeface="Aptos" panose="020B0004020202020204" pitchFamily="34" charset="0"/>
              </a:rPr>
              <a:t>(TSA)</a:t>
            </a:r>
            <a:r>
              <a:rPr lang="en-US" sz="3200" dirty="0">
                <a:latin typeface="Aptos" panose="020B0004020202020204" pitchFamily="34" charset="0"/>
              </a:rPr>
              <a:t> (</a:t>
            </a:r>
            <a:r>
              <a:rPr lang="fr-FR" sz="3200" dirty="0">
                <a:latin typeface="Aptos" panose="020B0004020202020204" pitchFamily="34" charset="0"/>
              </a:rPr>
              <a:t>Arnó-Macià et al., 2020; Dou et al., </a:t>
            </a:r>
            <a:r>
              <a:rPr lang="vi-VN" sz="3200" dirty="0">
                <a:latin typeface="Aptos" panose="020B0004020202020204" pitchFamily="34" charset="0"/>
              </a:rPr>
              <a:t>2023; </a:t>
            </a:r>
            <a:r>
              <a:rPr lang="en-US" sz="3200" dirty="0">
                <a:latin typeface="Aptos" panose="020B0004020202020204" pitchFamily="34" charset="0"/>
              </a:rPr>
              <a:t>Dudley-Evans &amp; St. John,</a:t>
            </a:r>
            <a:r>
              <a:rPr lang="vi-VN" sz="3200" dirty="0">
                <a:latin typeface="Aptos" panose="020B0004020202020204" pitchFamily="34" charset="0"/>
              </a:rPr>
              <a:t> 1998; </a:t>
            </a:r>
            <a:r>
              <a:rPr lang="en-US" sz="3200" dirty="0">
                <a:latin typeface="Aptos" panose="020B0004020202020204" pitchFamily="34" charset="0"/>
              </a:rPr>
              <a:t>Hutchinson &amp; Waters, 1987)</a:t>
            </a:r>
            <a:r>
              <a:rPr lang="vi-VN" sz="3200" dirty="0">
                <a:latin typeface="Aptos" panose="020B0004020202020204" pitchFamily="34" charset="0"/>
              </a:rPr>
              <a:t> =&gt; </a:t>
            </a:r>
            <a:r>
              <a:rPr lang="vi-VN" sz="3200" dirty="0" err="1">
                <a:latin typeface="Aptos" panose="020B0004020202020204" pitchFamily="34" charset="0"/>
              </a:rPr>
              <a:t>analysing</a:t>
            </a:r>
            <a:r>
              <a:rPr lang="vi-VN" sz="3200" dirty="0">
                <a:latin typeface="Aptos" panose="020B0004020202020204" pitchFamily="34" charset="0"/>
              </a:rPr>
              <a:t> </a:t>
            </a:r>
            <a:r>
              <a:rPr lang="vi-VN" sz="3200" dirty="0" err="1">
                <a:latin typeface="Aptos" panose="020B0004020202020204" pitchFamily="34" charset="0"/>
              </a:rPr>
              <a:t>career-oriented</a:t>
            </a:r>
            <a:r>
              <a:rPr lang="vi-VN" sz="3200" dirty="0">
                <a:latin typeface="Aptos" panose="020B0004020202020204" pitchFamily="34" charset="0"/>
              </a:rPr>
              <a:t> </a:t>
            </a:r>
            <a:r>
              <a:rPr lang="vi-VN" sz="3200" dirty="0" err="1">
                <a:latin typeface="Aptos" panose="020B0004020202020204" pitchFamily="34" charset="0"/>
              </a:rPr>
              <a:t>needs</a:t>
            </a:r>
            <a:endParaRPr lang="vi-VN" sz="3200" dirty="0">
              <a:latin typeface="Aptos" panose="020B0004020202020204" pitchFamily="34" charset="0"/>
            </a:endParaRPr>
          </a:p>
          <a:p>
            <a:pPr marL="457200" indent="-457200">
              <a:lnSpc>
                <a:spcPct val="150000"/>
              </a:lnSpc>
              <a:buFont typeface="Arial" panose="020B0604020202020204" pitchFamily="34" charset="0"/>
              <a:buChar char="•"/>
            </a:pPr>
            <a:r>
              <a:rPr lang="vi-VN" sz="3200" b="1" dirty="0" err="1">
                <a:latin typeface="Aptos" panose="020B0004020202020204" pitchFamily="34" charset="0"/>
              </a:rPr>
              <a:t>Critical</a:t>
            </a:r>
            <a:r>
              <a:rPr lang="vi-VN" sz="3200" b="1" dirty="0">
                <a:latin typeface="Aptos" panose="020B0004020202020204" pitchFamily="34" charset="0"/>
              </a:rPr>
              <a:t> </a:t>
            </a:r>
            <a:r>
              <a:rPr lang="vi-VN" sz="3200" b="1" dirty="0" err="1">
                <a:latin typeface="Aptos" panose="020B0004020202020204" pitchFamily="34" charset="0"/>
              </a:rPr>
              <a:t>Needs</a:t>
            </a:r>
            <a:r>
              <a:rPr lang="vi-VN" sz="3200" b="1" dirty="0">
                <a:latin typeface="Aptos" panose="020B0004020202020204" pitchFamily="34" charset="0"/>
              </a:rPr>
              <a:t> </a:t>
            </a:r>
            <a:r>
              <a:rPr lang="vi-VN" sz="3200" b="1" dirty="0" err="1">
                <a:latin typeface="Aptos" panose="020B0004020202020204" pitchFamily="34" charset="0"/>
              </a:rPr>
              <a:t>Analysis</a:t>
            </a:r>
            <a:r>
              <a:rPr lang="vi-VN" sz="3200" b="1" dirty="0">
                <a:latin typeface="Aptos" panose="020B0004020202020204" pitchFamily="34" charset="0"/>
              </a:rPr>
              <a:t> </a:t>
            </a:r>
            <a:r>
              <a:rPr lang="vi-VN" sz="3200" dirty="0">
                <a:latin typeface="Aptos" panose="020B0004020202020204" pitchFamily="34" charset="0"/>
              </a:rPr>
              <a:t>(CNA)</a:t>
            </a:r>
            <a:r>
              <a:rPr lang="en-US" sz="3200" dirty="0">
                <a:latin typeface="Aptos" panose="020B0004020202020204" pitchFamily="34" charset="0"/>
              </a:rPr>
              <a:t> (Benesch, 2001)</a:t>
            </a:r>
            <a:r>
              <a:rPr lang="vi-VN" sz="3200" dirty="0">
                <a:latin typeface="Aptos" panose="020B0004020202020204" pitchFamily="34" charset="0"/>
              </a:rPr>
              <a:t> =&gt; </a:t>
            </a:r>
            <a:r>
              <a:rPr lang="vi-VN" sz="3200" dirty="0" err="1">
                <a:latin typeface="Aptos" panose="020B0004020202020204" pitchFamily="34" charset="0"/>
              </a:rPr>
              <a:t>taking</a:t>
            </a:r>
            <a:r>
              <a:rPr lang="vi-VN" sz="3200" dirty="0">
                <a:latin typeface="Aptos" panose="020B0004020202020204" pitchFamily="34" charset="0"/>
              </a:rPr>
              <a:t> </a:t>
            </a:r>
            <a:r>
              <a:rPr lang="vi-VN" sz="3200" dirty="0" err="1">
                <a:latin typeface="Aptos" panose="020B0004020202020204" pitchFamily="34" charset="0"/>
              </a:rPr>
              <a:t>into</a:t>
            </a:r>
            <a:r>
              <a:rPr lang="vi-VN" sz="3200" dirty="0">
                <a:latin typeface="Aptos" panose="020B0004020202020204" pitchFamily="34" charset="0"/>
              </a:rPr>
              <a:t> </a:t>
            </a:r>
            <a:r>
              <a:rPr lang="vi-VN" sz="3200" dirty="0" err="1">
                <a:latin typeface="Aptos" panose="020B0004020202020204" pitchFamily="34" charset="0"/>
              </a:rPr>
              <a:t>account</a:t>
            </a:r>
            <a:r>
              <a:rPr lang="vi-VN" sz="3200" dirty="0">
                <a:latin typeface="Aptos" panose="020B0004020202020204" pitchFamily="34" charset="0"/>
              </a:rPr>
              <a:t> </a:t>
            </a:r>
            <a:r>
              <a:rPr lang="vi-VN" sz="3200" dirty="0" err="1">
                <a:latin typeface="Aptos" panose="020B0004020202020204" pitchFamily="34" charset="0"/>
              </a:rPr>
              <a:t>learners</a:t>
            </a:r>
            <a:r>
              <a:rPr lang="vi-VN" sz="3200" dirty="0">
                <a:latin typeface="Aptos" panose="020B0004020202020204" pitchFamily="34" charset="0"/>
              </a:rPr>
              <a:t>’ </a:t>
            </a:r>
            <a:r>
              <a:rPr lang="vi-VN" sz="3200" dirty="0" err="1">
                <a:latin typeface="Aptos" panose="020B0004020202020204" pitchFamily="34" charset="0"/>
              </a:rPr>
              <a:t>voices</a:t>
            </a:r>
            <a:endParaRPr lang="en-US" sz="3200" dirty="0">
              <a:latin typeface="Aptos" panose="020B0004020202020204" pitchFamily="34" charset="0"/>
            </a:endParaRPr>
          </a:p>
        </p:txBody>
      </p:sp>
    </p:spTree>
    <p:extLst>
      <p:ext uri="{BB962C8B-B14F-4D97-AF65-F5344CB8AC3E}">
        <p14:creationId xmlns:p14="http://schemas.microsoft.com/office/powerpoint/2010/main" val="1482675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981</TotalTime>
  <Words>4104</Words>
  <Application>Microsoft Office PowerPoint</Application>
  <PresentationFormat>Custom</PresentationFormat>
  <Paragraphs>534</Paragraphs>
  <Slides>35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Calibri</vt:lpstr>
      <vt:lpstr>Bricolage Grotesque</vt:lpstr>
      <vt:lpstr>Arial</vt:lpstr>
      <vt:lpstr>TAN Pearl</vt:lpstr>
      <vt:lpstr>Symbol</vt:lpstr>
      <vt:lpstr>Blosta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Nhàn Trần</dc:creator>
  <cp:lastModifiedBy>Trần Thanh Nhàn</cp:lastModifiedBy>
  <cp:revision>11</cp:revision>
  <dcterms:created xsi:type="dcterms:W3CDTF">2006-08-16T00:00:00Z</dcterms:created>
  <dcterms:modified xsi:type="dcterms:W3CDTF">2026-08-03T12:46:05Z</dcterms:modified>
  <dc:identifier>DAHQ2cNbOQo</dc:identifier>
</cp:coreProperties>
</file>