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7"/>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367"/>
    <p:restoredTop sz="94610"/>
  </p:normalViewPr>
  <p:slideViewPr>
    <p:cSldViewPr snapToGrid="0" snapToObjects="1">
      <p:cViewPr varScale="1">
        <p:scale>
          <a:sx n="112" d="100"/>
          <a:sy n="112" d="100"/>
        </p:scale>
        <p:origin x="368"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847213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8869680" y="-1463040"/>
            <a:ext cx="5029200" cy="5029200"/>
          </a:xfrm>
          <a:prstGeom prst="ellipse">
            <a:avLst/>
          </a:prstGeom>
          <a:solidFill>
            <a:srgbClr val="065A82">
              <a:alpha val="45000"/>
            </a:srgbClr>
          </a:solidFill>
          <a:ln/>
        </p:spPr>
      </p:sp>
      <p:sp>
        <p:nvSpPr>
          <p:cNvPr id="3" name="Shape 1"/>
          <p:cNvSpPr/>
          <p:nvPr/>
        </p:nvSpPr>
        <p:spPr>
          <a:xfrm>
            <a:off x="9692640" y="-640080"/>
            <a:ext cx="3291840" cy="3291840"/>
          </a:xfrm>
          <a:prstGeom prst="ellipse">
            <a:avLst/>
          </a:prstGeom>
          <a:solidFill>
            <a:srgbClr val="1C7293">
              <a:alpha val="55000"/>
            </a:srgbClr>
          </a:solidFill>
          <a:ln/>
        </p:spPr>
      </p:sp>
      <p:sp>
        <p:nvSpPr>
          <p:cNvPr id="4" name="Shape 2"/>
          <p:cNvSpPr/>
          <p:nvPr/>
        </p:nvSpPr>
        <p:spPr>
          <a:xfrm>
            <a:off x="-1280160" y="4754880"/>
            <a:ext cx="3840480" cy="3840480"/>
          </a:xfrm>
          <a:prstGeom prst="ellipse">
            <a:avLst/>
          </a:prstGeom>
          <a:solidFill>
            <a:srgbClr val="065A82">
              <a:alpha val="40000"/>
            </a:srgbClr>
          </a:solidFill>
          <a:ln/>
        </p:spPr>
      </p:sp>
      <p:sp>
        <p:nvSpPr>
          <p:cNvPr id="5" name="Text 3"/>
          <p:cNvSpPr/>
          <p:nvPr/>
        </p:nvSpPr>
        <p:spPr>
          <a:xfrm>
            <a:off x="640080" y="1417320"/>
            <a:ext cx="9144000" cy="411480"/>
          </a:xfrm>
          <a:prstGeom prst="rect">
            <a:avLst/>
          </a:prstGeom>
          <a:noFill/>
          <a:ln/>
        </p:spPr>
        <p:txBody>
          <a:bodyPr wrap="square" rtlCol="0" anchor="ctr"/>
          <a:lstStyle/>
          <a:p>
            <a:pPr marL="0" indent="0">
              <a:buNone/>
            </a:pPr>
            <a:r>
              <a:rPr lang="en-US" sz="1500" b="1" kern="0" spc="200" dirty="0">
                <a:solidFill>
                  <a:srgbClr val="6FCF97"/>
                </a:solidFill>
                <a:latin typeface="Calibri" pitchFamily="34" charset="0"/>
                <a:ea typeface="Calibri" pitchFamily="34" charset="-122"/>
                <a:cs typeface="Calibri" pitchFamily="34" charset="-120"/>
              </a:rPr>
              <a:t>SYSTEMATIC REVIEW  ·  EFL ACADEMIC WRITING</a:t>
            </a:r>
            <a:endParaRPr lang="en-US" sz="1500" dirty="0"/>
          </a:p>
        </p:txBody>
      </p:sp>
      <p:sp>
        <p:nvSpPr>
          <p:cNvPr id="6" name="Text 4"/>
          <p:cNvSpPr/>
          <p:nvPr/>
        </p:nvSpPr>
        <p:spPr>
          <a:xfrm>
            <a:off x="640080" y="1874520"/>
            <a:ext cx="10424160" cy="2377440"/>
          </a:xfrm>
          <a:prstGeom prst="rect">
            <a:avLst/>
          </a:prstGeom>
          <a:noFill/>
          <a:ln/>
        </p:spPr>
        <p:txBody>
          <a:bodyPr wrap="square" rtlCol="0" anchor="ctr"/>
          <a:lstStyle/>
          <a:p>
            <a:pPr marL="0" indent="0">
              <a:lnSpc>
                <a:spcPts val="4600"/>
              </a:lnSpc>
              <a:buNone/>
            </a:pPr>
            <a:r>
              <a:rPr lang="en-US" sz="4000" b="1" dirty="0">
                <a:solidFill>
                  <a:srgbClr val="FFFFFF"/>
                </a:solidFill>
                <a:latin typeface="Cambria" pitchFamily="34" charset="0"/>
                <a:ea typeface="Cambria" pitchFamily="34" charset="-122"/>
                <a:cs typeface="Cambria" pitchFamily="34" charset="-120"/>
              </a:rPr>
              <a:t>The Use of Artificial Intelligence in Academic Writing and Its Relationship with Self-Regulated Learning</a:t>
            </a:r>
            <a:endParaRPr lang="en-US" sz="4000" dirty="0"/>
          </a:p>
        </p:txBody>
      </p:sp>
      <p:sp>
        <p:nvSpPr>
          <p:cNvPr id="7" name="Text 5"/>
          <p:cNvSpPr/>
          <p:nvPr/>
        </p:nvSpPr>
        <p:spPr>
          <a:xfrm>
            <a:off x="640080" y="4160520"/>
            <a:ext cx="7315200" cy="548640"/>
          </a:xfrm>
          <a:prstGeom prst="rect">
            <a:avLst/>
          </a:prstGeom>
          <a:noFill/>
          <a:ln/>
        </p:spPr>
        <p:txBody>
          <a:bodyPr wrap="square" rtlCol="0" anchor="ctr"/>
          <a:lstStyle/>
          <a:p>
            <a:pPr marL="0" indent="0">
              <a:buNone/>
            </a:pPr>
            <a:r>
              <a:rPr lang="en-US" sz="2200" i="1" dirty="0">
                <a:solidFill>
                  <a:srgbClr val="CADCFC"/>
                </a:solidFill>
                <a:latin typeface="Cambria" pitchFamily="34" charset="0"/>
                <a:ea typeface="Cambria" pitchFamily="34" charset="-122"/>
                <a:cs typeface="Cambria" pitchFamily="34" charset="-120"/>
              </a:rPr>
              <a:t>A Systematic Review</a:t>
            </a:r>
            <a:endParaRPr lang="en-US" sz="2200" dirty="0"/>
          </a:p>
        </p:txBody>
      </p:sp>
      <p:sp>
        <p:nvSpPr>
          <p:cNvPr id="8" name="Shape 6"/>
          <p:cNvSpPr/>
          <p:nvPr/>
        </p:nvSpPr>
        <p:spPr>
          <a:xfrm>
            <a:off x="658368" y="4892040"/>
            <a:ext cx="2011680" cy="0"/>
          </a:xfrm>
          <a:prstGeom prst="line">
            <a:avLst/>
          </a:prstGeom>
          <a:noFill/>
          <a:ln w="38100">
            <a:solidFill>
              <a:srgbClr val="6FCF97"/>
            </a:solidFill>
            <a:prstDash val="solid"/>
          </a:ln>
        </p:spPr>
      </p:sp>
      <p:sp>
        <p:nvSpPr>
          <p:cNvPr id="9" name="Text 7"/>
          <p:cNvSpPr/>
          <p:nvPr/>
        </p:nvSpPr>
        <p:spPr>
          <a:xfrm>
            <a:off x="640080" y="5074920"/>
            <a:ext cx="9144000" cy="457200"/>
          </a:xfrm>
          <a:prstGeom prst="rect">
            <a:avLst/>
          </a:prstGeom>
          <a:noFill/>
          <a:ln/>
        </p:spPr>
        <p:txBody>
          <a:bodyPr wrap="square" rtlCol="0" anchor="ctr"/>
          <a:lstStyle/>
          <a:p>
            <a:pPr marL="0" indent="0">
              <a:buNone/>
            </a:pPr>
            <a:r>
              <a:rPr lang="en-US" sz="1800" dirty="0">
                <a:solidFill>
                  <a:srgbClr val="FFFFFF"/>
                </a:solidFill>
                <a:latin typeface="Calibri" pitchFamily="34" charset="0"/>
                <a:ea typeface="Calibri" pitchFamily="34" charset="-122"/>
                <a:cs typeface="Calibri" pitchFamily="34" charset="-120"/>
              </a:rPr>
              <a:t>Thach Huong Giang   ·   Cao Thanh Cong   ·   Trinh Hong Linh</a:t>
            </a:r>
            <a:endParaRPr lang="en-US" sz="1800" dirty="0"/>
          </a:p>
        </p:txBody>
      </p:sp>
      <p:sp>
        <p:nvSpPr>
          <p:cNvPr id="10" name="Text 8"/>
          <p:cNvSpPr/>
          <p:nvPr/>
        </p:nvSpPr>
        <p:spPr>
          <a:xfrm>
            <a:off x="640080" y="5532120"/>
            <a:ext cx="9144000" cy="365760"/>
          </a:xfrm>
          <a:prstGeom prst="rect">
            <a:avLst/>
          </a:prstGeom>
          <a:noFill/>
          <a:ln/>
        </p:spPr>
        <p:txBody>
          <a:bodyPr wrap="square" rtlCol="0" anchor="ctr"/>
          <a:lstStyle/>
          <a:p>
            <a:pPr marL="0" indent="0">
              <a:buNone/>
            </a:pPr>
            <a:r>
              <a:rPr lang="en-US" sz="1400" dirty="0">
                <a:solidFill>
                  <a:srgbClr val="9FB8CC"/>
                </a:solidFill>
                <a:latin typeface="Calibri" pitchFamily="34" charset="0"/>
                <a:ea typeface="Calibri" pitchFamily="34" charset="-122"/>
                <a:cs typeface="Calibri" pitchFamily="34" charset="-120"/>
              </a:rPr>
              <a:t>TESOL Conference Full Paper Presentation</a:t>
            </a:r>
            <a:endParaRPr lang="en-US" sz="14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21295C"/>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6FCF97"/>
                </a:solidFill>
                <a:latin typeface="Calibri" pitchFamily="34" charset="0"/>
                <a:ea typeface="Calibri" pitchFamily="34" charset="-122"/>
                <a:cs typeface="Calibri" pitchFamily="34" charset="-120"/>
              </a:rPr>
              <a:t>DISCUSSION</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FFFFFF"/>
                </a:solidFill>
                <a:latin typeface="Cambria" pitchFamily="34" charset="0"/>
                <a:ea typeface="Cambria" pitchFamily="34" charset="-122"/>
                <a:cs typeface="Cambria" pitchFamily="34" charset="-120"/>
              </a:rPr>
              <a:t>AI Changes the Context of SRL — Not Its Owner</a:t>
            </a:r>
            <a:endParaRPr lang="en-US" sz="3200" dirty="0"/>
          </a:p>
        </p:txBody>
      </p:sp>
      <p:sp>
        <p:nvSpPr>
          <p:cNvPr id="4" name="Text 2"/>
          <p:cNvSpPr/>
          <p:nvPr/>
        </p:nvSpPr>
        <p:spPr>
          <a:xfrm>
            <a:off x="548640" y="1737360"/>
            <a:ext cx="10881360" cy="1005840"/>
          </a:xfrm>
          <a:prstGeom prst="rect">
            <a:avLst/>
          </a:prstGeom>
          <a:noFill/>
          <a:ln/>
        </p:spPr>
        <p:txBody>
          <a:bodyPr wrap="square" rtlCol="0" anchor="ctr"/>
          <a:lstStyle/>
          <a:p>
            <a:pPr marL="0" indent="0">
              <a:lnSpc>
                <a:spcPts val="2300"/>
              </a:lnSpc>
              <a:buNone/>
            </a:pPr>
            <a:r>
              <a:rPr lang="en-US" sz="2400" dirty="0">
                <a:solidFill>
                  <a:srgbClr val="CADCFC"/>
                </a:solidFill>
                <a:latin typeface="Calibri" pitchFamily="34" charset="0"/>
                <a:ea typeface="Calibri" pitchFamily="34" charset="-122"/>
                <a:cs typeface="Calibri" pitchFamily="34" charset="-120"/>
              </a:rPr>
              <a:t>In line with Zimmerman’s (1986) view of SRL, learners still plan, monitor, and evaluate their own learning even when AI is involved. AI introduces suggestions that learners must evaluate, interpret, and decide whether to use.</a:t>
            </a:r>
            <a:endParaRPr lang="en-US" sz="2400" dirty="0"/>
          </a:p>
        </p:txBody>
      </p:sp>
      <p:sp>
        <p:nvSpPr>
          <p:cNvPr id="5" name="Shape 3"/>
          <p:cNvSpPr/>
          <p:nvPr/>
        </p:nvSpPr>
        <p:spPr>
          <a:xfrm>
            <a:off x="548640" y="3063240"/>
            <a:ext cx="10789920" cy="1005840"/>
          </a:xfrm>
          <a:prstGeom prst="rect">
            <a:avLst/>
          </a:prstGeom>
          <a:solidFill>
            <a:srgbClr val="2C3768"/>
          </a:solidFill>
          <a:ln/>
        </p:spPr>
      </p:sp>
      <p:sp>
        <p:nvSpPr>
          <p:cNvPr id="6" name="Shape 4"/>
          <p:cNvSpPr/>
          <p:nvPr/>
        </p:nvSpPr>
        <p:spPr>
          <a:xfrm>
            <a:off x="777240" y="3291840"/>
            <a:ext cx="548640" cy="548640"/>
          </a:xfrm>
          <a:prstGeom prst="ellipse">
            <a:avLst/>
          </a:prstGeom>
          <a:solidFill>
            <a:srgbClr val="1C7293"/>
          </a:solidFill>
          <a:ln/>
        </p:spPr>
      </p:sp>
      <p:sp>
        <p:nvSpPr>
          <p:cNvPr id="7" name="Text 5"/>
          <p:cNvSpPr/>
          <p:nvPr/>
        </p:nvSpPr>
        <p:spPr>
          <a:xfrm>
            <a:off x="777240" y="3291840"/>
            <a:ext cx="548640" cy="548640"/>
          </a:xfrm>
          <a:prstGeom prst="rect">
            <a:avLst/>
          </a:prstGeom>
          <a:noFill/>
          <a:ln/>
        </p:spPr>
        <p:txBody>
          <a:bodyPr wrap="square" rtlCol="0" anchor="ctr"/>
          <a:lstStyle/>
          <a:p>
            <a:pPr marL="0" indent="0" algn="ctr">
              <a:buNone/>
            </a:pPr>
            <a:r>
              <a:rPr lang="en-US" sz="3200" b="1" dirty="0">
                <a:solidFill>
                  <a:srgbClr val="FFFFFF"/>
                </a:solidFill>
                <a:latin typeface="Calibri" pitchFamily="34" charset="0"/>
                <a:ea typeface="Calibri" pitchFamily="34" charset="-122"/>
                <a:cs typeface="Calibri" pitchFamily="34" charset="-120"/>
              </a:rPr>
              <a:t>1</a:t>
            </a:r>
            <a:endParaRPr lang="en-US" sz="3200" dirty="0"/>
          </a:p>
        </p:txBody>
      </p:sp>
      <p:sp>
        <p:nvSpPr>
          <p:cNvPr id="8" name="Text 6"/>
          <p:cNvSpPr/>
          <p:nvPr/>
        </p:nvSpPr>
        <p:spPr>
          <a:xfrm>
            <a:off x="1554480" y="3154680"/>
            <a:ext cx="3657600" cy="822960"/>
          </a:xfrm>
          <a:prstGeom prst="rect">
            <a:avLst/>
          </a:prstGeom>
          <a:noFill/>
          <a:ln/>
        </p:spPr>
        <p:txBody>
          <a:bodyPr wrap="square" rtlCol="0" anchor="ctr"/>
          <a:lstStyle/>
          <a:p>
            <a:pPr marL="0" indent="0">
              <a:buNone/>
            </a:pPr>
            <a:r>
              <a:rPr lang="en-US" sz="2400" b="1" dirty="0">
                <a:solidFill>
                  <a:srgbClr val="6FCF97"/>
                </a:solidFill>
                <a:latin typeface="Cambria" pitchFamily="34" charset="0"/>
                <a:ea typeface="Cambria" pitchFamily="34" charset="-122"/>
                <a:cs typeface="Cambria" pitchFamily="34" charset="-120"/>
              </a:rPr>
              <a:t>Complex, not binary</a:t>
            </a:r>
            <a:endParaRPr lang="en-US" sz="2400" dirty="0"/>
          </a:p>
        </p:txBody>
      </p:sp>
      <p:sp>
        <p:nvSpPr>
          <p:cNvPr id="9" name="Text 7"/>
          <p:cNvSpPr/>
          <p:nvPr/>
        </p:nvSpPr>
        <p:spPr>
          <a:xfrm>
            <a:off x="5349240" y="3154680"/>
            <a:ext cx="5806440" cy="822960"/>
          </a:xfrm>
          <a:prstGeom prst="rect">
            <a:avLst/>
          </a:prstGeom>
          <a:noFill/>
          <a:ln/>
        </p:spPr>
        <p:txBody>
          <a:bodyPr wrap="square" rtlCol="0" anchor="ctr"/>
          <a:lstStyle/>
          <a:p>
            <a:pPr marL="0" indent="0">
              <a:buNone/>
            </a:pPr>
            <a:r>
              <a:rPr lang="en-US" sz="2000" dirty="0">
                <a:solidFill>
                  <a:srgbClr val="FFFFFF"/>
                </a:solidFill>
                <a:latin typeface="Calibri" pitchFamily="34" charset="0"/>
                <a:ea typeface="Calibri" pitchFamily="34" charset="-122"/>
                <a:cs typeface="Calibri" pitchFamily="34" charset="-120"/>
              </a:rPr>
              <a:t>AI is neither simply beneficial nor harmful — impact depends on how students use and respond to it.</a:t>
            </a:r>
            <a:endParaRPr lang="en-US" sz="2000" dirty="0"/>
          </a:p>
        </p:txBody>
      </p:sp>
      <p:sp>
        <p:nvSpPr>
          <p:cNvPr id="10" name="Shape 8"/>
          <p:cNvSpPr/>
          <p:nvPr/>
        </p:nvSpPr>
        <p:spPr>
          <a:xfrm>
            <a:off x="548640" y="4251960"/>
            <a:ext cx="10789920" cy="1005840"/>
          </a:xfrm>
          <a:prstGeom prst="rect">
            <a:avLst/>
          </a:prstGeom>
          <a:solidFill>
            <a:srgbClr val="2C3768"/>
          </a:solidFill>
          <a:ln/>
        </p:spPr>
      </p:sp>
      <p:sp>
        <p:nvSpPr>
          <p:cNvPr id="11" name="Shape 9"/>
          <p:cNvSpPr/>
          <p:nvPr/>
        </p:nvSpPr>
        <p:spPr>
          <a:xfrm>
            <a:off x="777240" y="4480560"/>
            <a:ext cx="548640" cy="548640"/>
          </a:xfrm>
          <a:prstGeom prst="ellipse">
            <a:avLst/>
          </a:prstGeom>
          <a:solidFill>
            <a:srgbClr val="1C7293"/>
          </a:solidFill>
          <a:ln/>
        </p:spPr>
      </p:sp>
      <p:sp>
        <p:nvSpPr>
          <p:cNvPr id="12" name="Text 10"/>
          <p:cNvSpPr/>
          <p:nvPr/>
        </p:nvSpPr>
        <p:spPr>
          <a:xfrm>
            <a:off x="777240" y="4480560"/>
            <a:ext cx="548640" cy="548640"/>
          </a:xfrm>
          <a:prstGeom prst="rect">
            <a:avLst/>
          </a:prstGeom>
          <a:noFill/>
          <a:ln/>
        </p:spPr>
        <p:txBody>
          <a:bodyPr wrap="square" rtlCol="0" anchor="ctr"/>
          <a:lstStyle/>
          <a:p>
            <a:pPr marL="0" indent="0" algn="ctr">
              <a:buNone/>
            </a:pPr>
            <a:r>
              <a:rPr lang="en-US" sz="3200" b="1" dirty="0">
                <a:solidFill>
                  <a:srgbClr val="FFFFFF"/>
                </a:solidFill>
                <a:latin typeface="Calibri" pitchFamily="34" charset="0"/>
                <a:ea typeface="Calibri" pitchFamily="34" charset="-122"/>
                <a:cs typeface="Calibri" pitchFamily="34" charset="-120"/>
              </a:rPr>
              <a:t>2</a:t>
            </a:r>
            <a:endParaRPr lang="en-US" sz="3200" dirty="0"/>
          </a:p>
        </p:txBody>
      </p:sp>
      <p:sp>
        <p:nvSpPr>
          <p:cNvPr id="13" name="Text 11"/>
          <p:cNvSpPr/>
          <p:nvPr/>
        </p:nvSpPr>
        <p:spPr>
          <a:xfrm>
            <a:off x="1554480" y="4343400"/>
            <a:ext cx="3657600" cy="822960"/>
          </a:xfrm>
          <a:prstGeom prst="rect">
            <a:avLst/>
          </a:prstGeom>
          <a:noFill/>
          <a:ln/>
        </p:spPr>
        <p:txBody>
          <a:bodyPr wrap="square" rtlCol="0" anchor="ctr"/>
          <a:lstStyle/>
          <a:p>
            <a:pPr marL="0" indent="0">
              <a:buNone/>
            </a:pPr>
            <a:r>
              <a:rPr lang="en-US" sz="2400" b="1" dirty="0">
                <a:solidFill>
                  <a:srgbClr val="6FCF97"/>
                </a:solidFill>
                <a:latin typeface="Cambria" pitchFamily="34" charset="0"/>
                <a:ea typeface="Cambria" pitchFamily="34" charset="-122"/>
                <a:cs typeface="Cambria" pitchFamily="34" charset="-120"/>
              </a:rPr>
              <a:t>AI dependency </a:t>
            </a:r>
          </a:p>
          <a:p>
            <a:pPr marL="0" indent="0">
              <a:buNone/>
            </a:pPr>
            <a:r>
              <a:rPr lang="en-US" sz="2400" b="1" dirty="0">
                <a:solidFill>
                  <a:srgbClr val="6FCF97"/>
                </a:solidFill>
                <a:latin typeface="Cambria" pitchFamily="34" charset="0"/>
                <a:ea typeface="Cambria" pitchFamily="34" charset="-122"/>
                <a:cs typeface="Cambria" pitchFamily="34" charset="-120"/>
              </a:rPr>
              <a:t>≠ general use</a:t>
            </a:r>
            <a:endParaRPr lang="en-US" sz="2400" dirty="0"/>
          </a:p>
        </p:txBody>
      </p:sp>
      <p:sp>
        <p:nvSpPr>
          <p:cNvPr id="14" name="Text 12"/>
          <p:cNvSpPr/>
          <p:nvPr/>
        </p:nvSpPr>
        <p:spPr>
          <a:xfrm>
            <a:off x="5349240" y="4343400"/>
            <a:ext cx="5806440" cy="822960"/>
          </a:xfrm>
          <a:prstGeom prst="rect">
            <a:avLst/>
          </a:prstGeom>
          <a:noFill/>
          <a:ln/>
        </p:spPr>
        <p:txBody>
          <a:bodyPr wrap="square" rtlCol="0" anchor="ctr"/>
          <a:lstStyle/>
          <a:p>
            <a:pPr marL="0" indent="0">
              <a:buNone/>
            </a:pPr>
            <a:r>
              <a:rPr lang="en-US" sz="2000" dirty="0">
                <a:solidFill>
                  <a:srgbClr val="FFFFFF"/>
                </a:solidFill>
                <a:latin typeface="Calibri" pitchFamily="34" charset="0"/>
                <a:ea typeface="Calibri" pitchFamily="34" charset="-122"/>
                <a:cs typeface="Calibri" pitchFamily="34" charset="-120"/>
              </a:rPr>
              <a:t>Benefits are strongest with critical engagement; they shrink when learners rely on AI without evaluation.</a:t>
            </a:r>
            <a:endParaRPr lang="en-US" sz="2000" dirty="0"/>
          </a:p>
        </p:txBody>
      </p:sp>
      <p:sp>
        <p:nvSpPr>
          <p:cNvPr id="15" name="Shape 13"/>
          <p:cNvSpPr/>
          <p:nvPr/>
        </p:nvSpPr>
        <p:spPr>
          <a:xfrm>
            <a:off x="548640" y="5440680"/>
            <a:ext cx="10789920" cy="1005840"/>
          </a:xfrm>
          <a:prstGeom prst="rect">
            <a:avLst/>
          </a:prstGeom>
          <a:solidFill>
            <a:srgbClr val="2C3768"/>
          </a:solidFill>
          <a:ln/>
        </p:spPr>
      </p:sp>
      <p:sp>
        <p:nvSpPr>
          <p:cNvPr id="16" name="Shape 14"/>
          <p:cNvSpPr/>
          <p:nvPr/>
        </p:nvSpPr>
        <p:spPr>
          <a:xfrm>
            <a:off x="777240" y="5669280"/>
            <a:ext cx="548640" cy="548640"/>
          </a:xfrm>
          <a:prstGeom prst="ellipse">
            <a:avLst/>
          </a:prstGeom>
          <a:solidFill>
            <a:srgbClr val="1C7293"/>
          </a:solidFill>
          <a:ln/>
        </p:spPr>
      </p:sp>
      <p:sp>
        <p:nvSpPr>
          <p:cNvPr id="17" name="Text 15"/>
          <p:cNvSpPr/>
          <p:nvPr/>
        </p:nvSpPr>
        <p:spPr>
          <a:xfrm>
            <a:off x="777240" y="5669280"/>
            <a:ext cx="548640" cy="548640"/>
          </a:xfrm>
          <a:prstGeom prst="rect">
            <a:avLst/>
          </a:prstGeom>
          <a:noFill/>
          <a:ln/>
        </p:spPr>
        <p:txBody>
          <a:bodyPr wrap="square" rtlCol="0" anchor="ctr"/>
          <a:lstStyle/>
          <a:p>
            <a:pPr marL="0" indent="0" algn="ctr">
              <a:buNone/>
            </a:pPr>
            <a:r>
              <a:rPr lang="en-US" sz="3200" b="1" dirty="0">
                <a:solidFill>
                  <a:srgbClr val="FFFFFF"/>
                </a:solidFill>
                <a:latin typeface="Calibri" pitchFamily="34" charset="0"/>
                <a:ea typeface="Calibri" pitchFamily="34" charset="-122"/>
                <a:cs typeface="Calibri" pitchFamily="34" charset="-120"/>
              </a:rPr>
              <a:t>3</a:t>
            </a:r>
            <a:endParaRPr lang="en-US" sz="3200" dirty="0"/>
          </a:p>
        </p:txBody>
      </p:sp>
      <p:sp>
        <p:nvSpPr>
          <p:cNvPr id="18" name="Text 16"/>
          <p:cNvSpPr/>
          <p:nvPr/>
        </p:nvSpPr>
        <p:spPr>
          <a:xfrm>
            <a:off x="1554480" y="5532120"/>
            <a:ext cx="3657600" cy="822960"/>
          </a:xfrm>
          <a:prstGeom prst="rect">
            <a:avLst/>
          </a:prstGeom>
          <a:noFill/>
          <a:ln/>
        </p:spPr>
        <p:txBody>
          <a:bodyPr wrap="square" rtlCol="0" anchor="ctr"/>
          <a:lstStyle/>
          <a:p>
            <a:pPr marL="0" indent="0">
              <a:buNone/>
            </a:pPr>
            <a:r>
              <a:rPr lang="en-US" sz="2400" b="1" dirty="0">
                <a:solidFill>
                  <a:srgbClr val="6FCF97"/>
                </a:solidFill>
                <a:latin typeface="Cambria" pitchFamily="34" charset="0"/>
                <a:ea typeface="Cambria" pitchFamily="34" charset="-122"/>
                <a:cs typeface="Cambria" pitchFamily="34" charset="-120"/>
              </a:rPr>
              <a:t>A distinct research concept</a:t>
            </a:r>
            <a:endParaRPr lang="en-US" sz="2400" dirty="0"/>
          </a:p>
        </p:txBody>
      </p:sp>
      <p:sp>
        <p:nvSpPr>
          <p:cNvPr id="19" name="Text 17"/>
          <p:cNvSpPr/>
          <p:nvPr/>
        </p:nvSpPr>
        <p:spPr>
          <a:xfrm>
            <a:off x="5349240" y="5532120"/>
            <a:ext cx="5806440" cy="822960"/>
          </a:xfrm>
          <a:prstGeom prst="rect">
            <a:avLst/>
          </a:prstGeom>
          <a:noFill/>
          <a:ln/>
        </p:spPr>
        <p:txBody>
          <a:bodyPr wrap="square" rtlCol="0" anchor="ctr"/>
          <a:lstStyle/>
          <a:p>
            <a:pPr marL="0" indent="0">
              <a:buNone/>
            </a:pPr>
            <a:r>
              <a:rPr lang="en-US" sz="2000" dirty="0">
                <a:solidFill>
                  <a:srgbClr val="FFFFFF"/>
                </a:solidFill>
                <a:latin typeface="Calibri" pitchFamily="34" charset="0"/>
                <a:ea typeface="Calibri" pitchFamily="34" charset="-122"/>
                <a:cs typeface="Calibri" pitchFamily="34" charset="-120"/>
              </a:rPr>
              <a:t>“AI dependency” deserves further theoretical and empirical investigation as its own construct.</a:t>
            </a:r>
            <a:endParaRPr lang="en-US" sz="2000" dirty="0"/>
          </a:p>
        </p:txBody>
      </p:sp>
      <p:sp>
        <p:nvSpPr>
          <p:cNvPr id="20" name="Text 18"/>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10</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PEDAGOGICAL IMPLICATIONS</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Four Recommendations for Classroom Practice</a:t>
            </a:r>
            <a:endParaRPr lang="en-US" sz="3200" dirty="0"/>
          </a:p>
        </p:txBody>
      </p:sp>
      <p:sp>
        <p:nvSpPr>
          <p:cNvPr id="4" name="Shape 2"/>
          <p:cNvSpPr/>
          <p:nvPr/>
        </p:nvSpPr>
        <p:spPr>
          <a:xfrm>
            <a:off x="548640" y="1783080"/>
            <a:ext cx="5257800" cy="1965960"/>
          </a:xfrm>
          <a:prstGeom prst="roundRect">
            <a:avLst>
              <a:gd name="adj" fmla="val 2791"/>
            </a:avLst>
          </a:prstGeom>
          <a:solidFill>
            <a:srgbClr val="F4F8FA"/>
          </a:solidFill>
          <a:ln/>
        </p:spPr>
      </p:sp>
      <p:sp>
        <p:nvSpPr>
          <p:cNvPr id="5" name="Shape 3"/>
          <p:cNvSpPr/>
          <p:nvPr/>
        </p:nvSpPr>
        <p:spPr>
          <a:xfrm>
            <a:off x="777240" y="2011680"/>
            <a:ext cx="502920" cy="502920"/>
          </a:xfrm>
          <a:prstGeom prst="ellipse">
            <a:avLst/>
          </a:prstGeom>
          <a:solidFill>
            <a:srgbClr val="065A82"/>
          </a:solidFill>
          <a:ln/>
        </p:spPr>
      </p:sp>
      <p:sp>
        <p:nvSpPr>
          <p:cNvPr id="6" name="Text 4"/>
          <p:cNvSpPr/>
          <p:nvPr/>
        </p:nvSpPr>
        <p:spPr>
          <a:xfrm>
            <a:off x="777240" y="2011680"/>
            <a:ext cx="502920" cy="502920"/>
          </a:xfrm>
          <a:prstGeom prst="rect">
            <a:avLst/>
          </a:prstGeom>
          <a:noFill/>
          <a:ln/>
        </p:spPr>
        <p:txBody>
          <a:bodyPr wrap="square"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1</a:t>
            </a:r>
            <a:endParaRPr lang="en-US" sz="2800" dirty="0"/>
          </a:p>
        </p:txBody>
      </p:sp>
      <p:sp>
        <p:nvSpPr>
          <p:cNvPr id="7" name="Text 5"/>
          <p:cNvSpPr/>
          <p:nvPr/>
        </p:nvSpPr>
        <p:spPr>
          <a:xfrm>
            <a:off x="1325880" y="2080260"/>
            <a:ext cx="4800600" cy="685800"/>
          </a:xfrm>
          <a:prstGeom prst="rect">
            <a:avLst/>
          </a:prstGeom>
          <a:noFill/>
          <a:ln/>
        </p:spPr>
        <p:txBody>
          <a:bodyPr wrap="square" rtlCol="0" anchor="t"/>
          <a:lstStyle/>
          <a:p>
            <a:pPr marL="0" indent="0">
              <a:buNone/>
            </a:pPr>
            <a:r>
              <a:rPr lang="en-US" sz="2000" b="1" dirty="0">
                <a:solidFill>
                  <a:srgbClr val="21295C"/>
                </a:solidFill>
                <a:latin typeface="Cambria" pitchFamily="34" charset="0"/>
                <a:ea typeface="Cambria" pitchFamily="34" charset="-122"/>
                <a:cs typeface="Cambria" pitchFamily="34" charset="-120"/>
              </a:rPr>
              <a:t>Complement, don’t replace, teachers</a:t>
            </a:r>
            <a:endParaRPr lang="en-US" sz="2000" dirty="0"/>
          </a:p>
        </p:txBody>
      </p:sp>
      <p:sp>
        <p:nvSpPr>
          <p:cNvPr id="8" name="Text 6"/>
          <p:cNvSpPr/>
          <p:nvPr/>
        </p:nvSpPr>
        <p:spPr>
          <a:xfrm>
            <a:off x="777240" y="2697480"/>
            <a:ext cx="4800600" cy="91440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Let AI handle language-level feedback (grammar, mechanics); instructors guide content, argumentation, and rhetorical organization.</a:t>
            </a:r>
            <a:endParaRPr lang="en-US" dirty="0"/>
          </a:p>
        </p:txBody>
      </p:sp>
      <p:sp>
        <p:nvSpPr>
          <p:cNvPr id="9" name="Shape 7"/>
          <p:cNvSpPr/>
          <p:nvPr/>
        </p:nvSpPr>
        <p:spPr>
          <a:xfrm>
            <a:off x="6080760" y="1783080"/>
            <a:ext cx="5257800" cy="1965960"/>
          </a:xfrm>
          <a:prstGeom prst="roundRect">
            <a:avLst>
              <a:gd name="adj" fmla="val 2791"/>
            </a:avLst>
          </a:prstGeom>
          <a:solidFill>
            <a:srgbClr val="F4F8FA"/>
          </a:solidFill>
          <a:ln/>
        </p:spPr>
      </p:sp>
      <p:sp>
        <p:nvSpPr>
          <p:cNvPr id="10" name="Shape 8"/>
          <p:cNvSpPr/>
          <p:nvPr/>
        </p:nvSpPr>
        <p:spPr>
          <a:xfrm>
            <a:off x="6309360" y="2011680"/>
            <a:ext cx="502920" cy="502920"/>
          </a:xfrm>
          <a:prstGeom prst="ellipse">
            <a:avLst/>
          </a:prstGeom>
          <a:solidFill>
            <a:srgbClr val="065A82"/>
          </a:solidFill>
          <a:ln/>
        </p:spPr>
      </p:sp>
      <p:sp>
        <p:nvSpPr>
          <p:cNvPr id="11" name="Text 9"/>
          <p:cNvSpPr/>
          <p:nvPr/>
        </p:nvSpPr>
        <p:spPr>
          <a:xfrm>
            <a:off x="6309360" y="2011680"/>
            <a:ext cx="502920" cy="502920"/>
          </a:xfrm>
          <a:prstGeom prst="rect">
            <a:avLst/>
          </a:prstGeom>
          <a:noFill/>
          <a:ln/>
        </p:spPr>
        <p:txBody>
          <a:bodyPr wrap="square"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2</a:t>
            </a:r>
            <a:endParaRPr lang="en-US" sz="2800" dirty="0"/>
          </a:p>
        </p:txBody>
      </p:sp>
      <p:sp>
        <p:nvSpPr>
          <p:cNvPr id="12" name="Text 10"/>
          <p:cNvSpPr/>
          <p:nvPr/>
        </p:nvSpPr>
        <p:spPr>
          <a:xfrm>
            <a:off x="6995160" y="2107692"/>
            <a:ext cx="4114800" cy="685800"/>
          </a:xfrm>
          <a:prstGeom prst="rect">
            <a:avLst/>
          </a:prstGeom>
          <a:noFill/>
          <a:ln/>
        </p:spPr>
        <p:txBody>
          <a:bodyPr wrap="square" rtlCol="0" anchor="t"/>
          <a:lstStyle/>
          <a:p>
            <a:pPr marL="0" indent="0">
              <a:buNone/>
            </a:pPr>
            <a:r>
              <a:rPr lang="en-US" sz="2000" b="1" dirty="0">
                <a:solidFill>
                  <a:srgbClr val="21295C"/>
                </a:solidFill>
                <a:latin typeface="Cambria" pitchFamily="34" charset="0"/>
                <a:ea typeface="Cambria" pitchFamily="34" charset="-122"/>
                <a:cs typeface="Cambria" pitchFamily="34" charset="-120"/>
              </a:rPr>
              <a:t>Build feedback literacy</a:t>
            </a:r>
            <a:endParaRPr lang="en-US" sz="2000" dirty="0"/>
          </a:p>
        </p:txBody>
      </p:sp>
      <p:sp>
        <p:nvSpPr>
          <p:cNvPr id="13" name="Text 11"/>
          <p:cNvSpPr/>
          <p:nvPr/>
        </p:nvSpPr>
        <p:spPr>
          <a:xfrm>
            <a:off x="6309360" y="2697480"/>
            <a:ext cx="4800600" cy="91440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Teach evaluative judgment, questioning skills, and the ability to balance trust with critical reflection (Zhan &amp; Yan, 2025).</a:t>
            </a:r>
            <a:endParaRPr lang="en-US" dirty="0"/>
          </a:p>
        </p:txBody>
      </p:sp>
      <p:sp>
        <p:nvSpPr>
          <p:cNvPr id="14" name="Shape 12"/>
          <p:cNvSpPr/>
          <p:nvPr/>
        </p:nvSpPr>
        <p:spPr>
          <a:xfrm>
            <a:off x="548640" y="4023360"/>
            <a:ext cx="5257800" cy="1965960"/>
          </a:xfrm>
          <a:prstGeom prst="roundRect">
            <a:avLst>
              <a:gd name="adj" fmla="val 2791"/>
            </a:avLst>
          </a:prstGeom>
          <a:solidFill>
            <a:srgbClr val="F4F8FA"/>
          </a:solidFill>
          <a:ln/>
        </p:spPr>
      </p:sp>
      <p:sp>
        <p:nvSpPr>
          <p:cNvPr id="15" name="Shape 13"/>
          <p:cNvSpPr/>
          <p:nvPr/>
        </p:nvSpPr>
        <p:spPr>
          <a:xfrm>
            <a:off x="777240" y="4251960"/>
            <a:ext cx="502920" cy="502920"/>
          </a:xfrm>
          <a:prstGeom prst="ellipse">
            <a:avLst/>
          </a:prstGeom>
          <a:solidFill>
            <a:srgbClr val="065A82"/>
          </a:solidFill>
          <a:ln/>
        </p:spPr>
      </p:sp>
      <p:sp>
        <p:nvSpPr>
          <p:cNvPr id="16" name="Text 14"/>
          <p:cNvSpPr/>
          <p:nvPr/>
        </p:nvSpPr>
        <p:spPr>
          <a:xfrm>
            <a:off x="777240" y="4251960"/>
            <a:ext cx="502920" cy="502920"/>
          </a:xfrm>
          <a:prstGeom prst="rect">
            <a:avLst/>
          </a:prstGeom>
          <a:noFill/>
          <a:ln/>
        </p:spPr>
        <p:txBody>
          <a:bodyPr wrap="square"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3</a:t>
            </a:r>
            <a:endParaRPr lang="en-US" sz="2800" dirty="0"/>
          </a:p>
        </p:txBody>
      </p:sp>
      <p:sp>
        <p:nvSpPr>
          <p:cNvPr id="17" name="Text 15"/>
          <p:cNvSpPr/>
          <p:nvPr/>
        </p:nvSpPr>
        <p:spPr>
          <a:xfrm>
            <a:off x="1463040" y="4320540"/>
            <a:ext cx="4114800" cy="685800"/>
          </a:xfrm>
          <a:prstGeom prst="rect">
            <a:avLst/>
          </a:prstGeom>
          <a:noFill/>
          <a:ln/>
        </p:spPr>
        <p:txBody>
          <a:bodyPr wrap="square" rtlCol="0" anchor="t"/>
          <a:lstStyle/>
          <a:p>
            <a:pPr marL="0" indent="0">
              <a:buNone/>
            </a:pPr>
            <a:r>
              <a:rPr lang="en-US" sz="2000" b="1" dirty="0">
                <a:solidFill>
                  <a:srgbClr val="21295C"/>
                </a:solidFill>
                <a:latin typeface="Cambria" pitchFamily="34" charset="0"/>
                <a:ea typeface="Cambria" pitchFamily="34" charset="-122"/>
                <a:cs typeface="Cambria" pitchFamily="34" charset="-120"/>
              </a:rPr>
              <a:t>Verify before use</a:t>
            </a:r>
            <a:endParaRPr lang="en-US" sz="2000" dirty="0"/>
          </a:p>
        </p:txBody>
      </p:sp>
      <p:sp>
        <p:nvSpPr>
          <p:cNvPr id="18" name="Text 16"/>
          <p:cNvSpPr/>
          <p:nvPr/>
        </p:nvSpPr>
        <p:spPr>
          <a:xfrm>
            <a:off x="777240" y="4937760"/>
            <a:ext cx="4800600" cy="91440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Encourage students to check and justify AI suggestions rather than applying them automatically.</a:t>
            </a:r>
            <a:endParaRPr lang="en-US" dirty="0"/>
          </a:p>
        </p:txBody>
      </p:sp>
      <p:sp>
        <p:nvSpPr>
          <p:cNvPr id="19" name="Shape 17"/>
          <p:cNvSpPr/>
          <p:nvPr/>
        </p:nvSpPr>
        <p:spPr>
          <a:xfrm>
            <a:off x="6080760" y="4023360"/>
            <a:ext cx="5257800" cy="1965960"/>
          </a:xfrm>
          <a:prstGeom prst="roundRect">
            <a:avLst>
              <a:gd name="adj" fmla="val 2791"/>
            </a:avLst>
          </a:prstGeom>
          <a:solidFill>
            <a:srgbClr val="F4F8FA"/>
          </a:solidFill>
          <a:ln/>
        </p:spPr>
      </p:sp>
      <p:sp>
        <p:nvSpPr>
          <p:cNvPr id="20" name="Shape 18"/>
          <p:cNvSpPr/>
          <p:nvPr/>
        </p:nvSpPr>
        <p:spPr>
          <a:xfrm>
            <a:off x="6309360" y="4251960"/>
            <a:ext cx="502920" cy="502920"/>
          </a:xfrm>
          <a:prstGeom prst="ellipse">
            <a:avLst/>
          </a:prstGeom>
          <a:solidFill>
            <a:srgbClr val="065A82"/>
          </a:solidFill>
          <a:ln/>
        </p:spPr>
      </p:sp>
      <p:sp>
        <p:nvSpPr>
          <p:cNvPr id="21" name="Text 19"/>
          <p:cNvSpPr/>
          <p:nvPr/>
        </p:nvSpPr>
        <p:spPr>
          <a:xfrm>
            <a:off x="6309360" y="4251960"/>
            <a:ext cx="502920" cy="502920"/>
          </a:xfrm>
          <a:prstGeom prst="rect">
            <a:avLst/>
          </a:prstGeom>
          <a:noFill/>
          <a:ln/>
        </p:spPr>
        <p:txBody>
          <a:bodyPr wrap="square" rtlCol="0" anchor="ctr"/>
          <a:lstStyle/>
          <a:p>
            <a:pPr marL="0" indent="0" algn="ctr">
              <a:buNone/>
            </a:pPr>
            <a:r>
              <a:rPr lang="en-US" sz="2800" b="1" dirty="0">
                <a:solidFill>
                  <a:srgbClr val="FFFFFF"/>
                </a:solidFill>
                <a:latin typeface="Calibri" pitchFamily="34" charset="0"/>
                <a:ea typeface="Calibri" pitchFamily="34" charset="-122"/>
                <a:cs typeface="Calibri" pitchFamily="34" charset="-120"/>
              </a:rPr>
              <a:t>4</a:t>
            </a:r>
            <a:endParaRPr lang="en-US" sz="2800" dirty="0"/>
          </a:p>
        </p:txBody>
      </p:sp>
      <p:sp>
        <p:nvSpPr>
          <p:cNvPr id="22" name="Text 20"/>
          <p:cNvSpPr/>
          <p:nvPr/>
        </p:nvSpPr>
        <p:spPr>
          <a:xfrm>
            <a:off x="6995160" y="4338828"/>
            <a:ext cx="4114800" cy="685800"/>
          </a:xfrm>
          <a:prstGeom prst="rect">
            <a:avLst/>
          </a:prstGeom>
          <a:noFill/>
          <a:ln/>
        </p:spPr>
        <p:txBody>
          <a:bodyPr wrap="square" rtlCol="0" anchor="t"/>
          <a:lstStyle/>
          <a:p>
            <a:pPr marL="0" indent="0">
              <a:buNone/>
            </a:pPr>
            <a:r>
              <a:rPr lang="en-US" sz="2000" b="1" dirty="0">
                <a:solidFill>
                  <a:srgbClr val="21295C"/>
                </a:solidFill>
                <a:latin typeface="Cambria" pitchFamily="34" charset="0"/>
                <a:ea typeface="Cambria" pitchFamily="34" charset="-122"/>
                <a:cs typeface="Cambria" pitchFamily="34" charset="-120"/>
              </a:rPr>
              <a:t>Keep learners actively involved</a:t>
            </a:r>
            <a:endParaRPr lang="en-US" sz="2000" dirty="0"/>
          </a:p>
        </p:txBody>
      </p:sp>
      <p:sp>
        <p:nvSpPr>
          <p:cNvPr id="23" name="Text 21"/>
          <p:cNvSpPr/>
          <p:nvPr/>
        </p:nvSpPr>
        <p:spPr>
          <a:xfrm>
            <a:off x="6309360" y="4937760"/>
            <a:ext cx="4800600" cy="91440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Use AI to support — not replace — students’ own thinking, decision-making, and problem-solving.</a:t>
            </a:r>
            <a:endParaRPr lang="en-US" dirty="0"/>
          </a:p>
        </p:txBody>
      </p:sp>
      <p:sp>
        <p:nvSpPr>
          <p:cNvPr id="24" name="Text 22"/>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11</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4F8FA"/>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GAPS &amp; LIMITATIONS</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What We Still Don’t Know</a:t>
            </a:r>
            <a:endParaRPr lang="en-US" sz="3200" dirty="0"/>
          </a:p>
        </p:txBody>
      </p:sp>
      <p:sp>
        <p:nvSpPr>
          <p:cNvPr id="4" name="Shape 2"/>
          <p:cNvSpPr/>
          <p:nvPr/>
        </p:nvSpPr>
        <p:spPr>
          <a:xfrm>
            <a:off x="548640" y="1783080"/>
            <a:ext cx="5394960" cy="4343400"/>
          </a:xfrm>
          <a:prstGeom prst="rect">
            <a:avLst/>
          </a:prstGeom>
          <a:solidFill>
            <a:srgbClr val="FFFFFF"/>
          </a:solidFill>
          <a:ln w="12700">
            <a:solidFill>
              <a:srgbClr val="DCE6EA"/>
            </a:solidFill>
            <a:prstDash val="solid"/>
          </a:ln>
        </p:spPr>
      </p:sp>
      <p:sp>
        <p:nvSpPr>
          <p:cNvPr id="5" name="Text 3"/>
          <p:cNvSpPr/>
          <p:nvPr/>
        </p:nvSpPr>
        <p:spPr>
          <a:xfrm>
            <a:off x="822960" y="2068830"/>
            <a:ext cx="4846320" cy="457200"/>
          </a:xfrm>
          <a:prstGeom prst="rect">
            <a:avLst/>
          </a:prstGeom>
          <a:noFill/>
          <a:ln/>
        </p:spPr>
        <p:txBody>
          <a:bodyPr wrap="square" rtlCol="0" anchor="ctr"/>
          <a:lstStyle/>
          <a:p>
            <a:pPr marL="0" indent="0">
              <a:buNone/>
            </a:pPr>
            <a:r>
              <a:rPr lang="en-US" sz="2800" b="1" dirty="0">
                <a:solidFill>
                  <a:srgbClr val="065A82"/>
                </a:solidFill>
                <a:latin typeface="Cambria" pitchFamily="34" charset="0"/>
                <a:ea typeface="Cambria" pitchFamily="34" charset="-122"/>
                <a:cs typeface="Cambria" pitchFamily="34" charset="-120"/>
              </a:rPr>
              <a:t>Literature Gaps</a:t>
            </a:r>
            <a:endParaRPr lang="en-US" sz="2800" dirty="0"/>
          </a:p>
        </p:txBody>
      </p:sp>
      <p:sp>
        <p:nvSpPr>
          <p:cNvPr id="6" name="Shape 4"/>
          <p:cNvSpPr/>
          <p:nvPr/>
        </p:nvSpPr>
        <p:spPr>
          <a:xfrm>
            <a:off x="822960" y="2823210"/>
            <a:ext cx="128016" cy="128016"/>
          </a:xfrm>
          <a:prstGeom prst="ellipse">
            <a:avLst/>
          </a:prstGeom>
          <a:solidFill>
            <a:srgbClr val="1C7293"/>
          </a:solidFill>
          <a:ln/>
        </p:spPr>
      </p:sp>
      <p:sp>
        <p:nvSpPr>
          <p:cNvPr id="7" name="Text 5"/>
          <p:cNvSpPr/>
          <p:nvPr/>
        </p:nvSpPr>
        <p:spPr>
          <a:xfrm>
            <a:off x="1097280" y="2667762"/>
            <a:ext cx="470916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AI dependency rarely studied as a distinct focus</a:t>
            </a:r>
            <a:endParaRPr lang="en-US" sz="2000" dirty="0"/>
          </a:p>
        </p:txBody>
      </p:sp>
      <p:sp>
        <p:nvSpPr>
          <p:cNvPr id="8" name="Shape 6"/>
          <p:cNvSpPr/>
          <p:nvPr/>
        </p:nvSpPr>
        <p:spPr>
          <a:xfrm>
            <a:off x="822960" y="3783330"/>
            <a:ext cx="128016" cy="128016"/>
          </a:xfrm>
          <a:prstGeom prst="ellipse">
            <a:avLst/>
          </a:prstGeom>
          <a:solidFill>
            <a:srgbClr val="1C7293"/>
          </a:solidFill>
          <a:ln/>
        </p:spPr>
      </p:sp>
      <p:sp>
        <p:nvSpPr>
          <p:cNvPr id="9" name="Text 7"/>
          <p:cNvSpPr/>
          <p:nvPr/>
        </p:nvSpPr>
        <p:spPr>
          <a:xfrm>
            <a:off x="1097280" y="3627882"/>
            <a:ext cx="470916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No empirical study conducted in Vietnam, despite growing AI use in Vietnamese higher education</a:t>
            </a:r>
            <a:endParaRPr lang="en-US" sz="2000" dirty="0"/>
          </a:p>
        </p:txBody>
      </p:sp>
      <p:sp>
        <p:nvSpPr>
          <p:cNvPr id="10" name="Shape 8"/>
          <p:cNvSpPr/>
          <p:nvPr/>
        </p:nvSpPr>
        <p:spPr>
          <a:xfrm>
            <a:off x="822960" y="4743450"/>
            <a:ext cx="128016" cy="128016"/>
          </a:xfrm>
          <a:prstGeom prst="ellipse">
            <a:avLst/>
          </a:prstGeom>
          <a:solidFill>
            <a:srgbClr val="1C7293"/>
          </a:solidFill>
          <a:ln/>
        </p:spPr>
      </p:sp>
      <p:sp>
        <p:nvSpPr>
          <p:cNvPr id="11" name="Text 9"/>
          <p:cNvSpPr/>
          <p:nvPr/>
        </p:nvSpPr>
        <p:spPr>
          <a:xfrm>
            <a:off x="1097280" y="4588002"/>
            <a:ext cx="470916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Limited conceptual frameworks linking AI dependency to specific SRL components</a:t>
            </a:r>
            <a:endParaRPr lang="en-US" sz="2000" dirty="0"/>
          </a:p>
        </p:txBody>
      </p:sp>
      <p:sp>
        <p:nvSpPr>
          <p:cNvPr id="12" name="Shape 10"/>
          <p:cNvSpPr/>
          <p:nvPr/>
        </p:nvSpPr>
        <p:spPr>
          <a:xfrm>
            <a:off x="6217920" y="1783080"/>
            <a:ext cx="5394960" cy="4343400"/>
          </a:xfrm>
          <a:prstGeom prst="rect">
            <a:avLst/>
          </a:prstGeom>
          <a:solidFill>
            <a:srgbClr val="FFFFFF"/>
          </a:solidFill>
          <a:ln w="12700">
            <a:solidFill>
              <a:srgbClr val="DCE6EA"/>
            </a:solidFill>
            <a:prstDash val="solid"/>
          </a:ln>
        </p:spPr>
      </p:sp>
      <p:sp>
        <p:nvSpPr>
          <p:cNvPr id="13" name="Text 11"/>
          <p:cNvSpPr/>
          <p:nvPr/>
        </p:nvSpPr>
        <p:spPr>
          <a:xfrm>
            <a:off x="6492240" y="2080260"/>
            <a:ext cx="4846320" cy="457200"/>
          </a:xfrm>
          <a:prstGeom prst="rect">
            <a:avLst/>
          </a:prstGeom>
          <a:noFill/>
          <a:ln/>
        </p:spPr>
        <p:txBody>
          <a:bodyPr wrap="square" rtlCol="0" anchor="ctr"/>
          <a:lstStyle/>
          <a:p>
            <a:pPr marL="0" indent="0">
              <a:buNone/>
            </a:pPr>
            <a:r>
              <a:rPr lang="en-US" sz="2800" b="1" dirty="0">
                <a:solidFill>
                  <a:srgbClr val="065A82"/>
                </a:solidFill>
                <a:latin typeface="Cambria" pitchFamily="34" charset="0"/>
                <a:ea typeface="Cambria" pitchFamily="34" charset="-122"/>
                <a:cs typeface="Cambria" pitchFamily="34" charset="-120"/>
              </a:rPr>
              <a:t>Review Limitations</a:t>
            </a:r>
            <a:endParaRPr lang="en-US" sz="2800" dirty="0"/>
          </a:p>
        </p:txBody>
      </p:sp>
      <p:sp>
        <p:nvSpPr>
          <p:cNvPr id="14" name="Shape 12"/>
          <p:cNvSpPr/>
          <p:nvPr/>
        </p:nvSpPr>
        <p:spPr>
          <a:xfrm>
            <a:off x="6492240" y="2823210"/>
            <a:ext cx="128016" cy="128016"/>
          </a:xfrm>
          <a:prstGeom prst="ellipse">
            <a:avLst/>
          </a:prstGeom>
          <a:solidFill>
            <a:srgbClr val="1C7293"/>
          </a:solidFill>
          <a:ln/>
        </p:spPr>
      </p:sp>
      <p:sp>
        <p:nvSpPr>
          <p:cNvPr id="15" name="Text 13"/>
          <p:cNvSpPr/>
          <p:nvPr/>
        </p:nvSpPr>
        <p:spPr>
          <a:xfrm>
            <a:off x="6766560" y="2667762"/>
            <a:ext cx="470916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Screening and full-text eligibility done in a single stage, not separately documented</a:t>
            </a:r>
            <a:endParaRPr lang="en-US" sz="2000" dirty="0"/>
          </a:p>
        </p:txBody>
      </p:sp>
      <p:sp>
        <p:nvSpPr>
          <p:cNvPr id="16" name="Shape 14"/>
          <p:cNvSpPr/>
          <p:nvPr/>
        </p:nvSpPr>
        <p:spPr>
          <a:xfrm>
            <a:off x="6492240" y="3783330"/>
            <a:ext cx="128016" cy="128016"/>
          </a:xfrm>
          <a:prstGeom prst="ellipse">
            <a:avLst/>
          </a:prstGeom>
          <a:solidFill>
            <a:srgbClr val="1C7293"/>
          </a:solidFill>
          <a:ln/>
        </p:spPr>
      </p:sp>
      <p:sp>
        <p:nvSpPr>
          <p:cNvPr id="17" name="Text 15"/>
          <p:cNvSpPr/>
          <p:nvPr/>
        </p:nvSpPr>
        <p:spPr>
          <a:xfrm>
            <a:off x="6766560" y="3627882"/>
            <a:ext cx="470916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No standardized quality-appraisal tool applied to included studies</a:t>
            </a:r>
            <a:endParaRPr lang="en-US" sz="2000" dirty="0"/>
          </a:p>
        </p:txBody>
      </p:sp>
      <p:sp>
        <p:nvSpPr>
          <p:cNvPr id="18" name="Shape 16"/>
          <p:cNvSpPr/>
          <p:nvPr/>
        </p:nvSpPr>
        <p:spPr>
          <a:xfrm>
            <a:off x="6492240" y="4743450"/>
            <a:ext cx="128016" cy="128016"/>
          </a:xfrm>
          <a:prstGeom prst="ellipse">
            <a:avLst/>
          </a:prstGeom>
          <a:solidFill>
            <a:srgbClr val="1C7293"/>
          </a:solidFill>
          <a:ln/>
        </p:spPr>
      </p:sp>
      <p:sp>
        <p:nvSpPr>
          <p:cNvPr id="19" name="Text 17"/>
          <p:cNvSpPr/>
          <p:nvPr/>
        </p:nvSpPr>
        <p:spPr>
          <a:xfrm>
            <a:off x="6766560" y="4588002"/>
            <a:ext cx="4972050" cy="82296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English-language studies only (2023–2025); most evidence was small-scale or qualitative</a:t>
            </a:r>
            <a:endParaRPr lang="en-US" sz="2000" dirty="0"/>
          </a:p>
        </p:txBody>
      </p:sp>
      <p:sp>
        <p:nvSpPr>
          <p:cNvPr id="20" name="Text 18"/>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12</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1463040" y="-1645920"/>
            <a:ext cx="4572000" cy="4572000"/>
          </a:xfrm>
          <a:prstGeom prst="ellipse">
            <a:avLst/>
          </a:prstGeom>
          <a:solidFill>
            <a:srgbClr val="065A82">
              <a:alpha val="45000"/>
            </a:srgbClr>
          </a:solidFill>
          <a:ln/>
        </p:spPr>
      </p:sp>
      <p:sp>
        <p:nvSpPr>
          <p:cNvPr id="3" name="Shape 1"/>
          <p:cNvSpPr/>
          <p:nvPr/>
        </p:nvSpPr>
        <p:spPr>
          <a:xfrm>
            <a:off x="9875520" y="4389120"/>
            <a:ext cx="4023360" cy="4023360"/>
          </a:xfrm>
          <a:prstGeom prst="ellipse">
            <a:avLst/>
          </a:prstGeom>
          <a:solidFill>
            <a:srgbClr val="1C7293">
              <a:alpha val="50000"/>
            </a:srgbClr>
          </a:solidFill>
          <a:ln/>
        </p:spPr>
      </p:sp>
      <p:sp>
        <p:nvSpPr>
          <p:cNvPr id="4" name="Text 2"/>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6FCF97"/>
                </a:solidFill>
                <a:latin typeface="Calibri" pitchFamily="34" charset="0"/>
                <a:ea typeface="Calibri" pitchFamily="34" charset="-122"/>
                <a:cs typeface="Calibri" pitchFamily="34" charset="-120"/>
              </a:rPr>
              <a:t>CONCLUSION</a:t>
            </a:r>
            <a:endParaRPr lang="en-US" sz="1400" dirty="0"/>
          </a:p>
        </p:txBody>
      </p:sp>
      <p:sp>
        <p:nvSpPr>
          <p:cNvPr id="5" name="Text 3"/>
          <p:cNvSpPr/>
          <p:nvPr/>
        </p:nvSpPr>
        <p:spPr>
          <a:xfrm>
            <a:off x="548640" y="777240"/>
            <a:ext cx="10789920" cy="914400"/>
          </a:xfrm>
          <a:prstGeom prst="rect">
            <a:avLst/>
          </a:prstGeom>
          <a:noFill/>
          <a:ln/>
        </p:spPr>
        <p:txBody>
          <a:bodyPr wrap="square" rtlCol="0" anchor="ctr"/>
          <a:lstStyle/>
          <a:p>
            <a:pPr marL="0" indent="0">
              <a:lnSpc>
                <a:spcPts val="3400"/>
              </a:lnSpc>
              <a:buNone/>
            </a:pPr>
            <a:r>
              <a:rPr lang="en-US" sz="3000" b="1" dirty="0">
                <a:solidFill>
                  <a:srgbClr val="FFFFFF"/>
                </a:solidFill>
                <a:latin typeface="Cambria" pitchFamily="34" charset="0"/>
                <a:ea typeface="Cambria" pitchFamily="34" charset="-122"/>
                <a:cs typeface="Cambria" pitchFamily="34" charset="-120"/>
              </a:rPr>
              <a:t>AI Should Complement, Not Replace, Learner Thinking</a:t>
            </a:r>
            <a:endParaRPr lang="en-US" sz="3000" dirty="0"/>
          </a:p>
        </p:txBody>
      </p:sp>
      <p:sp>
        <p:nvSpPr>
          <p:cNvPr id="6" name="Text 4"/>
          <p:cNvSpPr/>
          <p:nvPr/>
        </p:nvSpPr>
        <p:spPr>
          <a:xfrm>
            <a:off x="548640" y="1828800"/>
            <a:ext cx="10789920" cy="914400"/>
          </a:xfrm>
          <a:prstGeom prst="rect">
            <a:avLst/>
          </a:prstGeom>
          <a:noFill/>
          <a:ln/>
        </p:spPr>
        <p:txBody>
          <a:bodyPr wrap="square" rtlCol="0" anchor="ctr"/>
          <a:lstStyle/>
          <a:p>
            <a:pPr marL="0" indent="0">
              <a:lnSpc>
                <a:spcPts val="2300"/>
              </a:lnSpc>
              <a:buNone/>
            </a:pPr>
            <a:r>
              <a:rPr lang="en-US" sz="2000" dirty="0">
                <a:solidFill>
                  <a:srgbClr val="CADCFC"/>
                </a:solidFill>
                <a:latin typeface="Calibri" pitchFamily="34" charset="0"/>
                <a:ea typeface="Calibri" pitchFamily="34" charset="-122"/>
                <a:cs typeface="Calibri" pitchFamily="34" charset="-120"/>
              </a:rPr>
              <a:t>AI can meaningfully support motivation, confidence, self-monitoring, and reflection in academic writing — but its educational value depends on how learners use it, not just what it can do.</a:t>
            </a:r>
            <a:endParaRPr lang="en-US" sz="2000" dirty="0"/>
          </a:p>
        </p:txBody>
      </p:sp>
      <p:sp>
        <p:nvSpPr>
          <p:cNvPr id="7" name="Shape 5"/>
          <p:cNvSpPr/>
          <p:nvPr/>
        </p:nvSpPr>
        <p:spPr>
          <a:xfrm>
            <a:off x="548640" y="2971800"/>
            <a:ext cx="411480" cy="411480"/>
          </a:xfrm>
          <a:prstGeom prst="ellipse">
            <a:avLst/>
          </a:prstGeom>
          <a:solidFill>
            <a:srgbClr val="6FCF97"/>
          </a:solidFill>
          <a:ln/>
        </p:spPr>
      </p:sp>
      <p:sp>
        <p:nvSpPr>
          <p:cNvPr id="8" name="Text 6"/>
          <p:cNvSpPr/>
          <p:nvPr/>
        </p:nvSpPr>
        <p:spPr>
          <a:xfrm>
            <a:off x="548640" y="2971800"/>
            <a:ext cx="411480" cy="411480"/>
          </a:xfrm>
          <a:prstGeom prst="rect">
            <a:avLst/>
          </a:prstGeom>
          <a:noFill/>
          <a:ln/>
        </p:spPr>
        <p:txBody>
          <a:bodyPr wrap="square" rtlCol="0" anchor="ctr"/>
          <a:lstStyle/>
          <a:p>
            <a:pPr marL="0" indent="0" algn="ctr">
              <a:buNone/>
            </a:pPr>
            <a:r>
              <a:rPr lang="en-US" sz="2400" b="1" dirty="0">
                <a:solidFill>
                  <a:srgbClr val="21295C"/>
                </a:solidFill>
                <a:latin typeface="Calibri" pitchFamily="34" charset="0"/>
                <a:ea typeface="Calibri" pitchFamily="34" charset="-122"/>
                <a:cs typeface="Calibri" pitchFamily="34" charset="-120"/>
              </a:rPr>
              <a:t>✓</a:t>
            </a:r>
            <a:endParaRPr lang="en-US" sz="2400" dirty="0"/>
          </a:p>
        </p:txBody>
      </p:sp>
      <p:sp>
        <p:nvSpPr>
          <p:cNvPr id="9" name="Text 7"/>
          <p:cNvSpPr/>
          <p:nvPr/>
        </p:nvSpPr>
        <p:spPr>
          <a:xfrm>
            <a:off x="1188720" y="2953512"/>
            <a:ext cx="9875520" cy="548640"/>
          </a:xfrm>
          <a:prstGeom prst="rect">
            <a:avLst/>
          </a:prstGeom>
          <a:noFill/>
          <a:ln/>
        </p:spPr>
        <p:txBody>
          <a:bodyPr wrap="square" rtlCol="0" anchor="ctr"/>
          <a:lstStyle/>
          <a:p>
            <a:pPr marL="0" indent="0">
              <a:lnSpc>
                <a:spcPts val="2100"/>
              </a:lnSpc>
              <a:buNone/>
            </a:pPr>
            <a:r>
              <a:rPr lang="en-US" sz="2000" dirty="0">
                <a:solidFill>
                  <a:srgbClr val="FFFFFF"/>
                </a:solidFill>
                <a:latin typeface="Calibri" pitchFamily="34" charset="0"/>
                <a:ea typeface="Calibri" pitchFamily="34" charset="-122"/>
                <a:cs typeface="Calibri" pitchFamily="34" charset="-120"/>
              </a:rPr>
              <a:t>Students who critically evaluate and regulate AI use benefit most from it</a:t>
            </a:r>
            <a:endParaRPr lang="en-US" sz="2000" dirty="0"/>
          </a:p>
        </p:txBody>
      </p:sp>
      <p:sp>
        <p:nvSpPr>
          <p:cNvPr id="10" name="Shape 8"/>
          <p:cNvSpPr/>
          <p:nvPr/>
        </p:nvSpPr>
        <p:spPr>
          <a:xfrm>
            <a:off x="548640" y="3749040"/>
            <a:ext cx="411480" cy="411480"/>
          </a:xfrm>
          <a:prstGeom prst="ellipse">
            <a:avLst/>
          </a:prstGeom>
          <a:solidFill>
            <a:srgbClr val="6FCF97"/>
          </a:solidFill>
          <a:ln/>
        </p:spPr>
      </p:sp>
      <p:sp>
        <p:nvSpPr>
          <p:cNvPr id="11" name="Text 9"/>
          <p:cNvSpPr/>
          <p:nvPr/>
        </p:nvSpPr>
        <p:spPr>
          <a:xfrm>
            <a:off x="548640" y="3749040"/>
            <a:ext cx="411480" cy="411480"/>
          </a:xfrm>
          <a:prstGeom prst="rect">
            <a:avLst/>
          </a:prstGeom>
          <a:noFill/>
          <a:ln/>
        </p:spPr>
        <p:txBody>
          <a:bodyPr wrap="square" rtlCol="0" anchor="ctr"/>
          <a:lstStyle/>
          <a:p>
            <a:pPr marL="0" indent="0" algn="ctr">
              <a:buNone/>
            </a:pPr>
            <a:r>
              <a:rPr lang="en-US" sz="2400" b="1" dirty="0">
                <a:solidFill>
                  <a:srgbClr val="21295C"/>
                </a:solidFill>
                <a:latin typeface="Calibri" pitchFamily="34" charset="0"/>
                <a:ea typeface="Calibri" pitchFamily="34" charset="-122"/>
                <a:cs typeface="Calibri" pitchFamily="34" charset="-120"/>
              </a:rPr>
              <a:t>✓</a:t>
            </a:r>
            <a:endParaRPr lang="en-US" sz="2400" dirty="0"/>
          </a:p>
        </p:txBody>
      </p:sp>
      <p:sp>
        <p:nvSpPr>
          <p:cNvPr id="12" name="Text 10"/>
          <p:cNvSpPr/>
          <p:nvPr/>
        </p:nvSpPr>
        <p:spPr>
          <a:xfrm>
            <a:off x="1188720" y="3730752"/>
            <a:ext cx="9875520" cy="548640"/>
          </a:xfrm>
          <a:prstGeom prst="rect">
            <a:avLst/>
          </a:prstGeom>
          <a:noFill/>
          <a:ln/>
        </p:spPr>
        <p:txBody>
          <a:bodyPr wrap="square" rtlCol="0" anchor="ctr"/>
          <a:lstStyle/>
          <a:p>
            <a:pPr marL="0" indent="0">
              <a:lnSpc>
                <a:spcPts val="2100"/>
              </a:lnSpc>
              <a:buNone/>
            </a:pPr>
            <a:r>
              <a:rPr lang="en-US" sz="2000" dirty="0">
                <a:solidFill>
                  <a:srgbClr val="FFFFFF"/>
                </a:solidFill>
                <a:latin typeface="Calibri" pitchFamily="34" charset="0"/>
                <a:ea typeface="Calibri" pitchFamily="34" charset="-122"/>
                <a:cs typeface="Calibri" pitchFamily="34" charset="-120"/>
              </a:rPr>
              <a:t>Feedback literacy and reflective engagement remain essential skills</a:t>
            </a:r>
            <a:endParaRPr lang="en-US" sz="2000" dirty="0"/>
          </a:p>
        </p:txBody>
      </p:sp>
      <p:sp>
        <p:nvSpPr>
          <p:cNvPr id="13" name="Shape 11"/>
          <p:cNvSpPr/>
          <p:nvPr/>
        </p:nvSpPr>
        <p:spPr>
          <a:xfrm>
            <a:off x="548640" y="4526280"/>
            <a:ext cx="411480" cy="411480"/>
          </a:xfrm>
          <a:prstGeom prst="ellipse">
            <a:avLst/>
          </a:prstGeom>
          <a:solidFill>
            <a:srgbClr val="6FCF97"/>
          </a:solidFill>
          <a:ln/>
        </p:spPr>
      </p:sp>
      <p:sp>
        <p:nvSpPr>
          <p:cNvPr id="14" name="Text 12"/>
          <p:cNvSpPr/>
          <p:nvPr/>
        </p:nvSpPr>
        <p:spPr>
          <a:xfrm>
            <a:off x="548640" y="4526280"/>
            <a:ext cx="411480" cy="411480"/>
          </a:xfrm>
          <a:prstGeom prst="rect">
            <a:avLst/>
          </a:prstGeom>
          <a:noFill/>
          <a:ln/>
        </p:spPr>
        <p:txBody>
          <a:bodyPr wrap="square" rtlCol="0" anchor="ctr"/>
          <a:lstStyle/>
          <a:p>
            <a:pPr marL="0" indent="0" algn="ctr">
              <a:buNone/>
            </a:pPr>
            <a:r>
              <a:rPr lang="en-US" sz="2400" b="1" dirty="0">
                <a:solidFill>
                  <a:srgbClr val="21295C"/>
                </a:solidFill>
                <a:latin typeface="Calibri" pitchFamily="34" charset="0"/>
                <a:ea typeface="Calibri" pitchFamily="34" charset="-122"/>
                <a:cs typeface="Calibri" pitchFamily="34" charset="-120"/>
              </a:rPr>
              <a:t>✓</a:t>
            </a:r>
            <a:endParaRPr lang="en-US" sz="2400" dirty="0"/>
          </a:p>
        </p:txBody>
      </p:sp>
      <p:sp>
        <p:nvSpPr>
          <p:cNvPr id="15" name="Text 13"/>
          <p:cNvSpPr/>
          <p:nvPr/>
        </p:nvSpPr>
        <p:spPr>
          <a:xfrm>
            <a:off x="1188720" y="4507992"/>
            <a:ext cx="9875520" cy="548640"/>
          </a:xfrm>
          <a:prstGeom prst="rect">
            <a:avLst/>
          </a:prstGeom>
          <a:noFill/>
          <a:ln/>
        </p:spPr>
        <p:txBody>
          <a:bodyPr wrap="square" rtlCol="0" anchor="ctr"/>
          <a:lstStyle/>
          <a:p>
            <a:pPr marL="0" indent="0">
              <a:lnSpc>
                <a:spcPts val="2100"/>
              </a:lnSpc>
              <a:buNone/>
            </a:pPr>
            <a:r>
              <a:rPr lang="en-US" sz="2000" dirty="0">
                <a:solidFill>
                  <a:srgbClr val="FFFFFF"/>
                </a:solidFill>
                <a:latin typeface="Calibri" pitchFamily="34" charset="0"/>
                <a:ea typeface="Calibri" pitchFamily="34" charset="-122"/>
                <a:cs typeface="Calibri" pitchFamily="34" charset="-120"/>
              </a:rPr>
              <a:t>Vietnamese EFL evidence is urgently needed to guide local classroom practice</a:t>
            </a:r>
            <a:endParaRPr lang="en-US" sz="2000" dirty="0"/>
          </a:p>
        </p:txBody>
      </p:sp>
      <p:sp>
        <p:nvSpPr>
          <p:cNvPr id="16" name="Shape 14"/>
          <p:cNvSpPr/>
          <p:nvPr/>
        </p:nvSpPr>
        <p:spPr>
          <a:xfrm>
            <a:off x="548640" y="5623560"/>
            <a:ext cx="10789920" cy="0"/>
          </a:xfrm>
          <a:prstGeom prst="line">
            <a:avLst/>
          </a:prstGeom>
          <a:noFill/>
          <a:ln w="12700">
            <a:solidFill>
              <a:srgbClr val="3E4A78"/>
            </a:solidFill>
            <a:prstDash val="solid"/>
          </a:ln>
        </p:spPr>
      </p:sp>
      <p:sp>
        <p:nvSpPr>
          <p:cNvPr id="17" name="Text 15"/>
          <p:cNvSpPr/>
          <p:nvPr/>
        </p:nvSpPr>
        <p:spPr>
          <a:xfrm>
            <a:off x="548640" y="5806440"/>
            <a:ext cx="10789920" cy="548640"/>
          </a:xfrm>
          <a:prstGeom prst="rect">
            <a:avLst/>
          </a:prstGeom>
          <a:noFill/>
          <a:ln/>
        </p:spPr>
        <p:txBody>
          <a:bodyPr wrap="square" rtlCol="0" anchor="ctr"/>
          <a:lstStyle/>
          <a:p>
            <a:pPr marL="0" indent="0">
              <a:buNone/>
            </a:pPr>
            <a:r>
              <a:rPr lang="en-US" i="1" dirty="0">
                <a:solidFill>
                  <a:srgbClr val="6FCF97"/>
                </a:solidFill>
                <a:latin typeface="Cambria" pitchFamily="34" charset="0"/>
                <a:ea typeface="Cambria" pitchFamily="34" charset="-122"/>
                <a:cs typeface="Cambria" pitchFamily="34" charset="-120"/>
              </a:rPr>
              <a:t>The greatest benefits come when AI is used to encourage reflection, judgment, and active engagement.</a:t>
            </a:r>
            <a:endParaRPr lang="en-US"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3600" b="1" kern="0" spc="200" dirty="0">
                <a:solidFill>
                  <a:srgbClr val="1C7293"/>
                </a:solidFill>
                <a:latin typeface="Calibri" pitchFamily="34" charset="0"/>
                <a:ea typeface="Calibri" pitchFamily="34" charset="-122"/>
                <a:cs typeface="Calibri" pitchFamily="34" charset="-120"/>
              </a:rPr>
              <a:t>REFERENCES</a:t>
            </a:r>
            <a:endParaRPr lang="en-US" sz="3600" dirty="0"/>
          </a:p>
        </p:txBody>
      </p:sp>
      <p:sp>
        <p:nvSpPr>
          <p:cNvPr id="4" name="Text 2"/>
          <p:cNvSpPr/>
          <p:nvPr/>
        </p:nvSpPr>
        <p:spPr>
          <a:xfrm>
            <a:off x="548640" y="1085850"/>
            <a:ext cx="5486400" cy="4892040"/>
          </a:xfrm>
          <a:prstGeom prst="rect">
            <a:avLst/>
          </a:prstGeom>
          <a:noFill/>
          <a:ln/>
        </p:spPr>
        <p:txBody>
          <a:bodyPr wrap="square" rtlCol="0" anchor="t"/>
          <a:lstStyle/>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Apriani, E. et al. (2024). Impact of AI-Powered ChatBots on EFL Students’ Writing Skills, Self-Efficacy, and Self-Regulation. Global Educational Research Review, 1(2), 57–72.</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Chan, C. K. Y., &amp; Lee, K. K. W. (2025). The balancing act between AI and authenticity in assessment. Computers &amp; Education, 238, 105399.</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Chang, D. H. et al. (2023). Educational Design Principles of Using AI Chatbot That Supports SRL. Sustainability, 15(17), 12921.</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Dazzeo, R. (2024). AI-Enhanced Writing Self-Assessment. Journal of Technology-Integrated Lessons and Teaching, 3(2), 80–85.</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Gao, J., Zhang, J., &amp; Li, Y. (2025). Do AI chatbot-integrated writing tasks influence writing self-efficacy and critical thinking? Computers and Education: AI, 9, 100472.</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Hapsari, Y. T., Drajati, N. A., &amp; Setyaningsih, E. (2023). University students’ cyclical self-assessment process mediated by AI. JELTIM, 5(1), 31.</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Hornberger, M. et al. (2025). A multinational assessment of AI literacy among university students. Computers in Human Behavior: AI Humans, 4, 100132.</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Huang, J., &amp; Mizumoto, A. (2024). Examining the effect of generative AI on students’ motivation and writing self-efficacy. Digital Applied Linguistics, 1, 102324.</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Kim, J., Yu, S., Detrick, R., &amp; Li, N. (2025). Exploring students’ perspectives on Generative AI-assisted academic writing. Education and Information Technologies, 30(1), 1265–1300.</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Marzuki et al. (2023). The impact of AI writing tools on the content and organization of students’ writing. Cogent Education, 10(2), 2236469.</a:t>
            </a:r>
            <a:endParaRPr lang="en-US" sz="1050" dirty="0"/>
          </a:p>
        </p:txBody>
      </p:sp>
      <p:sp>
        <p:nvSpPr>
          <p:cNvPr id="5" name="Text 3"/>
          <p:cNvSpPr/>
          <p:nvPr/>
        </p:nvSpPr>
        <p:spPr>
          <a:xfrm>
            <a:off x="6156962" y="982980"/>
            <a:ext cx="5486400" cy="4892040"/>
          </a:xfrm>
          <a:prstGeom prst="rect">
            <a:avLst/>
          </a:prstGeom>
          <a:noFill/>
          <a:ln/>
        </p:spPr>
        <p:txBody>
          <a:bodyPr wrap="square" rtlCol="0" anchor="t"/>
          <a:lstStyle/>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Ozdere, M. (2025). AI in Academic Writing: Assessing Effectiveness, Grading Consistency, and Student Perspectives. IJTE, 8(1), 123–154.</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Shi, H., Chai, C. S., Zhou, S., &amp; Aubrey, S. (2025). Comparing the effects of ChatGPT and automated writing evaluation. CALL, 1–28.</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Shibani, A. et al. (2024). Untangling Critical Interaction with AI in Students’ Written Assessment. CHI EA ’24, 1–6.</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Thompson, S. (2025). AI-Driven Personalized Feedback: Impacts on Undergraduates’ Writing Self-Efficacy and Performance. PELS, 1(1), 51–62.</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Wang, C., Li, Z., &amp; Bonk, C. (2024). Understanding self-directed learning in AI-Assisted writing. Computers and Education: AI, 6, 100247.</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Wei, L. (2023). Artificial intelligence in language instruction: Impact on English learning achievement, L2 motivation, and SRL. Frontiers in Psychology, 14, 1261955.</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Wong, J., &amp; Viberg, O. (2024). Supporting Self-Regulated Learning with Generative AI: A Case of Two Empirical Studies. LAK 2024, 223–229.</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Yang, H., Gao, C., &amp; Shen, H. (2024). Learner interaction with, and response to, AI-programmed automated writing evaluation feedback. Education and Information Technologies, 29(4), 3837–3858.</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Zhan, Y., &amp; Yan, Z. (2025). Students’ engagement with ChatGPT feedback: Implications for student feedback literacy. Assessment &amp; Evaluation in Higher Education, 1–14.</a:t>
            </a:r>
            <a:endParaRPr lang="en-US" sz="1050" dirty="0"/>
          </a:p>
          <a:p>
            <a:pPr marL="0" indent="0">
              <a:lnSpc>
                <a:spcPts val="1350"/>
              </a:lnSpc>
              <a:buNone/>
            </a:pPr>
            <a:endParaRPr lang="en-US" sz="1050" dirty="0"/>
          </a:p>
          <a:p>
            <a:pPr marL="0" indent="0">
              <a:lnSpc>
                <a:spcPts val="1350"/>
              </a:lnSpc>
              <a:buNone/>
            </a:pPr>
            <a:r>
              <a:rPr lang="en-US" sz="1050" dirty="0">
                <a:solidFill>
                  <a:srgbClr val="5A6B78"/>
                </a:solidFill>
                <a:latin typeface="Calibri" pitchFamily="34" charset="0"/>
                <a:ea typeface="Calibri" pitchFamily="34" charset="-122"/>
                <a:cs typeface="Calibri" pitchFamily="34" charset="-120"/>
              </a:rPr>
              <a:t>Zimmerman, B. J. (1986). Becoming a self-regulated learner: Which are the key subprocesses? Contemporary Educational Psychology, 11(4), 307–313.</a:t>
            </a:r>
            <a:endParaRPr lang="en-US" sz="1050" dirty="0"/>
          </a:p>
        </p:txBody>
      </p:sp>
      <p:sp>
        <p:nvSpPr>
          <p:cNvPr id="6" name="Text 4"/>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14</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21295C"/>
        </a:solidFill>
        <a:effectLst/>
      </p:bgPr>
    </p:bg>
    <p:spTree>
      <p:nvGrpSpPr>
        <p:cNvPr id="1" name=""/>
        <p:cNvGrpSpPr/>
        <p:nvPr/>
      </p:nvGrpSpPr>
      <p:grpSpPr>
        <a:xfrm>
          <a:off x="0" y="0"/>
          <a:ext cx="0" cy="0"/>
          <a:chOff x="0" y="0"/>
          <a:chExt cx="0" cy="0"/>
        </a:xfrm>
      </p:grpSpPr>
      <p:sp>
        <p:nvSpPr>
          <p:cNvPr id="2" name="Shape 0"/>
          <p:cNvSpPr/>
          <p:nvPr/>
        </p:nvSpPr>
        <p:spPr>
          <a:xfrm>
            <a:off x="8778240" y="-1554480"/>
            <a:ext cx="4937760" cy="4937760"/>
          </a:xfrm>
          <a:prstGeom prst="ellipse">
            <a:avLst/>
          </a:prstGeom>
          <a:solidFill>
            <a:srgbClr val="065A82">
              <a:alpha val="45000"/>
            </a:srgbClr>
          </a:solidFill>
          <a:ln/>
        </p:spPr>
      </p:sp>
      <p:sp>
        <p:nvSpPr>
          <p:cNvPr id="3" name="Shape 1"/>
          <p:cNvSpPr/>
          <p:nvPr/>
        </p:nvSpPr>
        <p:spPr>
          <a:xfrm>
            <a:off x="9601200" y="-731520"/>
            <a:ext cx="3200400" cy="3200400"/>
          </a:xfrm>
          <a:prstGeom prst="ellipse">
            <a:avLst/>
          </a:prstGeom>
          <a:solidFill>
            <a:srgbClr val="1C7293">
              <a:alpha val="55000"/>
            </a:srgbClr>
          </a:solidFill>
          <a:ln/>
        </p:spPr>
      </p:sp>
      <p:sp>
        <p:nvSpPr>
          <p:cNvPr id="4" name="Shape 2"/>
          <p:cNvSpPr/>
          <p:nvPr/>
        </p:nvSpPr>
        <p:spPr>
          <a:xfrm>
            <a:off x="-1371600" y="4572000"/>
            <a:ext cx="4023360" cy="4023360"/>
          </a:xfrm>
          <a:prstGeom prst="ellipse">
            <a:avLst/>
          </a:prstGeom>
          <a:solidFill>
            <a:srgbClr val="065A82">
              <a:alpha val="40000"/>
            </a:srgbClr>
          </a:solidFill>
          <a:ln/>
        </p:spPr>
      </p:sp>
      <p:sp>
        <p:nvSpPr>
          <p:cNvPr id="5" name="Text 3"/>
          <p:cNvSpPr/>
          <p:nvPr/>
        </p:nvSpPr>
        <p:spPr>
          <a:xfrm>
            <a:off x="640080" y="2331720"/>
            <a:ext cx="10515600" cy="411480"/>
          </a:xfrm>
          <a:prstGeom prst="rect">
            <a:avLst/>
          </a:prstGeom>
          <a:noFill/>
          <a:ln/>
        </p:spPr>
        <p:txBody>
          <a:bodyPr wrap="square" rtlCol="0" anchor="ctr"/>
          <a:lstStyle/>
          <a:p>
            <a:pPr marL="0" indent="0">
              <a:buNone/>
            </a:pPr>
            <a:r>
              <a:rPr lang="en-US" sz="1500" b="1" kern="0" spc="200" dirty="0">
                <a:solidFill>
                  <a:srgbClr val="6FCF97"/>
                </a:solidFill>
                <a:latin typeface="Calibri" pitchFamily="34" charset="0"/>
                <a:ea typeface="Calibri" pitchFamily="34" charset="-122"/>
                <a:cs typeface="Calibri" pitchFamily="34" charset="-120"/>
              </a:rPr>
              <a:t>TESOL CONFERENCE  ·  FULL PAPER PRESENTATION</a:t>
            </a:r>
            <a:endParaRPr lang="en-US" sz="1500" dirty="0"/>
          </a:p>
        </p:txBody>
      </p:sp>
      <p:sp>
        <p:nvSpPr>
          <p:cNvPr id="6" name="Text 4"/>
          <p:cNvSpPr/>
          <p:nvPr/>
        </p:nvSpPr>
        <p:spPr>
          <a:xfrm>
            <a:off x="640080" y="2788920"/>
            <a:ext cx="10881360" cy="1188720"/>
          </a:xfrm>
          <a:prstGeom prst="rect">
            <a:avLst/>
          </a:prstGeom>
          <a:noFill/>
          <a:ln/>
        </p:spPr>
        <p:txBody>
          <a:bodyPr wrap="square" rtlCol="0" anchor="ctr"/>
          <a:lstStyle/>
          <a:p>
            <a:pPr marL="0" indent="0">
              <a:buNone/>
            </a:pPr>
            <a:r>
              <a:rPr lang="en-US" sz="4400" b="1">
                <a:solidFill>
                  <a:srgbClr val="FFFFFF"/>
                </a:solidFill>
                <a:latin typeface="Cambria" pitchFamily="34" charset="0"/>
                <a:ea typeface="Cambria" pitchFamily="34" charset="-122"/>
                <a:cs typeface="Cambria" pitchFamily="34" charset="-120"/>
              </a:rPr>
              <a:t>Thank you for listening</a:t>
            </a:r>
            <a:endParaRPr lang="en-US" sz="4400" dirty="0"/>
          </a:p>
        </p:txBody>
      </p:sp>
      <p:sp>
        <p:nvSpPr>
          <p:cNvPr id="7" name="Shape 5"/>
          <p:cNvSpPr/>
          <p:nvPr/>
        </p:nvSpPr>
        <p:spPr>
          <a:xfrm>
            <a:off x="658368" y="4114800"/>
            <a:ext cx="2011680" cy="0"/>
          </a:xfrm>
          <a:prstGeom prst="line">
            <a:avLst/>
          </a:prstGeom>
          <a:noFill/>
          <a:ln w="38100">
            <a:solidFill>
              <a:srgbClr val="6FCF97"/>
            </a:solidFill>
            <a:prstDash val="solid"/>
          </a:ln>
        </p:spPr>
      </p:sp>
      <p:sp>
        <p:nvSpPr>
          <p:cNvPr id="8" name="Text 6"/>
          <p:cNvSpPr/>
          <p:nvPr/>
        </p:nvSpPr>
        <p:spPr>
          <a:xfrm>
            <a:off x="640080" y="4297680"/>
            <a:ext cx="9144000" cy="502920"/>
          </a:xfrm>
          <a:prstGeom prst="rect">
            <a:avLst/>
          </a:prstGeom>
          <a:noFill/>
          <a:ln/>
        </p:spPr>
        <p:txBody>
          <a:bodyPr wrap="square" rtlCol="0" anchor="ctr"/>
          <a:lstStyle/>
          <a:p>
            <a:pPr marL="0" indent="0">
              <a:buNone/>
            </a:pPr>
            <a:r>
              <a:rPr lang="en-US" sz="2000" i="1" dirty="0">
                <a:solidFill>
                  <a:srgbClr val="CADCFC"/>
                </a:solidFill>
                <a:latin typeface="Cambria" pitchFamily="34" charset="0"/>
                <a:ea typeface="Cambria" pitchFamily="34" charset="-122"/>
                <a:cs typeface="Cambria" pitchFamily="34" charset="-120"/>
              </a:rPr>
              <a:t>Questions &amp; Discussion Welcome</a:t>
            </a:r>
            <a:endParaRPr lang="en-US" sz="2000" dirty="0"/>
          </a:p>
        </p:txBody>
      </p:sp>
      <p:sp>
        <p:nvSpPr>
          <p:cNvPr id="9" name="Text 7"/>
          <p:cNvSpPr/>
          <p:nvPr/>
        </p:nvSpPr>
        <p:spPr>
          <a:xfrm>
            <a:off x="640080" y="5394960"/>
            <a:ext cx="9144000" cy="457200"/>
          </a:xfrm>
          <a:prstGeom prst="rect">
            <a:avLst/>
          </a:prstGeom>
          <a:noFill/>
          <a:ln/>
        </p:spPr>
        <p:txBody>
          <a:bodyPr wrap="square" rtlCol="0" anchor="ctr"/>
          <a:lstStyle/>
          <a:p>
            <a:pPr marL="0" indent="0">
              <a:buNone/>
            </a:pPr>
            <a:r>
              <a:rPr lang="en-US" sz="1600" dirty="0">
                <a:solidFill>
                  <a:srgbClr val="9FB8CC"/>
                </a:solidFill>
                <a:latin typeface="Calibri" pitchFamily="34" charset="0"/>
                <a:ea typeface="Calibri" pitchFamily="34" charset="-122"/>
                <a:cs typeface="Calibri" pitchFamily="34" charset="-120"/>
              </a:rPr>
              <a:t>Thach Huong Giang   ·   Cao Thanh Cong   ·   Trinh Hong Linh</a:t>
            </a:r>
            <a:endParaRPr lang="en-US" sz="16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BACKGROUND &amp; RATIONALE</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AI is Reshaping EFL Academic Writing</a:t>
            </a:r>
            <a:endParaRPr lang="en-US" sz="3200" dirty="0"/>
          </a:p>
        </p:txBody>
      </p:sp>
      <p:sp>
        <p:nvSpPr>
          <p:cNvPr id="4" name="Shape 2"/>
          <p:cNvSpPr/>
          <p:nvPr/>
        </p:nvSpPr>
        <p:spPr>
          <a:xfrm>
            <a:off x="548640" y="1874520"/>
            <a:ext cx="566928" cy="566928"/>
          </a:xfrm>
          <a:prstGeom prst="ellipse">
            <a:avLst/>
          </a:prstGeom>
          <a:solidFill>
            <a:srgbClr val="065A82"/>
          </a:solidFill>
          <a:ln/>
        </p:spPr>
      </p:sp>
      <p:sp>
        <p:nvSpPr>
          <p:cNvPr id="5" name="Text 3"/>
          <p:cNvSpPr/>
          <p:nvPr/>
        </p:nvSpPr>
        <p:spPr>
          <a:xfrm>
            <a:off x="548640" y="1874520"/>
            <a:ext cx="566928" cy="566928"/>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6" name="Text 4"/>
          <p:cNvSpPr/>
          <p:nvPr/>
        </p:nvSpPr>
        <p:spPr>
          <a:xfrm>
            <a:off x="1371600" y="1828800"/>
            <a:ext cx="9966960" cy="457200"/>
          </a:xfrm>
          <a:prstGeom prst="rect">
            <a:avLst/>
          </a:prstGeom>
          <a:noFill/>
          <a:ln/>
        </p:spPr>
        <p:txBody>
          <a:bodyPr wrap="square" rtlCol="0" anchor="ctr"/>
          <a:lstStyle/>
          <a:p>
            <a:pPr marL="0" indent="0">
              <a:buNone/>
            </a:pPr>
            <a:r>
              <a:rPr lang="en-US" sz="2800" b="1" dirty="0">
                <a:solidFill>
                  <a:srgbClr val="21295C"/>
                </a:solidFill>
                <a:latin typeface="Cambria" pitchFamily="34" charset="0"/>
                <a:ea typeface="Cambria" pitchFamily="34" charset="-122"/>
                <a:cs typeface="Cambria" pitchFamily="34" charset="-120"/>
              </a:rPr>
              <a:t>AI is everywhere</a:t>
            </a:r>
            <a:endParaRPr lang="en-US" sz="2800" dirty="0"/>
          </a:p>
        </p:txBody>
      </p:sp>
      <p:sp>
        <p:nvSpPr>
          <p:cNvPr id="7" name="Text 5"/>
          <p:cNvSpPr/>
          <p:nvPr/>
        </p:nvSpPr>
        <p:spPr>
          <a:xfrm>
            <a:off x="1371600" y="2258568"/>
            <a:ext cx="9966960" cy="777240"/>
          </a:xfrm>
          <a:prstGeom prst="rect">
            <a:avLst/>
          </a:prstGeom>
          <a:noFill/>
          <a:ln/>
        </p:spPr>
        <p:txBody>
          <a:bodyPr wrap="square" rtlCol="0" anchor="ctr"/>
          <a:lstStyle/>
          <a:p>
            <a:pPr marL="0" indent="0">
              <a:buNone/>
            </a:pPr>
            <a:r>
              <a:rPr lang="en-US" sz="2000" dirty="0">
                <a:solidFill>
                  <a:srgbClr val="5A6B78"/>
                </a:solidFill>
                <a:latin typeface="Calibri" pitchFamily="34" charset="0"/>
                <a:ea typeface="Calibri" pitchFamily="34" charset="-122"/>
                <a:cs typeface="Calibri" pitchFamily="34" charset="-120"/>
              </a:rPr>
              <a:t>AI tools now give instant feedback on grammar, vocabulary, coherence, and structure, changing how EFL students write.</a:t>
            </a:r>
            <a:endParaRPr lang="en-US" sz="2000" dirty="0"/>
          </a:p>
        </p:txBody>
      </p:sp>
      <p:sp>
        <p:nvSpPr>
          <p:cNvPr id="8" name="Shape 6"/>
          <p:cNvSpPr/>
          <p:nvPr/>
        </p:nvSpPr>
        <p:spPr>
          <a:xfrm>
            <a:off x="548640" y="3355848"/>
            <a:ext cx="566928" cy="566928"/>
          </a:xfrm>
          <a:prstGeom prst="ellipse">
            <a:avLst/>
          </a:prstGeom>
          <a:solidFill>
            <a:srgbClr val="065A82"/>
          </a:solidFill>
          <a:ln/>
        </p:spPr>
      </p:sp>
      <p:sp>
        <p:nvSpPr>
          <p:cNvPr id="9" name="Text 7"/>
          <p:cNvSpPr/>
          <p:nvPr/>
        </p:nvSpPr>
        <p:spPr>
          <a:xfrm>
            <a:off x="548640" y="3355848"/>
            <a:ext cx="566928" cy="566928"/>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0" name="Text 8"/>
          <p:cNvSpPr/>
          <p:nvPr/>
        </p:nvSpPr>
        <p:spPr>
          <a:xfrm>
            <a:off x="1371600" y="3310128"/>
            <a:ext cx="9966960" cy="457200"/>
          </a:xfrm>
          <a:prstGeom prst="rect">
            <a:avLst/>
          </a:prstGeom>
          <a:noFill/>
          <a:ln/>
        </p:spPr>
        <p:txBody>
          <a:bodyPr wrap="square" rtlCol="0" anchor="ctr"/>
          <a:lstStyle/>
          <a:p>
            <a:pPr marL="0" indent="0">
              <a:buNone/>
            </a:pPr>
            <a:r>
              <a:rPr lang="en-US" sz="2800" b="1" dirty="0">
                <a:solidFill>
                  <a:srgbClr val="21295C"/>
                </a:solidFill>
                <a:latin typeface="Cambria" pitchFamily="34" charset="0"/>
                <a:ea typeface="Cambria" pitchFamily="34" charset="-122"/>
                <a:cs typeface="Cambria" pitchFamily="34" charset="-120"/>
              </a:rPr>
              <a:t>But overreliance is a growing concern</a:t>
            </a:r>
            <a:endParaRPr lang="en-US" sz="2800" dirty="0"/>
          </a:p>
        </p:txBody>
      </p:sp>
      <p:sp>
        <p:nvSpPr>
          <p:cNvPr id="11" name="Text 9"/>
          <p:cNvSpPr/>
          <p:nvPr/>
        </p:nvSpPr>
        <p:spPr>
          <a:xfrm>
            <a:off x="1371600" y="3739896"/>
            <a:ext cx="9966960" cy="777240"/>
          </a:xfrm>
          <a:prstGeom prst="rect">
            <a:avLst/>
          </a:prstGeom>
          <a:noFill/>
          <a:ln/>
        </p:spPr>
        <p:txBody>
          <a:bodyPr wrap="square" rtlCol="0" anchor="ctr"/>
          <a:lstStyle/>
          <a:p>
            <a:pPr marL="0" indent="0">
              <a:buNone/>
            </a:pPr>
            <a:r>
              <a:rPr lang="en-US" sz="2200" dirty="0">
                <a:solidFill>
                  <a:srgbClr val="5A6B78"/>
                </a:solidFill>
                <a:latin typeface="Calibri" pitchFamily="34" charset="0"/>
                <a:ea typeface="Calibri" pitchFamily="34" charset="-122"/>
                <a:cs typeface="Calibri" pitchFamily="34" charset="-120"/>
              </a:rPr>
              <a:t>Educators worry frequent AI use may reduce independent thinking, creativity, and self-directed learning.</a:t>
            </a:r>
            <a:endParaRPr lang="en-US" sz="2200" dirty="0"/>
          </a:p>
        </p:txBody>
      </p:sp>
      <p:sp>
        <p:nvSpPr>
          <p:cNvPr id="12" name="Shape 10"/>
          <p:cNvSpPr/>
          <p:nvPr/>
        </p:nvSpPr>
        <p:spPr>
          <a:xfrm>
            <a:off x="548640" y="4837176"/>
            <a:ext cx="566928" cy="566928"/>
          </a:xfrm>
          <a:prstGeom prst="ellipse">
            <a:avLst/>
          </a:prstGeom>
          <a:solidFill>
            <a:srgbClr val="065A82"/>
          </a:solidFill>
          <a:ln/>
        </p:spPr>
      </p:sp>
      <p:sp>
        <p:nvSpPr>
          <p:cNvPr id="13" name="Text 11"/>
          <p:cNvSpPr/>
          <p:nvPr/>
        </p:nvSpPr>
        <p:spPr>
          <a:xfrm>
            <a:off x="548640" y="4837176"/>
            <a:ext cx="566928" cy="566928"/>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14" name="Text 12"/>
          <p:cNvSpPr/>
          <p:nvPr/>
        </p:nvSpPr>
        <p:spPr>
          <a:xfrm>
            <a:off x="1371600" y="4791456"/>
            <a:ext cx="9966960" cy="457200"/>
          </a:xfrm>
          <a:prstGeom prst="rect">
            <a:avLst/>
          </a:prstGeom>
          <a:noFill/>
          <a:ln/>
        </p:spPr>
        <p:txBody>
          <a:bodyPr wrap="square" rtlCol="0" anchor="ctr"/>
          <a:lstStyle/>
          <a:p>
            <a:pPr marL="0" indent="0">
              <a:buNone/>
            </a:pPr>
            <a:r>
              <a:rPr lang="en-US" sz="2800" b="1" dirty="0">
                <a:solidFill>
                  <a:srgbClr val="21295C"/>
                </a:solidFill>
                <a:latin typeface="Cambria" pitchFamily="34" charset="0"/>
                <a:ea typeface="Cambria" pitchFamily="34" charset="-122"/>
                <a:cs typeface="Cambria" pitchFamily="34" charset="-120"/>
              </a:rPr>
              <a:t>SRL's role is unclear</a:t>
            </a:r>
            <a:endParaRPr lang="en-US" sz="2800" dirty="0"/>
          </a:p>
        </p:txBody>
      </p:sp>
      <p:sp>
        <p:nvSpPr>
          <p:cNvPr id="15" name="Text 13"/>
          <p:cNvSpPr/>
          <p:nvPr/>
        </p:nvSpPr>
        <p:spPr>
          <a:xfrm>
            <a:off x="1371600" y="5404104"/>
            <a:ext cx="9692640" cy="777240"/>
          </a:xfrm>
          <a:prstGeom prst="rect">
            <a:avLst/>
          </a:prstGeom>
          <a:noFill/>
          <a:ln/>
        </p:spPr>
        <p:txBody>
          <a:bodyPr wrap="square" rtlCol="0" anchor="ctr"/>
          <a:lstStyle/>
          <a:p>
            <a:pPr marL="0" indent="0">
              <a:buNone/>
            </a:pPr>
            <a:r>
              <a:rPr lang="en-US" sz="2200" dirty="0">
                <a:solidFill>
                  <a:srgbClr val="5A6B78"/>
                </a:solidFill>
                <a:latin typeface="Calibri" pitchFamily="34" charset="0"/>
                <a:ea typeface="Calibri" pitchFamily="34" charset="-122"/>
                <a:cs typeface="Calibri" pitchFamily="34" charset="-120"/>
              </a:rPr>
              <a:t>Self-Regulated Learning - planning, monitoring, evaluating one's own learning </a:t>
            </a:r>
          </a:p>
          <a:p>
            <a:pPr marL="0" indent="0">
              <a:buNone/>
            </a:pPr>
            <a:r>
              <a:rPr lang="en-US" sz="2200" dirty="0">
                <a:solidFill>
                  <a:srgbClr val="5A6B78"/>
                </a:solidFill>
                <a:latin typeface="Calibri" pitchFamily="34" charset="0"/>
                <a:ea typeface="Calibri" pitchFamily="34" charset="-122"/>
                <a:cs typeface="Calibri" pitchFamily="34" charset="-120"/>
              </a:rPr>
              <a:t>(Zimmerman, 1986) - is central, but its link to AI use is fragmented across single-aspect studies.</a:t>
            </a:r>
            <a:endParaRPr lang="en-US" sz="2200" dirty="0"/>
          </a:p>
        </p:txBody>
      </p:sp>
      <p:sp>
        <p:nvSpPr>
          <p:cNvPr id="16" name="Text 14"/>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2</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4F8FA"/>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PURPOSE OF THE REVIEW</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Objectives &amp; Research Questions</a:t>
            </a:r>
            <a:endParaRPr lang="en-US" sz="3200" dirty="0"/>
          </a:p>
        </p:txBody>
      </p:sp>
      <p:sp>
        <p:nvSpPr>
          <p:cNvPr id="4" name="Shape 2"/>
          <p:cNvSpPr/>
          <p:nvPr/>
        </p:nvSpPr>
        <p:spPr>
          <a:xfrm>
            <a:off x="548640" y="1783080"/>
            <a:ext cx="5394960" cy="4343400"/>
          </a:xfrm>
          <a:prstGeom prst="rect">
            <a:avLst/>
          </a:prstGeom>
          <a:solidFill>
            <a:srgbClr val="FFFFFF"/>
          </a:solidFill>
          <a:ln w="12700">
            <a:solidFill>
              <a:srgbClr val="DCE6EA"/>
            </a:solidFill>
            <a:prstDash val="solid"/>
          </a:ln>
          <a:effectLst>
            <a:outerShdw blurRad="101600" dist="38100" dir="5400000" algn="bl" rotWithShape="0">
              <a:srgbClr val="9AA7B0">
                <a:alpha val="25000"/>
              </a:srgbClr>
            </a:outerShdw>
          </a:effectLst>
        </p:spPr>
      </p:sp>
      <p:sp>
        <p:nvSpPr>
          <p:cNvPr id="5" name="Text 3"/>
          <p:cNvSpPr/>
          <p:nvPr/>
        </p:nvSpPr>
        <p:spPr>
          <a:xfrm>
            <a:off x="868680" y="2011680"/>
            <a:ext cx="4754880" cy="457200"/>
          </a:xfrm>
          <a:prstGeom prst="rect">
            <a:avLst/>
          </a:prstGeom>
          <a:noFill/>
          <a:ln/>
        </p:spPr>
        <p:txBody>
          <a:bodyPr wrap="square" rtlCol="0" anchor="ctr"/>
          <a:lstStyle/>
          <a:p>
            <a:pPr marL="0" indent="0">
              <a:buNone/>
            </a:pPr>
            <a:r>
              <a:rPr lang="en-US" sz="2800" b="1" dirty="0">
                <a:solidFill>
                  <a:srgbClr val="065A82"/>
                </a:solidFill>
                <a:latin typeface="Cambria" pitchFamily="34" charset="0"/>
                <a:ea typeface="Cambria" pitchFamily="34" charset="-122"/>
                <a:cs typeface="Cambria" pitchFamily="34" charset="-120"/>
              </a:rPr>
              <a:t>Three Objectives</a:t>
            </a:r>
            <a:endParaRPr lang="en-US" sz="2800" dirty="0"/>
          </a:p>
        </p:txBody>
      </p:sp>
      <p:sp>
        <p:nvSpPr>
          <p:cNvPr id="6" name="Shape 4"/>
          <p:cNvSpPr/>
          <p:nvPr/>
        </p:nvSpPr>
        <p:spPr>
          <a:xfrm>
            <a:off x="868680" y="2756916"/>
            <a:ext cx="384048" cy="384048"/>
          </a:xfrm>
          <a:prstGeom prst="ellipse">
            <a:avLst/>
          </a:prstGeom>
          <a:solidFill>
            <a:srgbClr val="1C7293"/>
          </a:solidFill>
          <a:ln/>
        </p:spPr>
      </p:sp>
      <p:sp>
        <p:nvSpPr>
          <p:cNvPr id="7" name="Text 5"/>
          <p:cNvSpPr/>
          <p:nvPr/>
        </p:nvSpPr>
        <p:spPr>
          <a:xfrm>
            <a:off x="868680" y="2745486"/>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1</a:t>
            </a:r>
            <a:endParaRPr lang="en-US" sz="1600" dirty="0"/>
          </a:p>
        </p:txBody>
      </p:sp>
      <p:sp>
        <p:nvSpPr>
          <p:cNvPr id="8" name="Text 6"/>
          <p:cNvSpPr/>
          <p:nvPr/>
        </p:nvSpPr>
        <p:spPr>
          <a:xfrm>
            <a:off x="1417320" y="2560320"/>
            <a:ext cx="4389120" cy="822960"/>
          </a:xfrm>
          <a:prstGeom prst="rect">
            <a:avLst/>
          </a:prstGeom>
          <a:noFill/>
          <a:ln/>
        </p:spPr>
        <p:txBody>
          <a:bodyPr wrap="square" rtlCol="0" anchor="ctr"/>
          <a:lstStyle/>
          <a:p>
            <a:pPr marL="0" indent="0">
              <a:buNone/>
            </a:pPr>
            <a:r>
              <a:rPr lang="en-US" sz="2200" dirty="0">
                <a:solidFill>
                  <a:srgbClr val="21295C"/>
                </a:solidFill>
                <a:latin typeface="Calibri" pitchFamily="34" charset="0"/>
                <a:ea typeface="Calibri" pitchFamily="34" charset="-122"/>
                <a:cs typeface="Calibri" pitchFamily="34" charset="-120"/>
              </a:rPr>
              <a:t>Examine how AI influences different aspects of SRL in academic writing</a:t>
            </a:r>
            <a:endParaRPr lang="en-US" sz="2200" dirty="0"/>
          </a:p>
        </p:txBody>
      </p:sp>
      <p:sp>
        <p:nvSpPr>
          <p:cNvPr id="9" name="Shape 7"/>
          <p:cNvSpPr/>
          <p:nvPr/>
        </p:nvSpPr>
        <p:spPr>
          <a:xfrm>
            <a:off x="868680" y="3927348"/>
            <a:ext cx="384048" cy="384048"/>
          </a:xfrm>
          <a:prstGeom prst="ellipse">
            <a:avLst/>
          </a:prstGeom>
          <a:solidFill>
            <a:srgbClr val="1C7293"/>
          </a:solidFill>
          <a:ln/>
        </p:spPr>
      </p:sp>
      <p:sp>
        <p:nvSpPr>
          <p:cNvPr id="10" name="Text 8"/>
          <p:cNvSpPr/>
          <p:nvPr/>
        </p:nvSpPr>
        <p:spPr>
          <a:xfrm>
            <a:off x="868680" y="3927348"/>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2</a:t>
            </a:r>
            <a:endParaRPr lang="en-US" sz="1600" dirty="0"/>
          </a:p>
        </p:txBody>
      </p:sp>
      <p:sp>
        <p:nvSpPr>
          <p:cNvPr id="11" name="Text 9"/>
          <p:cNvSpPr/>
          <p:nvPr/>
        </p:nvSpPr>
        <p:spPr>
          <a:xfrm>
            <a:off x="1417320" y="3707892"/>
            <a:ext cx="4389120" cy="822960"/>
          </a:xfrm>
          <a:prstGeom prst="rect">
            <a:avLst/>
          </a:prstGeom>
          <a:noFill/>
          <a:ln/>
        </p:spPr>
        <p:txBody>
          <a:bodyPr wrap="square" rtlCol="0" anchor="ctr"/>
          <a:lstStyle/>
          <a:p>
            <a:pPr marL="0" indent="0">
              <a:buNone/>
            </a:pPr>
            <a:r>
              <a:rPr lang="en-US" sz="2200" dirty="0">
                <a:solidFill>
                  <a:srgbClr val="21295C"/>
                </a:solidFill>
                <a:latin typeface="Calibri" pitchFamily="34" charset="0"/>
                <a:ea typeface="Calibri" pitchFamily="34" charset="-122"/>
                <a:cs typeface="Calibri" pitchFamily="34" charset="-120"/>
              </a:rPr>
              <a:t>Explore how students interact with AI-generated feedback</a:t>
            </a:r>
            <a:endParaRPr lang="en-US" sz="2200" dirty="0"/>
          </a:p>
        </p:txBody>
      </p:sp>
      <p:sp>
        <p:nvSpPr>
          <p:cNvPr id="12" name="Shape 10"/>
          <p:cNvSpPr/>
          <p:nvPr/>
        </p:nvSpPr>
        <p:spPr>
          <a:xfrm>
            <a:off x="868680" y="5061204"/>
            <a:ext cx="384048" cy="384048"/>
          </a:xfrm>
          <a:prstGeom prst="ellipse">
            <a:avLst/>
          </a:prstGeom>
          <a:solidFill>
            <a:srgbClr val="1C7293"/>
          </a:solidFill>
          <a:ln/>
        </p:spPr>
      </p:sp>
      <p:sp>
        <p:nvSpPr>
          <p:cNvPr id="13" name="Text 11"/>
          <p:cNvSpPr/>
          <p:nvPr/>
        </p:nvSpPr>
        <p:spPr>
          <a:xfrm>
            <a:off x="868680" y="5061204"/>
            <a:ext cx="384048" cy="384048"/>
          </a:xfrm>
          <a:prstGeom prst="rect">
            <a:avLst/>
          </a:prstGeom>
          <a:noFill/>
          <a:ln/>
        </p:spPr>
        <p:txBody>
          <a:bodyPr wrap="square" rtlCol="0" anchor="ctr"/>
          <a:lstStyle/>
          <a:p>
            <a:pPr marL="0" indent="0" algn="ctr">
              <a:buNone/>
            </a:pPr>
            <a:r>
              <a:rPr lang="en-US" sz="1600" b="1" dirty="0">
                <a:solidFill>
                  <a:srgbClr val="FFFFFF"/>
                </a:solidFill>
                <a:latin typeface="Calibri" pitchFamily="34" charset="0"/>
                <a:ea typeface="Calibri" pitchFamily="34" charset="-122"/>
                <a:cs typeface="Calibri" pitchFamily="34" charset="-120"/>
              </a:rPr>
              <a:t>3</a:t>
            </a:r>
            <a:endParaRPr lang="en-US" sz="1600" dirty="0"/>
          </a:p>
        </p:txBody>
      </p:sp>
      <p:sp>
        <p:nvSpPr>
          <p:cNvPr id="14" name="Text 12"/>
          <p:cNvSpPr/>
          <p:nvPr/>
        </p:nvSpPr>
        <p:spPr>
          <a:xfrm>
            <a:off x="1417320" y="4855464"/>
            <a:ext cx="4389120" cy="822960"/>
          </a:xfrm>
          <a:prstGeom prst="rect">
            <a:avLst/>
          </a:prstGeom>
          <a:noFill/>
          <a:ln/>
        </p:spPr>
        <p:txBody>
          <a:bodyPr wrap="square" rtlCol="0" anchor="ctr"/>
          <a:lstStyle/>
          <a:p>
            <a:pPr marL="0" indent="0">
              <a:buNone/>
            </a:pPr>
            <a:r>
              <a:rPr lang="en-US" sz="2200" dirty="0">
                <a:solidFill>
                  <a:srgbClr val="21295C"/>
                </a:solidFill>
                <a:latin typeface="Calibri" pitchFamily="34" charset="0"/>
                <a:ea typeface="Calibri" pitchFamily="34" charset="-122"/>
                <a:cs typeface="Calibri" pitchFamily="34" charset="-120"/>
              </a:rPr>
              <a:t>Identify gaps in the literature, especially in the Vietnamese context</a:t>
            </a:r>
            <a:endParaRPr lang="en-US" sz="2200" dirty="0"/>
          </a:p>
        </p:txBody>
      </p:sp>
      <p:sp>
        <p:nvSpPr>
          <p:cNvPr id="15" name="Shape 13"/>
          <p:cNvSpPr/>
          <p:nvPr/>
        </p:nvSpPr>
        <p:spPr>
          <a:xfrm>
            <a:off x="6217920" y="1783080"/>
            <a:ext cx="5394960" cy="4343400"/>
          </a:xfrm>
          <a:prstGeom prst="rect">
            <a:avLst/>
          </a:prstGeom>
          <a:solidFill>
            <a:srgbClr val="21295C"/>
          </a:solidFill>
          <a:ln/>
        </p:spPr>
      </p:sp>
      <p:sp>
        <p:nvSpPr>
          <p:cNvPr id="16" name="Text 14"/>
          <p:cNvSpPr/>
          <p:nvPr/>
        </p:nvSpPr>
        <p:spPr>
          <a:xfrm>
            <a:off x="6537960" y="2011680"/>
            <a:ext cx="4754880" cy="457200"/>
          </a:xfrm>
          <a:prstGeom prst="rect">
            <a:avLst/>
          </a:prstGeom>
          <a:noFill/>
          <a:ln/>
        </p:spPr>
        <p:txBody>
          <a:bodyPr wrap="square" rtlCol="0" anchor="ctr"/>
          <a:lstStyle/>
          <a:p>
            <a:pPr marL="0" indent="0">
              <a:buNone/>
            </a:pPr>
            <a:r>
              <a:rPr lang="en-US" sz="2800" b="1" dirty="0">
                <a:solidFill>
                  <a:srgbClr val="6FCF97"/>
                </a:solidFill>
                <a:latin typeface="Cambria" pitchFamily="34" charset="0"/>
                <a:ea typeface="Cambria" pitchFamily="34" charset="-122"/>
                <a:cs typeface="Cambria" pitchFamily="34" charset="-120"/>
              </a:rPr>
              <a:t>Research Questions</a:t>
            </a:r>
            <a:endParaRPr lang="en-US" sz="2800" dirty="0"/>
          </a:p>
        </p:txBody>
      </p:sp>
      <p:sp>
        <p:nvSpPr>
          <p:cNvPr id="17" name="Text 15"/>
          <p:cNvSpPr/>
          <p:nvPr/>
        </p:nvSpPr>
        <p:spPr>
          <a:xfrm>
            <a:off x="6537960" y="2697480"/>
            <a:ext cx="1097280" cy="457200"/>
          </a:xfrm>
          <a:prstGeom prst="rect">
            <a:avLst/>
          </a:prstGeom>
          <a:noFill/>
          <a:ln/>
        </p:spPr>
        <p:txBody>
          <a:bodyPr wrap="square" rtlCol="0" anchor="ctr"/>
          <a:lstStyle/>
          <a:p>
            <a:pPr marL="0" indent="0">
              <a:buNone/>
            </a:pPr>
            <a:r>
              <a:rPr lang="en-US" sz="2800" b="1" dirty="0">
                <a:solidFill>
                  <a:srgbClr val="1C7293"/>
                </a:solidFill>
                <a:latin typeface="Cambria" pitchFamily="34" charset="0"/>
                <a:ea typeface="Cambria" pitchFamily="34" charset="-122"/>
                <a:cs typeface="Cambria" pitchFamily="34" charset="-120"/>
              </a:rPr>
              <a:t>RQ1</a:t>
            </a:r>
            <a:endParaRPr lang="en-US" sz="2800" dirty="0"/>
          </a:p>
        </p:txBody>
      </p:sp>
      <p:sp>
        <p:nvSpPr>
          <p:cNvPr id="18" name="Text 16"/>
          <p:cNvSpPr/>
          <p:nvPr/>
        </p:nvSpPr>
        <p:spPr>
          <a:xfrm>
            <a:off x="6537960" y="3028950"/>
            <a:ext cx="4754880" cy="1280160"/>
          </a:xfrm>
          <a:prstGeom prst="rect">
            <a:avLst/>
          </a:prstGeom>
          <a:noFill/>
          <a:ln/>
        </p:spPr>
        <p:txBody>
          <a:bodyPr wrap="square" rtlCol="0" anchor="ctr"/>
          <a:lstStyle/>
          <a:p>
            <a:pPr marL="0" indent="0">
              <a:lnSpc>
                <a:spcPts val="2200"/>
              </a:lnSpc>
              <a:buNone/>
            </a:pPr>
            <a:r>
              <a:rPr lang="en-US" sz="2000" dirty="0">
                <a:solidFill>
                  <a:srgbClr val="FFFFFF"/>
                </a:solidFill>
                <a:latin typeface="Calibri" pitchFamily="34" charset="0"/>
                <a:ea typeface="Calibri" pitchFamily="34" charset="-122"/>
                <a:cs typeface="Calibri" pitchFamily="34" charset="-120"/>
              </a:rPr>
              <a:t>How does the use of AI influence students’ self-regulated learning in academic writing?</a:t>
            </a:r>
            <a:endParaRPr lang="en-US" sz="2000" dirty="0"/>
          </a:p>
        </p:txBody>
      </p:sp>
      <p:sp>
        <p:nvSpPr>
          <p:cNvPr id="19" name="Shape 17"/>
          <p:cNvSpPr/>
          <p:nvPr/>
        </p:nvSpPr>
        <p:spPr>
          <a:xfrm>
            <a:off x="6537960" y="4526280"/>
            <a:ext cx="4754880" cy="0"/>
          </a:xfrm>
          <a:prstGeom prst="line">
            <a:avLst/>
          </a:prstGeom>
          <a:noFill/>
          <a:ln w="12700">
            <a:solidFill>
              <a:srgbClr val="3E4A78"/>
            </a:solidFill>
            <a:prstDash val="solid"/>
          </a:ln>
        </p:spPr>
      </p:sp>
      <p:sp>
        <p:nvSpPr>
          <p:cNvPr id="20" name="Text 18"/>
          <p:cNvSpPr/>
          <p:nvPr/>
        </p:nvSpPr>
        <p:spPr>
          <a:xfrm>
            <a:off x="6537960" y="4709160"/>
            <a:ext cx="1097280" cy="457200"/>
          </a:xfrm>
          <a:prstGeom prst="rect">
            <a:avLst/>
          </a:prstGeom>
          <a:noFill/>
          <a:ln/>
        </p:spPr>
        <p:txBody>
          <a:bodyPr wrap="square" rtlCol="0" anchor="ctr"/>
          <a:lstStyle/>
          <a:p>
            <a:pPr marL="0" indent="0">
              <a:buNone/>
            </a:pPr>
            <a:r>
              <a:rPr lang="en-US" sz="2800" b="1" dirty="0">
                <a:solidFill>
                  <a:srgbClr val="1C7293"/>
                </a:solidFill>
                <a:latin typeface="Cambria" pitchFamily="34" charset="0"/>
                <a:ea typeface="Cambria" pitchFamily="34" charset="-122"/>
                <a:cs typeface="Cambria" pitchFamily="34" charset="-120"/>
              </a:rPr>
              <a:t>RQ2</a:t>
            </a:r>
            <a:endParaRPr lang="en-US" sz="2800" dirty="0"/>
          </a:p>
        </p:txBody>
      </p:sp>
      <p:sp>
        <p:nvSpPr>
          <p:cNvPr id="21" name="Text 19"/>
          <p:cNvSpPr/>
          <p:nvPr/>
        </p:nvSpPr>
        <p:spPr>
          <a:xfrm>
            <a:off x="6537960" y="5166360"/>
            <a:ext cx="4754880" cy="914400"/>
          </a:xfrm>
          <a:prstGeom prst="rect">
            <a:avLst/>
          </a:prstGeom>
          <a:noFill/>
          <a:ln/>
        </p:spPr>
        <p:txBody>
          <a:bodyPr wrap="square" rtlCol="0" anchor="ctr"/>
          <a:lstStyle/>
          <a:p>
            <a:pPr marL="0" indent="0">
              <a:lnSpc>
                <a:spcPts val="2200"/>
              </a:lnSpc>
              <a:buNone/>
            </a:pPr>
            <a:r>
              <a:rPr lang="en-US" sz="2000" dirty="0">
                <a:solidFill>
                  <a:srgbClr val="FFFFFF"/>
                </a:solidFill>
                <a:latin typeface="Calibri" pitchFamily="34" charset="0"/>
                <a:ea typeface="Calibri" pitchFamily="34" charset="-122"/>
                <a:cs typeface="Calibri" pitchFamily="34" charset="-120"/>
              </a:rPr>
              <a:t>How do students interact with AI-generated feedback?</a:t>
            </a:r>
            <a:endParaRPr lang="en-US" sz="2000" dirty="0"/>
          </a:p>
        </p:txBody>
      </p:sp>
      <p:sp>
        <p:nvSpPr>
          <p:cNvPr id="22" name="Text 20"/>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3</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METHODOLOGY</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A Thematic Literature Review</a:t>
            </a:r>
            <a:endParaRPr lang="en-US" sz="3200" dirty="0"/>
          </a:p>
        </p:txBody>
      </p:sp>
      <p:sp>
        <p:nvSpPr>
          <p:cNvPr id="4" name="Text 2"/>
          <p:cNvSpPr/>
          <p:nvPr/>
        </p:nvSpPr>
        <p:spPr>
          <a:xfrm>
            <a:off x="537210" y="1554480"/>
            <a:ext cx="10881360" cy="640080"/>
          </a:xfrm>
          <a:prstGeom prst="rect">
            <a:avLst/>
          </a:prstGeom>
          <a:noFill/>
          <a:ln/>
        </p:spPr>
        <p:txBody>
          <a:bodyPr wrap="square" rtlCol="0" anchor="ctr"/>
          <a:lstStyle/>
          <a:p>
            <a:pPr marL="0" indent="0">
              <a:buNone/>
            </a:pPr>
            <a:r>
              <a:rPr lang="en-US" sz="2000" dirty="0">
                <a:solidFill>
                  <a:srgbClr val="5A6B78"/>
                </a:solidFill>
                <a:latin typeface="Calibri" pitchFamily="34" charset="0"/>
                <a:ea typeface="Calibri" pitchFamily="34" charset="-122"/>
                <a:cs typeface="Calibri" pitchFamily="34" charset="-120"/>
              </a:rPr>
              <a:t>A thematic approach was used to synthesize qualitative, quantitative, and mixed-methods studies conceptually, rather than combining statistical results.</a:t>
            </a:r>
            <a:endParaRPr lang="en-US" sz="2000" dirty="0"/>
          </a:p>
        </p:txBody>
      </p:sp>
      <p:sp>
        <p:nvSpPr>
          <p:cNvPr id="5" name="Shape 3"/>
          <p:cNvSpPr/>
          <p:nvPr/>
        </p:nvSpPr>
        <p:spPr>
          <a:xfrm>
            <a:off x="548640" y="2606040"/>
            <a:ext cx="2606040" cy="3291840"/>
          </a:xfrm>
          <a:prstGeom prst="rect">
            <a:avLst/>
          </a:prstGeom>
          <a:solidFill>
            <a:srgbClr val="F4F8FA"/>
          </a:solidFill>
          <a:ln w="12700">
            <a:solidFill>
              <a:srgbClr val="DCE6EA"/>
            </a:solidFill>
            <a:prstDash val="solid"/>
          </a:ln>
        </p:spPr>
      </p:sp>
      <p:sp>
        <p:nvSpPr>
          <p:cNvPr id="6" name="Shape 4"/>
          <p:cNvSpPr/>
          <p:nvPr/>
        </p:nvSpPr>
        <p:spPr>
          <a:xfrm>
            <a:off x="548640" y="2606040"/>
            <a:ext cx="2606040" cy="822960"/>
          </a:xfrm>
          <a:prstGeom prst="rect">
            <a:avLst/>
          </a:prstGeom>
          <a:solidFill>
            <a:srgbClr val="065A82"/>
          </a:solidFill>
          <a:ln/>
        </p:spPr>
      </p:sp>
      <p:sp>
        <p:nvSpPr>
          <p:cNvPr id="7" name="Text 5"/>
          <p:cNvSpPr/>
          <p:nvPr/>
        </p:nvSpPr>
        <p:spPr>
          <a:xfrm>
            <a:off x="685800" y="2807208"/>
            <a:ext cx="2331720" cy="45720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Databases</a:t>
            </a:r>
            <a:endParaRPr lang="en-US" sz="2400" dirty="0"/>
          </a:p>
        </p:txBody>
      </p:sp>
      <p:sp>
        <p:nvSpPr>
          <p:cNvPr id="8" name="Text 6"/>
          <p:cNvSpPr/>
          <p:nvPr/>
        </p:nvSpPr>
        <p:spPr>
          <a:xfrm>
            <a:off x="344751" y="3600450"/>
            <a:ext cx="3061389" cy="2103120"/>
          </a:xfrm>
          <a:prstGeom prst="rect">
            <a:avLst/>
          </a:prstGeom>
          <a:noFill/>
          <a:ln/>
        </p:spPr>
        <p:txBody>
          <a:bodyPr wrap="square" rtlCol="0" anchor="ctr"/>
          <a:lstStyle/>
          <a:p>
            <a:pPr marL="0" indent="0" algn="ctr">
              <a:buNone/>
            </a:pPr>
            <a:r>
              <a:rPr lang="en-US" sz="2000" dirty="0">
                <a:solidFill>
                  <a:srgbClr val="21295C"/>
                </a:solidFill>
                <a:latin typeface="Calibri" pitchFamily="34" charset="0"/>
                <a:ea typeface="Calibri" pitchFamily="34" charset="-122"/>
                <a:cs typeface="Calibri" pitchFamily="34" charset="-120"/>
              </a:rPr>
              <a:t>Scopus · Web of Science</a:t>
            </a:r>
            <a:endParaRPr lang="en-US" sz="2000" dirty="0"/>
          </a:p>
          <a:p>
            <a:pPr marL="0" indent="0" algn="ctr">
              <a:buNone/>
            </a:pPr>
            <a:r>
              <a:rPr lang="en-US" sz="2000" dirty="0">
                <a:solidFill>
                  <a:srgbClr val="21295C"/>
                </a:solidFill>
                <a:latin typeface="Calibri" pitchFamily="34" charset="0"/>
                <a:ea typeface="Calibri" pitchFamily="34" charset="-122"/>
                <a:cs typeface="Calibri" pitchFamily="34" charset="-120"/>
              </a:rPr>
              <a:t>ERIC · Google Scholar</a:t>
            </a:r>
            <a:endParaRPr lang="en-US" sz="2000" dirty="0"/>
          </a:p>
        </p:txBody>
      </p:sp>
      <p:sp>
        <p:nvSpPr>
          <p:cNvPr id="9" name="Shape 7"/>
          <p:cNvSpPr/>
          <p:nvPr/>
        </p:nvSpPr>
        <p:spPr>
          <a:xfrm>
            <a:off x="3383280" y="2606040"/>
            <a:ext cx="2606040" cy="3291840"/>
          </a:xfrm>
          <a:prstGeom prst="rect">
            <a:avLst/>
          </a:prstGeom>
          <a:solidFill>
            <a:srgbClr val="F4F8FA"/>
          </a:solidFill>
          <a:ln w="12700">
            <a:solidFill>
              <a:srgbClr val="DCE6EA"/>
            </a:solidFill>
            <a:prstDash val="solid"/>
          </a:ln>
        </p:spPr>
      </p:sp>
      <p:sp>
        <p:nvSpPr>
          <p:cNvPr id="10" name="Shape 8"/>
          <p:cNvSpPr/>
          <p:nvPr/>
        </p:nvSpPr>
        <p:spPr>
          <a:xfrm>
            <a:off x="3383280" y="2606040"/>
            <a:ext cx="2606040" cy="822960"/>
          </a:xfrm>
          <a:prstGeom prst="rect">
            <a:avLst/>
          </a:prstGeom>
          <a:solidFill>
            <a:srgbClr val="1C7293"/>
          </a:solidFill>
          <a:ln/>
        </p:spPr>
      </p:sp>
      <p:sp>
        <p:nvSpPr>
          <p:cNvPr id="11" name="Text 9"/>
          <p:cNvSpPr/>
          <p:nvPr/>
        </p:nvSpPr>
        <p:spPr>
          <a:xfrm>
            <a:off x="3520440" y="2807208"/>
            <a:ext cx="2331720" cy="45720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Time Frame</a:t>
            </a:r>
            <a:endParaRPr lang="en-US" sz="2400" dirty="0"/>
          </a:p>
        </p:txBody>
      </p:sp>
      <p:sp>
        <p:nvSpPr>
          <p:cNvPr id="12" name="Text 10"/>
          <p:cNvSpPr/>
          <p:nvPr/>
        </p:nvSpPr>
        <p:spPr>
          <a:xfrm>
            <a:off x="3337560" y="3641598"/>
            <a:ext cx="2636522" cy="2103120"/>
          </a:xfrm>
          <a:prstGeom prst="rect">
            <a:avLst/>
          </a:prstGeom>
          <a:noFill/>
          <a:ln/>
        </p:spPr>
        <p:txBody>
          <a:bodyPr wrap="square" rtlCol="0" anchor="ctr"/>
          <a:lstStyle/>
          <a:p>
            <a:pPr marL="0" indent="0" algn="ctr">
              <a:buNone/>
            </a:pPr>
            <a:r>
              <a:rPr lang="en-US" sz="2100" dirty="0">
                <a:solidFill>
                  <a:srgbClr val="21295C"/>
                </a:solidFill>
                <a:latin typeface="Calibri" pitchFamily="34" charset="0"/>
                <a:ea typeface="Calibri" pitchFamily="34" charset="-122"/>
                <a:cs typeface="Calibri" pitchFamily="34" charset="-120"/>
              </a:rPr>
              <a:t>2023 – 2025</a:t>
            </a:r>
            <a:endParaRPr lang="en-US" sz="2100" dirty="0"/>
          </a:p>
          <a:p>
            <a:pPr marL="0" indent="0" algn="ctr">
              <a:buNone/>
            </a:pPr>
            <a:r>
              <a:rPr lang="en-US" sz="2100" dirty="0">
                <a:solidFill>
                  <a:srgbClr val="21295C"/>
                </a:solidFill>
                <a:latin typeface="Calibri" pitchFamily="34" charset="0"/>
                <a:ea typeface="Calibri" pitchFamily="34" charset="-122"/>
                <a:cs typeface="Calibri" pitchFamily="34" charset="-120"/>
              </a:rPr>
              <a:t>(period of widespread</a:t>
            </a:r>
            <a:endParaRPr lang="en-US" sz="2100" dirty="0"/>
          </a:p>
          <a:p>
            <a:pPr marL="0" indent="0" algn="ctr">
              <a:buNone/>
            </a:pPr>
            <a:r>
              <a:rPr lang="en-US" sz="2100" dirty="0">
                <a:solidFill>
                  <a:srgbClr val="21295C"/>
                </a:solidFill>
                <a:latin typeface="Calibri" pitchFamily="34" charset="0"/>
                <a:ea typeface="Calibri" pitchFamily="34" charset="-122"/>
                <a:cs typeface="Calibri" pitchFamily="34" charset="-120"/>
              </a:rPr>
              <a:t>AI adoption in education)</a:t>
            </a:r>
            <a:endParaRPr lang="en-US" sz="2100" dirty="0"/>
          </a:p>
        </p:txBody>
      </p:sp>
      <p:sp>
        <p:nvSpPr>
          <p:cNvPr id="13" name="Shape 11"/>
          <p:cNvSpPr/>
          <p:nvPr/>
        </p:nvSpPr>
        <p:spPr>
          <a:xfrm>
            <a:off x="6217920" y="2606040"/>
            <a:ext cx="2606040" cy="3291840"/>
          </a:xfrm>
          <a:prstGeom prst="rect">
            <a:avLst/>
          </a:prstGeom>
          <a:solidFill>
            <a:srgbClr val="F4F8FA"/>
          </a:solidFill>
          <a:ln w="12700">
            <a:solidFill>
              <a:srgbClr val="DCE6EA"/>
            </a:solidFill>
            <a:prstDash val="solid"/>
          </a:ln>
        </p:spPr>
      </p:sp>
      <p:sp>
        <p:nvSpPr>
          <p:cNvPr id="14" name="Shape 12"/>
          <p:cNvSpPr/>
          <p:nvPr/>
        </p:nvSpPr>
        <p:spPr>
          <a:xfrm>
            <a:off x="6217920" y="2606040"/>
            <a:ext cx="2606040" cy="822960"/>
          </a:xfrm>
          <a:prstGeom prst="rect">
            <a:avLst/>
          </a:prstGeom>
          <a:solidFill>
            <a:srgbClr val="21295C"/>
          </a:solidFill>
          <a:ln/>
        </p:spPr>
      </p:sp>
      <p:sp>
        <p:nvSpPr>
          <p:cNvPr id="15" name="Text 13"/>
          <p:cNvSpPr/>
          <p:nvPr/>
        </p:nvSpPr>
        <p:spPr>
          <a:xfrm>
            <a:off x="6355080" y="2807208"/>
            <a:ext cx="2331720" cy="45720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Study Types</a:t>
            </a:r>
            <a:endParaRPr lang="en-US" sz="2400" dirty="0"/>
          </a:p>
        </p:txBody>
      </p:sp>
      <p:sp>
        <p:nvSpPr>
          <p:cNvPr id="16" name="Text 14"/>
          <p:cNvSpPr/>
          <p:nvPr/>
        </p:nvSpPr>
        <p:spPr>
          <a:xfrm>
            <a:off x="6355080" y="3611880"/>
            <a:ext cx="2434590" cy="2103120"/>
          </a:xfrm>
          <a:prstGeom prst="rect">
            <a:avLst/>
          </a:prstGeom>
          <a:noFill/>
          <a:ln/>
        </p:spPr>
        <p:txBody>
          <a:bodyPr wrap="square" rtlCol="0" anchor="ctr"/>
          <a:lstStyle/>
          <a:p>
            <a:pPr marL="0" indent="0">
              <a:buNone/>
            </a:pPr>
            <a:r>
              <a:rPr lang="en-US" sz="2100" dirty="0">
                <a:solidFill>
                  <a:srgbClr val="21295C"/>
                </a:solidFill>
                <a:latin typeface="Calibri" pitchFamily="34" charset="0"/>
                <a:ea typeface="Calibri" pitchFamily="34" charset="-122"/>
                <a:cs typeface="Calibri" pitchFamily="34" charset="-120"/>
              </a:rPr>
              <a:t>Qualitative, quantitative,</a:t>
            </a:r>
            <a:endParaRPr lang="en-US" sz="2100" dirty="0"/>
          </a:p>
          <a:p>
            <a:pPr marL="0" indent="0">
              <a:buNone/>
            </a:pPr>
            <a:r>
              <a:rPr lang="en-US" sz="2100" dirty="0">
                <a:solidFill>
                  <a:srgbClr val="21295C"/>
                </a:solidFill>
                <a:latin typeface="Calibri" pitchFamily="34" charset="0"/>
                <a:ea typeface="Calibri" pitchFamily="34" charset="-122"/>
                <a:cs typeface="Calibri" pitchFamily="34" charset="-120"/>
              </a:rPr>
              <a:t>and mixed-methods</a:t>
            </a:r>
            <a:endParaRPr lang="en-US" sz="2100" dirty="0"/>
          </a:p>
          <a:p>
            <a:pPr marL="0" indent="0">
              <a:buNone/>
            </a:pPr>
            <a:r>
              <a:rPr lang="en-US" sz="2100" dirty="0">
                <a:solidFill>
                  <a:srgbClr val="21295C"/>
                </a:solidFill>
                <a:latin typeface="Calibri" pitchFamily="34" charset="0"/>
                <a:ea typeface="Calibri" pitchFamily="34" charset="-122"/>
                <a:cs typeface="Calibri" pitchFamily="34" charset="-120"/>
              </a:rPr>
              <a:t>empirical studies</a:t>
            </a:r>
            <a:endParaRPr lang="en-US" sz="2100" dirty="0"/>
          </a:p>
        </p:txBody>
      </p:sp>
      <p:sp>
        <p:nvSpPr>
          <p:cNvPr id="17" name="Shape 15"/>
          <p:cNvSpPr/>
          <p:nvPr/>
        </p:nvSpPr>
        <p:spPr>
          <a:xfrm>
            <a:off x="9052560" y="2606040"/>
            <a:ext cx="2606040" cy="3291840"/>
          </a:xfrm>
          <a:prstGeom prst="rect">
            <a:avLst/>
          </a:prstGeom>
          <a:solidFill>
            <a:srgbClr val="F4F8FA"/>
          </a:solidFill>
          <a:ln w="12700">
            <a:solidFill>
              <a:srgbClr val="DCE6EA"/>
            </a:solidFill>
            <a:prstDash val="solid"/>
          </a:ln>
        </p:spPr>
      </p:sp>
      <p:sp>
        <p:nvSpPr>
          <p:cNvPr id="18" name="Shape 16"/>
          <p:cNvSpPr/>
          <p:nvPr/>
        </p:nvSpPr>
        <p:spPr>
          <a:xfrm>
            <a:off x="9052560" y="2606040"/>
            <a:ext cx="2606040" cy="822960"/>
          </a:xfrm>
          <a:prstGeom prst="rect">
            <a:avLst/>
          </a:prstGeom>
          <a:solidFill>
            <a:srgbClr val="8E9BA8"/>
          </a:solidFill>
          <a:ln/>
        </p:spPr>
      </p:sp>
      <p:sp>
        <p:nvSpPr>
          <p:cNvPr id="19" name="Text 17"/>
          <p:cNvSpPr/>
          <p:nvPr/>
        </p:nvSpPr>
        <p:spPr>
          <a:xfrm>
            <a:off x="9189720" y="2807208"/>
            <a:ext cx="2331720" cy="457200"/>
          </a:xfrm>
          <a:prstGeom prst="rect">
            <a:avLst/>
          </a:prstGeom>
          <a:noFill/>
          <a:ln/>
        </p:spPr>
        <p:txBody>
          <a:bodyPr wrap="square" rtlCol="0" anchor="ctr"/>
          <a:lstStyle/>
          <a:p>
            <a:pPr marL="0" indent="0" algn="ctr">
              <a:buNone/>
            </a:pPr>
            <a:r>
              <a:rPr lang="en-US" sz="2400" b="1" dirty="0">
                <a:solidFill>
                  <a:srgbClr val="FFFFFF"/>
                </a:solidFill>
                <a:latin typeface="Cambria" pitchFamily="34" charset="0"/>
                <a:ea typeface="Cambria" pitchFamily="34" charset="-122"/>
                <a:cs typeface="Cambria" pitchFamily="34" charset="-120"/>
              </a:rPr>
              <a:t>Excluded</a:t>
            </a:r>
            <a:endParaRPr lang="en-US" sz="2400" dirty="0"/>
          </a:p>
        </p:txBody>
      </p:sp>
      <p:sp>
        <p:nvSpPr>
          <p:cNvPr id="20" name="Text 18"/>
          <p:cNvSpPr/>
          <p:nvPr/>
        </p:nvSpPr>
        <p:spPr>
          <a:xfrm>
            <a:off x="9052560" y="3611880"/>
            <a:ext cx="2823210" cy="2103120"/>
          </a:xfrm>
          <a:prstGeom prst="rect">
            <a:avLst/>
          </a:prstGeom>
          <a:noFill/>
          <a:ln/>
        </p:spPr>
        <p:txBody>
          <a:bodyPr wrap="square" rtlCol="0" anchor="ctr"/>
          <a:lstStyle/>
          <a:p>
            <a:pPr marL="0" indent="0">
              <a:buNone/>
            </a:pPr>
            <a:r>
              <a:rPr lang="en-US" sz="2100" dirty="0">
                <a:solidFill>
                  <a:srgbClr val="21295C"/>
                </a:solidFill>
                <a:latin typeface="Calibri" pitchFamily="34" charset="0"/>
                <a:ea typeface="Calibri" pitchFamily="34" charset="-122"/>
                <a:cs typeface="Calibri" pitchFamily="34" charset="-120"/>
              </a:rPr>
              <a:t>Conceptual papers,</a:t>
            </a:r>
            <a:endParaRPr lang="en-US" sz="2100" dirty="0"/>
          </a:p>
          <a:p>
            <a:pPr marL="0" indent="0">
              <a:buNone/>
            </a:pPr>
            <a:r>
              <a:rPr lang="en-US" sz="2100" dirty="0">
                <a:solidFill>
                  <a:srgbClr val="21295C"/>
                </a:solidFill>
                <a:latin typeface="Calibri" pitchFamily="34" charset="0"/>
                <a:ea typeface="Calibri" pitchFamily="34" charset="-122"/>
                <a:cs typeface="Calibri" pitchFamily="34" charset="-120"/>
              </a:rPr>
              <a:t>technical reports, non</a:t>
            </a:r>
            <a:endParaRPr lang="en-US" sz="2100" dirty="0"/>
          </a:p>
          <a:p>
            <a:pPr marL="0" indent="0">
              <a:buNone/>
            </a:pPr>
            <a:r>
              <a:rPr lang="en-US" sz="2100" dirty="0">
                <a:solidFill>
                  <a:srgbClr val="21295C"/>
                </a:solidFill>
                <a:latin typeface="Calibri" pitchFamily="34" charset="0"/>
                <a:ea typeface="Calibri" pitchFamily="34" charset="-122"/>
                <a:cs typeface="Calibri" pitchFamily="34" charset="-120"/>
              </a:rPr>
              <a:t>writing-related studies</a:t>
            </a:r>
            <a:endParaRPr lang="en-US" sz="2100" dirty="0"/>
          </a:p>
        </p:txBody>
      </p:sp>
      <p:sp>
        <p:nvSpPr>
          <p:cNvPr id="21" name="Text 19"/>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4</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21295C"/>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6FCF97"/>
                </a:solidFill>
                <a:latin typeface="Calibri" pitchFamily="34" charset="0"/>
                <a:ea typeface="Calibri" pitchFamily="34" charset="-122"/>
                <a:cs typeface="Calibri" pitchFamily="34" charset="-120"/>
              </a:rPr>
              <a:t>STUDY SELECTION</a:t>
            </a:r>
            <a:endParaRPr lang="en-US" sz="1400" dirty="0"/>
          </a:p>
        </p:txBody>
      </p:sp>
      <p:sp>
        <p:nvSpPr>
          <p:cNvPr id="3" name="Text 1"/>
          <p:cNvSpPr/>
          <p:nvPr/>
        </p:nvSpPr>
        <p:spPr>
          <a:xfrm>
            <a:off x="548640" y="822960"/>
            <a:ext cx="11064240" cy="822960"/>
          </a:xfrm>
          <a:prstGeom prst="rect">
            <a:avLst/>
          </a:prstGeom>
          <a:noFill/>
          <a:ln/>
        </p:spPr>
        <p:txBody>
          <a:bodyPr wrap="square" rtlCol="0" anchor="ctr"/>
          <a:lstStyle/>
          <a:p>
            <a:pPr marL="0" indent="0">
              <a:lnSpc>
                <a:spcPts val="3600"/>
              </a:lnSpc>
              <a:buNone/>
            </a:pPr>
            <a:r>
              <a:rPr lang="en-US" sz="3200" b="1" dirty="0">
                <a:solidFill>
                  <a:srgbClr val="FFFFFF"/>
                </a:solidFill>
                <a:latin typeface="Cambria" pitchFamily="34" charset="0"/>
                <a:ea typeface="Cambria" pitchFamily="34" charset="-122"/>
                <a:cs typeface="Cambria" pitchFamily="34" charset="-120"/>
              </a:rPr>
              <a:t>From 57 records to 20 included studies</a:t>
            </a:r>
            <a:endParaRPr lang="en-US" sz="3200" dirty="0"/>
          </a:p>
        </p:txBody>
      </p:sp>
      <p:sp>
        <p:nvSpPr>
          <p:cNvPr id="4" name="Shape 2"/>
          <p:cNvSpPr/>
          <p:nvPr/>
        </p:nvSpPr>
        <p:spPr>
          <a:xfrm>
            <a:off x="777240" y="2034540"/>
            <a:ext cx="3383280" cy="3200400"/>
          </a:xfrm>
          <a:prstGeom prst="rect">
            <a:avLst/>
          </a:prstGeom>
          <a:solidFill>
            <a:srgbClr val="2C3768"/>
          </a:solidFill>
          <a:ln/>
        </p:spPr>
      </p:sp>
      <p:sp>
        <p:nvSpPr>
          <p:cNvPr id="5" name="Text 3"/>
          <p:cNvSpPr/>
          <p:nvPr/>
        </p:nvSpPr>
        <p:spPr>
          <a:xfrm>
            <a:off x="777240" y="2354580"/>
            <a:ext cx="3383280" cy="1188720"/>
          </a:xfrm>
          <a:prstGeom prst="rect">
            <a:avLst/>
          </a:prstGeom>
          <a:noFill/>
          <a:ln/>
        </p:spPr>
        <p:txBody>
          <a:bodyPr wrap="square" rtlCol="0" anchor="ctr"/>
          <a:lstStyle/>
          <a:p>
            <a:pPr marL="0" indent="0" algn="ctr">
              <a:buNone/>
            </a:pPr>
            <a:r>
              <a:rPr lang="en-US" sz="8800" b="1" dirty="0">
                <a:solidFill>
                  <a:srgbClr val="FFFFFF"/>
                </a:solidFill>
                <a:latin typeface="Cambria" pitchFamily="34" charset="0"/>
                <a:ea typeface="Cambria" pitchFamily="34" charset="-122"/>
                <a:cs typeface="Cambria" pitchFamily="34" charset="-120"/>
              </a:rPr>
              <a:t>57</a:t>
            </a:r>
            <a:endParaRPr lang="en-US" sz="8800" dirty="0"/>
          </a:p>
        </p:txBody>
      </p:sp>
      <p:sp>
        <p:nvSpPr>
          <p:cNvPr id="6" name="Text 4"/>
          <p:cNvSpPr/>
          <p:nvPr/>
        </p:nvSpPr>
        <p:spPr>
          <a:xfrm>
            <a:off x="1005840" y="3634740"/>
            <a:ext cx="2926080" cy="457200"/>
          </a:xfrm>
          <a:prstGeom prst="rect">
            <a:avLst/>
          </a:prstGeom>
          <a:noFill/>
          <a:ln/>
        </p:spPr>
        <p:txBody>
          <a:bodyPr wrap="square" rtlCol="0" anchor="ctr"/>
          <a:lstStyle/>
          <a:p>
            <a:pPr marL="0" indent="0" algn="ctr">
              <a:buNone/>
            </a:pPr>
            <a:r>
              <a:rPr lang="en-US" sz="2800" b="1" dirty="0">
                <a:solidFill>
                  <a:srgbClr val="6FCF97"/>
                </a:solidFill>
                <a:latin typeface="Calibri" pitchFamily="34" charset="0"/>
                <a:ea typeface="Calibri" pitchFamily="34" charset="-122"/>
                <a:cs typeface="Calibri" pitchFamily="34" charset="-120"/>
              </a:rPr>
              <a:t>records identified</a:t>
            </a:r>
            <a:endParaRPr lang="en-US" sz="2800" dirty="0"/>
          </a:p>
        </p:txBody>
      </p:sp>
      <p:sp>
        <p:nvSpPr>
          <p:cNvPr id="7" name="Text 5"/>
          <p:cNvSpPr/>
          <p:nvPr/>
        </p:nvSpPr>
        <p:spPr>
          <a:xfrm>
            <a:off x="1051560" y="4137660"/>
            <a:ext cx="2834640" cy="914400"/>
          </a:xfrm>
          <a:prstGeom prst="rect">
            <a:avLst/>
          </a:prstGeom>
          <a:noFill/>
          <a:ln/>
        </p:spPr>
        <p:txBody>
          <a:bodyPr wrap="square" rtlCol="0" anchor="ctr"/>
          <a:lstStyle/>
          <a:p>
            <a:pPr marL="0" indent="0" algn="ctr">
              <a:buNone/>
            </a:pPr>
            <a:r>
              <a:rPr lang="en-US" sz="2400" dirty="0">
                <a:solidFill>
                  <a:srgbClr val="B8C4DE"/>
                </a:solidFill>
                <a:latin typeface="Calibri" pitchFamily="34" charset="0"/>
                <a:ea typeface="Calibri" pitchFamily="34" charset="-122"/>
                <a:cs typeface="Calibri" pitchFamily="34" charset="-120"/>
              </a:rPr>
              <a:t>in database search</a:t>
            </a:r>
            <a:endParaRPr lang="en-US" sz="2400" dirty="0"/>
          </a:p>
        </p:txBody>
      </p:sp>
      <p:sp>
        <p:nvSpPr>
          <p:cNvPr id="8" name="Text 6"/>
          <p:cNvSpPr/>
          <p:nvPr/>
        </p:nvSpPr>
        <p:spPr>
          <a:xfrm>
            <a:off x="4206240" y="3131820"/>
            <a:ext cx="457200" cy="914400"/>
          </a:xfrm>
          <a:prstGeom prst="rect">
            <a:avLst/>
          </a:prstGeom>
          <a:noFill/>
          <a:ln/>
        </p:spPr>
        <p:txBody>
          <a:bodyPr wrap="square" rtlCol="0" anchor="ctr"/>
          <a:lstStyle/>
          <a:p>
            <a:pPr marL="0" indent="0" algn="ctr">
              <a:buNone/>
            </a:pPr>
            <a:r>
              <a:rPr lang="en-US" sz="4400" dirty="0">
                <a:solidFill>
                  <a:srgbClr val="1C7293"/>
                </a:solidFill>
                <a:latin typeface="Calibri" pitchFamily="34" charset="0"/>
                <a:ea typeface="Calibri" pitchFamily="34" charset="-122"/>
                <a:cs typeface="Calibri" pitchFamily="34" charset="-120"/>
              </a:rPr>
              <a:t>→</a:t>
            </a:r>
            <a:endParaRPr lang="en-US" sz="4400" dirty="0"/>
          </a:p>
        </p:txBody>
      </p:sp>
      <p:sp>
        <p:nvSpPr>
          <p:cNvPr id="9" name="Shape 7"/>
          <p:cNvSpPr/>
          <p:nvPr/>
        </p:nvSpPr>
        <p:spPr>
          <a:xfrm>
            <a:off x="4663440" y="2034540"/>
            <a:ext cx="3383280" cy="3200400"/>
          </a:xfrm>
          <a:prstGeom prst="rect">
            <a:avLst/>
          </a:prstGeom>
          <a:solidFill>
            <a:srgbClr val="2C3768"/>
          </a:solidFill>
          <a:ln/>
        </p:spPr>
      </p:sp>
      <p:sp>
        <p:nvSpPr>
          <p:cNvPr id="10" name="Text 8"/>
          <p:cNvSpPr/>
          <p:nvPr/>
        </p:nvSpPr>
        <p:spPr>
          <a:xfrm>
            <a:off x="4663440" y="2354580"/>
            <a:ext cx="3383280" cy="1188720"/>
          </a:xfrm>
          <a:prstGeom prst="rect">
            <a:avLst/>
          </a:prstGeom>
          <a:noFill/>
          <a:ln/>
        </p:spPr>
        <p:txBody>
          <a:bodyPr wrap="square" rtlCol="0" anchor="ctr"/>
          <a:lstStyle/>
          <a:p>
            <a:pPr marL="0" indent="0" algn="ctr">
              <a:buNone/>
            </a:pPr>
            <a:r>
              <a:rPr lang="en-US" sz="8800" b="1" dirty="0">
                <a:solidFill>
                  <a:srgbClr val="FFFFFF"/>
                </a:solidFill>
                <a:latin typeface="Cambria" pitchFamily="34" charset="0"/>
                <a:ea typeface="Cambria" pitchFamily="34" charset="-122"/>
                <a:cs typeface="Cambria" pitchFamily="34" charset="-120"/>
              </a:rPr>
              <a:t>37</a:t>
            </a:r>
            <a:endParaRPr lang="en-US" sz="8800" dirty="0"/>
          </a:p>
        </p:txBody>
      </p:sp>
      <p:sp>
        <p:nvSpPr>
          <p:cNvPr id="11" name="Text 9"/>
          <p:cNvSpPr/>
          <p:nvPr/>
        </p:nvSpPr>
        <p:spPr>
          <a:xfrm>
            <a:off x="4892040" y="3634740"/>
            <a:ext cx="2926080" cy="457200"/>
          </a:xfrm>
          <a:prstGeom prst="rect">
            <a:avLst/>
          </a:prstGeom>
          <a:noFill/>
          <a:ln/>
        </p:spPr>
        <p:txBody>
          <a:bodyPr wrap="square" rtlCol="0" anchor="ctr"/>
          <a:lstStyle/>
          <a:p>
            <a:pPr marL="0" indent="0" algn="ctr">
              <a:buNone/>
            </a:pPr>
            <a:r>
              <a:rPr lang="en-US" sz="2800" b="1" dirty="0">
                <a:solidFill>
                  <a:srgbClr val="6FCF97"/>
                </a:solidFill>
                <a:latin typeface="Calibri" pitchFamily="34" charset="0"/>
                <a:ea typeface="Calibri" pitchFamily="34" charset="-122"/>
                <a:cs typeface="Calibri" pitchFamily="34" charset="-120"/>
              </a:rPr>
              <a:t>records excluded</a:t>
            </a:r>
            <a:endParaRPr lang="en-US" sz="2800" dirty="0"/>
          </a:p>
        </p:txBody>
      </p:sp>
      <p:sp>
        <p:nvSpPr>
          <p:cNvPr id="12" name="Text 10"/>
          <p:cNvSpPr/>
          <p:nvPr/>
        </p:nvSpPr>
        <p:spPr>
          <a:xfrm>
            <a:off x="4777740" y="4183380"/>
            <a:ext cx="3154680" cy="914400"/>
          </a:xfrm>
          <a:prstGeom prst="rect">
            <a:avLst/>
          </a:prstGeom>
          <a:noFill/>
          <a:ln/>
        </p:spPr>
        <p:txBody>
          <a:bodyPr wrap="square" rtlCol="0" anchor="ctr"/>
          <a:lstStyle/>
          <a:p>
            <a:pPr marL="0" indent="0" algn="ctr">
              <a:buNone/>
            </a:pPr>
            <a:r>
              <a:rPr lang="en-US" sz="2400" dirty="0">
                <a:solidFill>
                  <a:srgbClr val="B8C4DE"/>
                </a:solidFill>
                <a:latin typeface="Calibri" pitchFamily="34" charset="0"/>
                <a:ea typeface="Calibri" pitchFamily="34" charset="-122"/>
                <a:cs typeface="Calibri" pitchFamily="34" charset="-120"/>
              </a:rPr>
              <a:t>not focused on SRL / AI feedback, or off-context</a:t>
            </a:r>
            <a:endParaRPr lang="en-US" sz="2400" dirty="0"/>
          </a:p>
        </p:txBody>
      </p:sp>
      <p:sp>
        <p:nvSpPr>
          <p:cNvPr id="13" name="Text 11"/>
          <p:cNvSpPr/>
          <p:nvPr/>
        </p:nvSpPr>
        <p:spPr>
          <a:xfrm>
            <a:off x="8092440" y="3131820"/>
            <a:ext cx="457200" cy="914400"/>
          </a:xfrm>
          <a:prstGeom prst="rect">
            <a:avLst/>
          </a:prstGeom>
          <a:noFill/>
          <a:ln/>
        </p:spPr>
        <p:txBody>
          <a:bodyPr wrap="square" rtlCol="0" anchor="ctr"/>
          <a:lstStyle/>
          <a:p>
            <a:pPr marL="0" indent="0" algn="ctr">
              <a:buNone/>
            </a:pPr>
            <a:r>
              <a:rPr lang="en-US" sz="4400" dirty="0">
                <a:solidFill>
                  <a:srgbClr val="1C7293"/>
                </a:solidFill>
                <a:latin typeface="Calibri" pitchFamily="34" charset="0"/>
                <a:ea typeface="Calibri" pitchFamily="34" charset="-122"/>
                <a:cs typeface="Calibri" pitchFamily="34" charset="-120"/>
              </a:rPr>
              <a:t>→</a:t>
            </a:r>
            <a:endParaRPr lang="en-US" sz="4400" dirty="0"/>
          </a:p>
        </p:txBody>
      </p:sp>
      <p:sp>
        <p:nvSpPr>
          <p:cNvPr id="14" name="Shape 12"/>
          <p:cNvSpPr/>
          <p:nvPr/>
        </p:nvSpPr>
        <p:spPr>
          <a:xfrm>
            <a:off x="8549640" y="2034540"/>
            <a:ext cx="3383280" cy="3200400"/>
          </a:xfrm>
          <a:prstGeom prst="rect">
            <a:avLst/>
          </a:prstGeom>
          <a:solidFill>
            <a:srgbClr val="6FCF97"/>
          </a:solidFill>
          <a:ln/>
        </p:spPr>
      </p:sp>
      <p:sp>
        <p:nvSpPr>
          <p:cNvPr id="15" name="Text 13"/>
          <p:cNvSpPr/>
          <p:nvPr/>
        </p:nvSpPr>
        <p:spPr>
          <a:xfrm>
            <a:off x="8549640" y="2354580"/>
            <a:ext cx="3383280" cy="1188720"/>
          </a:xfrm>
          <a:prstGeom prst="rect">
            <a:avLst/>
          </a:prstGeom>
          <a:noFill/>
          <a:ln/>
        </p:spPr>
        <p:txBody>
          <a:bodyPr wrap="square" rtlCol="0" anchor="ctr"/>
          <a:lstStyle/>
          <a:p>
            <a:pPr marL="0" indent="0" algn="ctr">
              <a:buNone/>
            </a:pPr>
            <a:r>
              <a:rPr lang="en-US" sz="8800" b="1" dirty="0">
                <a:solidFill>
                  <a:srgbClr val="21295C"/>
                </a:solidFill>
                <a:latin typeface="Cambria" pitchFamily="34" charset="0"/>
                <a:ea typeface="Cambria" pitchFamily="34" charset="-122"/>
                <a:cs typeface="Cambria" pitchFamily="34" charset="-120"/>
              </a:rPr>
              <a:t>20</a:t>
            </a:r>
            <a:endParaRPr lang="en-US" sz="8800" dirty="0"/>
          </a:p>
        </p:txBody>
      </p:sp>
      <p:sp>
        <p:nvSpPr>
          <p:cNvPr id="16" name="Text 14"/>
          <p:cNvSpPr/>
          <p:nvPr/>
        </p:nvSpPr>
        <p:spPr>
          <a:xfrm>
            <a:off x="8778240" y="3634740"/>
            <a:ext cx="2926080" cy="457200"/>
          </a:xfrm>
          <a:prstGeom prst="rect">
            <a:avLst/>
          </a:prstGeom>
          <a:noFill/>
          <a:ln/>
        </p:spPr>
        <p:txBody>
          <a:bodyPr wrap="square" rtlCol="0" anchor="ctr"/>
          <a:lstStyle/>
          <a:p>
            <a:pPr marL="0" indent="0" algn="ctr">
              <a:buNone/>
            </a:pPr>
            <a:r>
              <a:rPr lang="en-US" sz="2800" b="1" dirty="0">
                <a:solidFill>
                  <a:srgbClr val="21295C"/>
                </a:solidFill>
                <a:latin typeface="Calibri" pitchFamily="34" charset="0"/>
                <a:ea typeface="Calibri" pitchFamily="34" charset="-122"/>
                <a:cs typeface="Calibri" pitchFamily="34" charset="-120"/>
              </a:rPr>
              <a:t>studies included</a:t>
            </a:r>
            <a:endParaRPr lang="en-US" sz="2800" dirty="0"/>
          </a:p>
        </p:txBody>
      </p:sp>
      <p:sp>
        <p:nvSpPr>
          <p:cNvPr id="17" name="Text 15"/>
          <p:cNvSpPr/>
          <p:nvPr/>
        </p:nvSpPr>
        <p:spPr>
          <a:xfrm>
            <a:off x="8823960" y="4137660"/>
            <a:ext cx="2834640" cy="914400"/>
          </a:xfrm>
          <a:prstGeom prst="rect">
            <a:avLst/>
          </a:prstGeom>
          <a:noFill/>
          <a:ln/>
        </p:spPr>
        <p:txBody>
          <a:bodyPr wrap="square" rtlCol="0" anchor="ctr"/>
          <a:lstStyle/>
          <a:p>
            <a:pPr marL="0" indent="0" algn="ctr">
              <a:buNone/>
            </a:pPr>
            <a:r>
              <a:rPr lang="en-US" sz="2400" dirty="0">
                <a:solidFill>
                  <a:srgbClr val="1A3B33"/>
                </a:solidFill>
                <a:latin typeface="Calibri" pitchFamily="34" charset="0"/>
                <a:ea typeface="Calibri" pitchFamily="34" charset="-122"/>
                <a:cs typeface="Calibri" pitchFamily="34" charset="-120"/>
              </a:rPr>
              <a:t>in the final thematic synthesis</a:t>
            </a:r>
            <a:endParaRPr lang="en-US" sz="2400" dirty="0"/>
          </a:p>
        </p:txBody>
      </p:sp>
      <p:sp>
        <p:nvSpPr>
          <p:cNvPr id="18" name="Text 16"/>
          <p:cNvSpPr/>
          <p:nvPr/>
        </p:nvSpPr>
        <p:spPr>
          <a:xfrm>
            <a:off x="822960" y="5806440"/>
            <a:ext cx="10515600" cy="457200"/>
          </a:xfrm>
          <a:prstGeom prst="rect">
            <a:avLst/>
          </a:prstGeom>
          <a:noFill/>
          <a:ln/>
        </p:spPr>
        <p:txBody>
          <a:bodyPr wrap="square" rtlCol="0" anchor="ctr"/>
          <a:lstStyle/>
          <a:p>
            <a:pPr marL="0" indent="0">
              <a:buNone/>
            </a:pPr>
            <a:r>
              <a:rPr lang="en-US" sz="2000" i="1" dirty="0">
                <a:solidFill>
                  <a:srgbClr val="9FB8CC"/>
                </a:solidFill>
                <a:latin typeface="Calibri" pitchFamily="34" charset="0"/>
                <a:ea typeface="Calibri" pitchFamily="34" charset="-122"/>
                <a:cs typeface="Calibri" pitchFamily="34" charset="-120"/>
              </a:rPr>
              <a:t>Of the 57 records, 47 examined AI–SRL relationships and 10 explored AI reliance/dependency.</a:t>
            </a:r>
            <a:endParaRPr lang="en-US" sz="2000" dirty="0"/>
          </a:p>
        </p:txBody>
      </p:sp>
      <p:sp>
        <p:nvSpPr>
          <p:cNvPr id="19" name="Text 17"/>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5</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RQ1 · FINDINGS OVERVIEW</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AI as a Partner for Self-Regulated Learning</a:t>
            </a:r>
            <a:endParaRPr lang="en-US" sz="3200" dirty="0"/>
          </a:p>
        </p:txBody>
      </p:sp>
      <p:sp>
        <p:nvSpPr>
          <p:cNvPr id="4" name="Text 2"/>
          <p:cNvSpPr/>
          <p:nvPr/>
        </p:nvSpPr>
        <p:spPr>
          <a:xfrm>
            <a:off x="548640" y="1691640"/>
            <a:ext cx="10881360" cy="548640"/>
          </a:xfrm>
          <a:prstGeom prst="rect">
            <a:avLst/>
          </a:prstGeom>
          <a:noFill/>
          <a:ln/>
        </p:spPr>
        <p:txBody>
          <a:bodyPr wrap="square" rtlCol="0" anchor="ctr"/>
          <a:lstStyle/>
          <a:p>
            <a:pPr marL="0" indent="0">
              <a:buNone/>
            </a:pPr>
            <a:r>
              <a:rPr lang="en-US" sz="2000" dirty="0">
                <a:solidFill>
                  <a:srgbClr val="5A6B78"/>
                </a:solidFill>
                <a:latin typeface="Calibri" pitchFamily="34" charset="0"/>
                <a:ea typeface="Calibri" pitchFamily="34" charset="-122"/>
                <a:cs typeface="Calibri" pitchFamily="34" charset="-120"/>
              </a:rPr>
              <a:t>Across the reviewed studies, AI supports SRL when it actively engages learners — not when it simply generates or corrects text.</a:t>
            </a:r>
            <a:endParaRPr lang="en-US" sz="2000" dirty="0"/>
          </a:p>
        </p:txBody>
      </p:sp>
      <p:sp>
        <p:nvSpPr>
          <p:cNvPr id="5" name="Shape 3"/>
          <p:cNvSpPr/>
          <p:nvPr/>
        </p:nvSpPr>
        <p:spPr>
          <a:xfrm>
            <a:off x="548640" y="2606040"/>
            <a:ext cx="2029968" cy="2926080"/>
          </a:xfrm>
          <a:prstGeom prst="roundRect">
            <a:avLst>
              <a:gd name="adj" fmla="val 3604"/>
            </a:avLst>
          </a:prstGeom>
          <a:solidFill>
            <a:srgbClr val="F4F8FA"/>
          </a:solidFill>
          <a:ln w="12700">
            <a:solidFill>
              <a:srgbClr val="DCE6EA"/>
            </a:solidFill>
            <a:prstDash val="solid"/>
          </a:ln>
        </p:spPr>
      </p:sp>
      <p:sp>
        <p:nvSpPr>
          <p:cNvPr id="6" name="Shape 4"/>
          <p:cNvSpPr/>
          <p:nvPr/>
        </p:nvSpPr>
        <p:spPr>
          <a:xfrm>
            <a:off x="1289304" y="2926080"/>
            <a:ext cx="548640" cy="548640"/>
          </a:xfrm>
          <a:prstGeom prst="ellipse">
            <a:avLst/>
          </a:prstGeom>
          <a:solidFill>
            <a:srgbClr val="065A82"/>
          </a:solidFill>
          <a:ln/>
        </p:spPr>
      </p:sp>
      <p:sp>
        <p:nvSpPr>
          <p:cNvPr id="7" name="Text 5"/>
          <p:cNvSpPr/>
          <p:nvPr/>
        </p:nvSpPr>
        <p:spPr>
          <a:xfrm>
            <a:off x="1289304" y="2926080"/>
            <a:ext cx="548640" cy="54864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1</a:t>
            </a:r>
            <a:endParaRPr lang="en-US" sz="3600" dirty="0"/>
          </a:p>
        </p:txBody>
      </p:sp>
      <p:sp>
        <p:nvSpPr>
          <p:cNvPr id="8" name="Text 6"/>
          <p:cNvSpPr/>
          <p:nvPr/>
        </p:nvSpPr>
        <p:spPr>
          <a:xfrm>
            <a:off x="579120" y="3794760"/>
            <a:ext cx="1847088" cy="822960"/>
          </a:xfrm>
          <a:prstGeom prst="rect">
            <a:avLst/>
          </a:prstGeom>
          <a:noFill/>
          <a:ln/>
        </p:spPr>
        <p:txBody>
          <a:bodyPr wrap="square" rtlCol="0" anchor="ctr"/>
          <a:lstStyle/>
          <a:p>
            <a:pPr marL="0" indent="0" algn="ctr">
              <a:buNone/>
            </a:pPr>
            <a:r>
              <a:rPr lang="en-US" sz="2400" b="1" dirty="0">
                <a:solidFill>
                  <a:srgbClr val="21295C"/>
                </a:solidFill>
                <a:latin typeface="Cambria" pitchFamily="34" charset="0"/>
                <a:ea typeface="Cambria" pitchFamily="34" charset="-122"/>
                <a:cs typeface="Cambria" pitchFamily="34" charset="-120"/>
              </a:rPr>
              <a:t>Goal Setting</a:t>
            </a:r>
            <a:endParaRPr lang="en-US" sz="2400" dirty="0"/>
          </a:p>
        </p:txBody>
      </p:sp>
      <p:sp>
        <p:nvSpPr>
          <p:cNvPr id="9" name="Text 7"/>
          <p:cNvSpPr/>
          <p:nvPr/>
        </p:nvSpPr>
        <p:spPr>
          <a:xfrm>
            <a:off x="579120" y="4873752"/>
            <a:ext cx="1847088" cy="457200"/>
          </a:xfrm>
          <a:prstGeom prst="rect">
            <a:avLst/>
          </a:prstGeom>
          <a:noFill/>
          <a:ln/>
        </p:spPr>
        <p:txBody>
          <a:bodyPr wrap="square" rtlCol="0" anchor="ctr"/>
          <a:lstStyle/>
          <a:p>
            <a:pPr marL="0" indent="0" algn="ctr">
              <a:buNone/>
            </a:pPr>
            <a:r>
              <a:rPr lang="en-US" sz="2000" i="1" dirty="0">
                <a:solidFill>
                  <a:srgbClr val="1C7293"/>
                </a:solidFill>
                <a:latin typeface="Calibri" pitchFamily="34" charset="0"/>
                <a:ea typeface="Calibri" pitchFamily="34" charset="-122"/>
                <a:cs typeface="Calibri" pitchFamily="34" charset="-120"/>
              </a:rPr>
              <a:t>Chang et al. (2023)</a:t>
            </a:r>
            <a:endParaRPr lang="en-US" sz="2000" dirty="0"/>
          </a:p>
        </p:txBody>
      </p:sp>
      <p:sp>
        <p:nvSpPr>
          <p:cNvPr id="10" name="Shape 8"/>
          <p:cNvSpPr/>
          <p:nvPr/>
        </p:nvSpPr>
        <p:spPr>
          <a:xfrm>
            <a:off x="2761488" y="2606040"/>
            <a:ext cx="2029968" cy="2926080"/>
          </a:xfrm>
          <a:prstGeom prst="roundRect">
            <a:avLst>
              <a:gd name="adj" fmla="val 3604"/>
            </a:avLst>
          </a:prstGeom>
          <a:solidFill>
            <a:srgbClr val="F4F8FA"/>
          </a:solidFill>
          <a:ln w="12700">
            <a:solidFill>
              <a:srgbClr val="DCE6EA"/>
            </a:solidFill>
            <a:prstDash val="solid"/>
          </a:ln>
        </p:spPr>
      </p:sp>
      <p:sp>
        <p:nvSpPr>
          <p:cNvPr id="11" name="Shape 9"/>
          <p:cNvSpPr/>
          <p:nvPr/>
        </p:nvSpPr>
        <p:spPr>
          <a:xfrm>
            <a:off x="3502152" y="2926080"/>
            <a:ext cx="548640" cy="548640"/>
          </a:xfrm>
          <a:prstGeom prst="ellipse">
            <a:avLst/>
          </a:prstGeom>
          <a:solidFill>
            <a:srgbClr val="065A82"/>
          </a:solidFill>
          <a:ln/>
        </p:spPr>
      </p:sp>
      <p:sp>
        <p:nvSpPr>
          <p:cNvPr id="12" name="Text 10"/>
          <p:cNvSpPr/>
          <p:nvPr/>
        </p:nvSpPr>
        <p:spPr>
          <a:xfrm>
            <a:off x="3502152" y="2926080"/>
            <a:ext cx="548640" cy="54864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2</a:t>
            </a:r>
            <a:endParaRPr lang="en-US" sz="3600" dirty="0"/>
          </a:p>
        </p:txBody>
      </p:sp>
      <p:sp>
        <p:nvSpPr>
          <p:cNvPr id="13" name="Text 11"/>
          <p:cNvSpPr/>
          <p:nvPr/>
        </p:nvSpPr>
        <p:spPr>
          <a:xfrm>
            <a:off x="2791968" y="3794760"/>
            <a:ext cx="1847088" cy="822960"/>
          </a:xfrm>
          <a:prstGeom prst="rect">
            <a:avLst/>
          </a:prstGeom>
          <a:noFill/>
          <a:ln/>
        </p:spPr>
        <p:txBody>
          <a:bodyPr wrap="square" rtlCol="0" anchor="ctr"/>
          <a:lstStyle/>
          <a:p>
            <a:pPr marL="0" indent="0" algn="ctr">
              <a:buNone/>
            </a:pPr>
            <a:r>
              <a:rPr lang="en-US" sz="2400" b="1" dirty="0">
                <a:solidFill>
                  <a:srgbClr val="21295C"/>
                </a:solidFill>
                <a:latin typeface="Cambria" pitchFamily="34" charset="0"/>
                <a:ea typeface="Cambria" pitchFamily="34" charset="-122"/>
                <a:cs typeface="Cambria" pitchFamily="34" charset="-120"/>
              </a:rPr>
              <a:t>Self-Monitoring</a:t>
            </a:r>
            <a:endParaRPr lang="en-US" sz="2400" dirty="0"/>
          </a:p>
        </p:txBody>
      </p:sp>
      <p:sp>
        <p:nvSpPr>
          <p:cNvPr id="14" name="Text 12"/>
          <p:cNvSpPr/>
          <p:nvPr/>
        </p:nvSpPr>
        <p:spPr>
          <a:xfrm>
            <a:off x="2791968" y="4873752"/>
            <a:ext cx="1847088" cy="457200"/>
          </a:xfrm>
          <a:prstGeom prst="rect">
            <a:avLst/>
          </a:prstGeom>
          <a:noFill/>
          <a:ln/>
        </p:spPr>
        <p:txBody>
          <a:bodyPr wrap="square" rtlCol="0" anchor="ctr"/>
          <a:lstStyle/>
          <a:p>
            <a:pPr marL="0" indent="0" algn="ctr">
              <a:buNone/>
            </a:pPr>
            <a:r>
              <a:rPr lang="en-US" sz="2000" i="1" dirty="0">
                <a:solidFill>
                  <a:srgbClr val="1C7293"/>
                </a:solidFill>
                <a:latin typeface="Calibri" pitchFamily="34" charset="0"/>
                <a:ea typeface="Calibri" pitchFamily="34" charset="-122"/>
                <a:cs typeface="Calibri" pitchFamily="34" charset="-120"/>
              </a:rPr>
              <a:t>Wang et al. (2024)</a:t>
            </a:r>
            <a:endParaRPr lang="en-US" sz="2000" dirty="0"/>
          </a:p>
        </p:txBody>
      </p:sp>
      <p:sp>
        <p:nvSpPr>
          <p:cNvPr id="15" name="Shape 13"/>
          <p:cNvSpPr/>
          <p:nvPr/>
        </p:nvSpPr>
        <p:spPr>
          <a:xfrm>
            <a:off x="4974336" y="2606040"/>
            <a:ext cx="2029968" cy="2926080"/>
          </a:xfrm>
          <a:prstGeom prst="roundRect">
            <a:avLst>
              <a:gd name="adj" fmla="val 3604"/>
            </a:avLst>
          </a:prstGeom>
          <a:solidFill>
            <a:srgbClr val="F4F8FA"/>
          </a:solidFill>
          <a:ln w="12700">
            <a:solidFill>
              <a:srgbClr val="DCE6EA"/>
            </a:solidFill>
            <a:prstDash val="solid"/>
          </a:ln>
        </p:spPr>
      </p:sp>
      <p:sp>
        <p:nvSpPr>
          <p:cNvPr id="16" name="Shape 14"/>
          <p:cNvSpPr/>
          <p:nvPr/>
        </p:nvSpPr>
        <p:spPr>
          <a:xfrm>
            <a:off x="5715000" y="2926080"/>
            <a:ext cx="548640" cy="548640"/>
          </a:xfrm>
          <a:prstGeom prst="ellipse">
            <a:avLst/>
          </a:prstGeom>
          <a:solidFill>
            <a:srgbClr val="065A82"/>
          </a:solidFill>
          <a:ln/>
        </p:spPr>
      </p:sp>
      <p:sp>
        <p:nvSpPr>
          <p:cNvPr id="17" name="Text 15"/>
          <p:cNvSpPr/>
          <p:nvPr/>
        </p:nvSpPr>
        <p:spPr>
          <a:xfrm>
            <a:off x="5715000" y="2926080"/>
            <a:ext cx="548640" cy="54864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3</a:t>
            </a:r>
            <a:endParaRPr lang="en-US" sz="3600" dirty="0"/>
          </a:p>
        </p:txBody>
      </p:sp>
      <p:sp>
        <p:nvSpPr>
          <p:cNvPr id="18" name="Text 16"/>
          <p:cNvSpPr/>
          <p:nvPr/>
        </p:nvSpPr>
        <p:spPr>
          <a:xfrm>
            <a:off x="5004816" y="3794760"/>
            <a:ext cx="1847088" cy="822960"/>
          </a:xfrm>
          <a:prstGeom prst="rect">
            <a:avLst/>
          </a:prstGeom>
          <a:noFill/>
          <a:ln/>
        </p:spPr>
        <p:txBody>
          <a:bodyPr wrap="square" rtlCol="0" anchor="ctr"/>
          <a:lstStyle/>
          <a:p>
            <a:pPr marL="0" indent="0" algn="ctr">
              <a:buNone/>
            </a:pPr>
            <a:r>
              <a:rPr lang="en-US" sz="2400" b="1" dirty="0">
                <a:solidFill>
                  <a:srgbClr val="21295C"/>
                </a:solidFill>
                <a:latin typeface="Cambria" pitchFamily="34" charset="0"/>
                <a:ea typeface="Cambria" pitchFamily="34" charset="-122"/>
                <a:cs typeface="Cambria" pitchFamily="34" charset="-120"/>
              </a:rPr>
              <a:t>Self-Assessment</a:t>
            </a:r>
            <a:endParaRPr lang="en-US" sz="2400" dirty="0"/>
          </a:p>
        </p:txBody>
      </p:sp>
      <p:sp>
        <p:nvSpPr>
          <p:cNvPr id="19" name="Text 17"/>
          <p:cNvSpPr/>
          <p:nvPr/>
        </p:nvSpPr>
        <p:spPr>
          <a:xfrm>
            <a:off x="5004816" y="4873752"/>
            <a:ext cx="1847088" cy="457200"/>
          </a:xfrm>
          <a:prstGeom prst="rect">
            <a:avLst/>
          </a:prstGeom>
          <a:noFill/>
          <a:ln/>
        </p:spPr>
        <p:txBody>
          <a:bodyPr wrap="square" rtlCol="0" anchor="ctr"/>
          <a:lstStyle/>
          <a:p>
            <a:pPr marL="0" indent="0" algn="ctr">
              <a:buNone/>
            </a:pPr>
            <a:r>
              <a:rPr lang="en-US" sz="2000" i="1" dirty="0">
                <a:solidFill>
                  <a:srgbClr val="1C7293"/>
                </a:solidFill>
                <a:latin typeface="Calibri" pitchFamily="34" charset="0"/>
                <a:ea typeface="Calibri" pitchFamily="34" charset="-122"/>
                <a:cs typeface="Calibri" pitchFamily="34" charset="-120"/>
              </a:rPr>
              <a:t>Dazzeo (2024)</a:t>
            </a:r>
            <a:endParaRPr lang="en-US" sz="2000" dirty="0"/>
          </a:p>
        </p:txBody>
      </p:sp>
      <p:sp>
        <p:nvSpPr>
          <p:cNvPr id="20" name="Shape 18"/>
          <p:cNvSpPr/>
          <p:nvPr/>
        </p:nvSpPr>
        <p:spPr>
          <a:xfrm>
            <a:off x="7187184" y="2606040"/>
            <a:ext cx="2029968" cy="2926080"/>
          </a:xfrm>
          <a:prstGeom prst="roundRect">
            <a:avLst>
              <a:gd name="adj" fmla="val 3604"/>
            </a:avLst>
          </a:prstGeom>
          <a:solidFill>
            <a:srgbClr val="F4F8FA"/>
          </a:solidFill>
          <a:ln w="12700">
            <a:solidFill>
              <a:srgbClr val="DCE6EA"/>
            </a:solidFill>
            <a:prstDash val="solid"/>
          </a:ln>
        </p:spPr>
      </p:sp>
      <p:sp>
        <p:nvSpPr>
          <p:cNvPr id="21" name="Shape 19"/>
          <p:cNvSpPr/>
          <p:nvPr/>
        </p:nvSpPr>
        <p:spPr>
          <a:xfrm>
            <a:off x="7927848" y="2926080"/>
            <a:ext cx="548640" cy="548640"/>
          </a:xfrm>
          <a:prstGeom prst="ellipse">
            <a:avLst/>
          </a:prstGeom>
          <a:solidFill>
            <a:srgbClr val="065A82"/>
          </a:solidFill>
          <a:ln/>
        </p:spPr>
      </p:sp>
      <p:sp>
        <p:nvSpPr>
          <p:cNvPr id="22" name="Text 20"/>
          <p:cNvSpPr/>
          <p:nvPr/>
        </p:nvSpPr>
        <p:spPr>
          <a:xfrm>
            <a:off x="7927848" y="2926080"/>
            <a:ext cx="548640" cy="54864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4</a:t>
            </a:r>
            <a:endParaRPr lang="en-US" sz="3600" dirty="0"/>
          </a:p>
        </p:txBody>
      </p:sp>
      <p:sp>
        <p:nvSpPr>
          <p:cNvPr id="23" name="Text 21"/>
          <p:cNvSpPr/>
          <p:nvPr/>
        </p:nvSpPr>
        <p:spPr>
          <a:xfrm>
            <a:off x="7217664" y="3794760"/>
            <a:ext cx="1847088" cy="822960"/>
          </a:xfrm>
          <a:prstGeom prst="rect">
            <a:avLst/>
          </a:prstGeom>
          <a:noFill/>
          <a:ln/>
        </p:spPr>
        <p:txBody>
          <a:bodyPr wrap="square" rtlCol="0" anchor="ctr"/>
          <a:lstStyle/>
          <a:p>
            <a:pPr marL="0" indent="0" algn="ctr">
              <a:buNone/>
            </a:pPr>
            <a:r>
              <a:rPr lang="en-US" sz="2400" b="1" dirty="0">
                <a:solidFill>
                  <a:srgbClr val="21295C"/>
                </a:solidFill>
                <a:latin typeface="Cambria" pitchFamily="34" charset="0"/>
                <a:ea typeface="Cambria" pitchFamily="34" charset="-122"/>
                <a:cs typeface="Cambria" pitchFamily="34" charset="-120"/>
              </a:rPr>
              <a:t>Motivation</a:t>
            </a:r>
            <a:endParaRPr lang="en-US" sz="2400" dirty="0"/>
          </a:p>
        </p:txBody>
      </p:sp>
      <p:sp>
        <p:nvSpPr>
          <p:cNvPr id="24" name="Text 22"/>
          <p:cNvSpPr/>
          <p:nvPr/>
        </p:nvSpPr>
        <p:spPr>
          <a:xfrm>
            <a:off x="7217664" y="4873752"/>
            <a:ext cx="1847088" cy="457200"/>
          </a:xfrm>
          <a:prstGeom prst="rect">
            <a:avLst/>
          </a:prstGeom>
          <a:noFill/>
          <a:ln/>
        </p:spPr>
        <p:txBody>
          <a:bodyPr wrap="square" rtlCol="0" anchor="ctr"/>
          <a:lstStyle/>
          <a:p>
            <a:pPr marL="0" indent="0" algn="ctr">
              <a:buNone/>
            </a:pPr>
            <a:r>
              <a:rPr lang="en-US" sz="2000" i="1" dirty="0">
                <a:solidFill>
                  <a:srgbClr val="1C7293"/>
                </a:solidFill>
                <a:latin typeface="Calibri" pitchFamily="34" charset="0"/>
                <a:ea typeface="Calibri" pitchFamily="34" charset="-122"/>
                <a:cs typeface="Calibri" pitchFamily="34" charset="-120"/>
              </a:rPr>
              <a:t>Wei (2023)</a:t>
            </a:r>
            <a:endParaRPr lang="en-US" sz="2000" dirty="0"/>
          </a:p>
        </p:txBody>
      </p:sp>
      <p:sp>
        <p:nvSpPr>
          <p:cNvPr id="25" name="Shape 23"/>
          <p:cNvSpPr/>
          <p:nvPr/>
        </p:nvSpPr>
        <p:spPr>
          <a:xfrm>
            <a:off x="9400032" y="2606040"/>
            <a:ext cx="2029968" cy="2926080"/>
          </a:xfrm>
          <a:prstGeom prst="roundRect">
            <a:avLst>
              <a:gd name="adj" fmla="val 3604"/>
            </a:avLst>
          </a:prstGeom>
          <a:solidFill>
            <a:srgbClr val="F4F8FA"/>
          </a:solidFill>
          <a:ln w="12700">
            <a:solidFill>
              <a:srgbClr val="DCE6EA"/>
            </a:solidFill>
            <a:prstDash val="solid"/>
          </a:ln>
        </p:spPr>
      </p:sp>
      <p:sp>
        <p:nvSpPr>
          <p:cNvPr id="26" name="Shape 24"/>
          <p:cNvSpPr/>
          <p:nvPr/>
        </p:nvSpPr>
        <p:spPr>
          <a:xfrm>
            <a:off x="10140696" y="2926080"/>
            <a:ext cx="548640" cy="548640"/>
          </a:xfrm>
          <a:prstGeom prst="ellipse">
            <a:avLst/>
          </a:prstGeom>
          <a:solidFill>
            <a:srgbClr val="065A82"/>
          </a:solidFill>
          <a:ln/>
        </p:spPr>
      </p:sp>
      <p:sp>
        <p:nvSpPr>
          <p:cNvPr id="27" name="Text 25"/>
          <p:cNvSpPr/>
          <p:nvPr/>
        </p:nvSpPr>
        <p:spPr>
          <a:xfrm>
            <a:off x="10140696" y="2926080"/>
            <a:ext cx="548640" cy="548640"/>
          </a:xfrm>
          <a:prstGeom prst="rect">
            <a:avLst/>
          </a:prstGeom>
          <a:noFill/>
          <a:ln/>
        </p:spPr>
        <p:txBody>
          <a:bodyPr wrap="square" rtlCol="0" anchor="ctr"/>
          <a:lstStyle/>
          <a:p>
            <a:pPr marL="0" indent="0" algn="ctr">
              <a:buNone/>
            </a:pPr>
            <a:r>
              <a:rPr lang="en-US" sz="3600" b="1" dirty="0">
                <a:solidFill>
                  <a:srgbClr val="FFFFFF"/>
                </a:solidFill>
                <a:latin typeface="Calibri" pitchFamily="34" charset="0"/>
                <a:ea typeface="Calibri" pitchFamily="34" charset="-122"/>
                <a:cs typeface="Calibri" pitchFamily="34" charset="-120"/>
              </a:rPr>
              <a:t>5</a:t>
            </a:r>
            <a:endParaRPr lang="en-US" sz="3600" dirty="0"/>
          </a:p>
        </p:txBody>
      </p:sp>
      <p:sp>
        <p:nvSpPr>
          <p:cNvPr id="28" name="Text 26"/>
          <p:cNvSpPr/>
          <p:nvPr/>
        </p:nvSpPr>
        <p:spPr>
          <a:xfrm>
            <a:off x="9430512" y="3794760"/>
            <a:ext cx="1847088" cy="822960"/>
          </a:xfrm>
          <a:prstGeom prst="rect">
            <a:avLst/>
          </a:prstGeom>
          <a:noFill/>
          <a:ln/>
        </p:spPr>
        <p:txBody>
          <a:bodyPr wrap="square" rtlCol="0" anchor="ctr"/>
          <a:lstStyle/>
          <a:p>
            <a:pPr marL="0" indent="0" algn="ctr">
              <a:buNone/>
            </a:pPr>
            <a:r>
              <a:rPr lang="en-US" sz="2400" b="1" dirty="0">
                <a:solidFill>
                  <a:srgbClr val="21295C"/>
                </a:solidFill>
                <a:latin typeface="Cambria" pitchFamily="34" charset="0"/>
                <a:ea typeface="Cambria" pitchFamily="34" charset="-122"/>
                <a:cs typeface="Cambria" pitchFamily="34" charset="-120"/>
              </a:rPr>
              <a:t>Reflection</a:t>
            </a:r>
            <a:endParaRPr lang="en-US" sz="2400" dirty="0"/>
          </a:p>
        </p:txBody>
      </p:sp>
      <p:sp>
        <p:nvSpPr>
          <p:cNvPr id="29" name="Text 27"/>
          <p:cNvSpPr/>
          <p:nvPr/>
        </p:nvSpPr>
        <p:spPr>
          <a:xfrm>
            <a:off x="9430512" y="4873752"/>
            <a:ext cx="1847088" cy="457200"/>
          </a:xfrm>
          <a:prstGeom prst="rect">
            <a:avLst/>
          </a:prstGeom>
          <a:noFill/>
          <a:ln/>
        </p:spPr>
        <p:txBody>
          <a:bodyPr wrap="square" rtlCol="0" anchor="ctr"/>
          <a:lstStyle/>
          <a:p>
            <a:pPr marL="0" indent="0" algn="ctr">
              <a:buNone/>
            </a:pPr>
            <a:r>
              <a:rPr lang="en-US" sz="2000" i="1" dirty="0">
                <a:solidFill>
                  <a:srgbClr val="1C7293"/>
                </a:solidFill>
                <a:latin typeface="Calibri" pitchFamily="34" charset="0"/>
                <a:ea typeface="Calibri" pitchFamily="34" charset="-122"/>
                <a:cs typeface="Calibri" pitchFamily="34" charset="-120"/>
              </a:rPr>
              <a:t>Wong &amp; Viberg (2024)</a:t>
            </a:r>
            <a:endParaRPr lang="en-US" sz="2000" dirty="0"/>
          </a:p>
        </p:txBody>
      </p:sp>
      <p:sp>
        <p:nvSpPr>
          <p:cNvPr id="30" name="Text 28"/>
          <p:cNvSpPr/>
          <p:nvPr/>
        </p:nvSpPr>
        <p:spPr>
          <a:xfrm>
            <a:off x="548640" y="5806440"/>
            <a:ext cx="10881360" cy="640080"/>
          </a:xfrm>
          <a:prstGeom prst="rect">
            <a:avLst/>
          </a:prstGeom>
          <a:noFill/>
          <a:ln/>
        </p:spPr>
        <p:txBody>
          <a:bodyPr wrap="square" rtlCol="0" anchor="ctr"/>
          <a:lstStyle/>
          <a:p>
            <a:pPr marL="0" indent="0">
              <a:lnSpc>
                <a:spcPts val="1900"/>
              </a:lnSpc>
              <a:buNone/>
            </a:pPr>
            <a:r>
              <a:rPr lang="en-US" sz="1600" i="1" dirty="0">
                <a:solidFill>
                  <a:srgbClr val="5A6B78"/>
                </a:solidFill>
                <a:latin typeface="Cambria" pitchFamily="34" charset="0"/>
                <a:ea typeface="Cambria" pitchFamily="34" charset="-122"/>
                <a:cs typeface="Cambria" pitchFamily="34" charset="-120"/>
              </a:rPr>
              <a:t>“AI promotes self-regulation when it encourages students to reflect on their learning and adjust their writing strategies.”</a:t>
            </a:r>
            <a:endParaRPr lang="en-US" sz="1600" dirty="0"/>
          </a:p>
        </p:txBody>
      </p:sp>
      <p:sp>
        <p:nvSpPr>
          <p:cNvPr id="31" name="Text 29"/>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6</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RQ1 · MOTIVATION &amp; CONFIDENCE</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AI Builds Motivation — When Used Well</a:t>
            </a:r>
            <a:endParaRPr lang="en-US" sz="3200" dirty="0"/>
          </a:p>
        </p:txBody>
      </p:sp>
      <p:sp>
        <p:nvSpPr>
          <p:cNvPr id="4" name="Shape 2"/>
          <p:cNvSpPr/>
          <p:nvPr/>
        </p:nvSpPr>
        <p:spPr>
          <a:xfrm>
            <a:off x="548640" y="1828800"/>
            <a:ext cx="6492240" cy="4297680"/>
          </a:xfrm>
          <a:prstGeom prst="rect">
            <a:avLst/>
          </a:prstGeom>
          <a:solidFill>
            <a:srgbClr val="F4F8FA"/>
          </a:solidFill>
          <a:ln/>
        </p:spPr>
      </p:sp>
      <p:sp>
        <p:nvSpPr>
          <p:cNvPr id="5" name="Text 3"/>
          <p:cNvSpPr/>
          <p:nvPr/>
        </p:nvSpPr>
        <p:spPr>
          <a:xfrm>
            <a:off x="822960" y="2057400"/>
            <a:ext cx="603504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Wei (2023)</a:t>
            </a:r>
            <a:endParaRPr lang="en-US" sz="2400" dirty="0"/>
          </a:p>
        </p:txBody>
      </p:sp>
      <p:sp>
        <p:nvSpPr>
          <p:cNvPr id="6" name="Text 4"/>
          <p:cNvSpPr/>
          <p:nvPr/>
        </p:nvSpPr>
        <p:spPr>
          <a:xfrm>
            <a:off x="822960" y="2542032"/>
            <a:ext cx="6035040" cy="123444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Students using an AI-supported platform reported higher motivation and self-regulation than those receiving traditional instruction - linked to reduced writing anxiety and a growth mindset.</a:t>
            </a:r>
            <a:endParaRPr lang="en-US" sz="2000" dirty="0"/>
          </a:p>
        </p:txBody>
      </p:sp>
      <p:sp>
        <p:nvSpPr>
          <p:cNvPr id="7" name="Shape 5"/>
          <p:cNvSpPr/>
          <p:nvPr/>
        </p:nvSpPr>
        <p:spPr>
          <a:xfrm>
            <a:off x="822960" y="3977640"/>
            <a:ext cx="5943600" cy="0"/>
          </a:xfrm>
          <a:prstGeom prst="line">
            <a:avLst/>
          </a:prstGeom>
          <a:noFill/>
          <a:ln w="12700">
            <a:solidFill>
              <a:srgbClr val="DCE6EA"/>
            </a:solidFill>
            <a:prstDash val="solid"/>
          </a:ln>
        </p:spPr>
      </p:sp>
      <p:sp>
        <p:nvSpPr>
          <p:cNvPr id="8" name="Text 6"/>
          <p:cNvSpPr/>
          <p:nvPr/>
        </p:nvSpPr>
        <p:spPr>
          <a:xfrm>
            <a:off x="822960" y="4151376"/>
            <a:ext cx="603504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Apriani et al. (2024)</a:t>
            </a:r>
            <a:endParaRPr lang="en-US" sz="2400" dirty="0"/>
          </a:p>
        </p:txBody>
      </p:sp>
      <p:sp>
        <p:nvSpPr>
          <p:cNvPr id="9" name="Text 7"/>
          <p:cNvSpPr/>
          <p:nvPr/>
        </p:nvSpPr>
        <p:spPr>
          <a:xfrm>
            <a:off x="822960" y="4636008"/>
            <a:ext cx="6035040" cy="1188720"/>
          </a:xfrm>
          <a:prstGeom prst="rect">
            <a:avLst/>
          </a:prstGeom>
          <a:noFill/>
          <a:ln/>
        </p:spPr>
        <p:txBody>
          <a:bodyPr wrap="square" rtlCol="0" anchor="ctr"/>
          <a:lstStyle/>
          <a:p>
            <a:pPr marL="0" indent="0">
              <a:buNone/>
            </a:pPr>
            <a:r>
              <a:rPr lang="en-US" sz="2000" dirty="0">
                <a:solidFill>
                  <a:srgbClr val="21295C"/>
                </a:solidFill>
                <a:latin typeface="Calibri" pitchFamily="34" charset="0"/>
                <a:ea typeface="Calibri" pitchFamily="34" charset="-122"/>
                <a:cs typeface="Calibri" pitchFamily="34" charset="-120"/>
              </a:rPr>
              <a:t>An AI chatbot improved students’ writing performance, confidence, self-reported SRL, and ability to monitor their own progress.</a:t>
            </a:r>
            <a:endParaRPr lang="en-US" sz="2000" dirty="0"/>
          </a:p>
        </p:txBody>
      </p:sp>
      <p:sp>
        <p:nvSpPr>
          <p:cNvPr id="10" name="Shape 8"/>
          <p:cNvSpPr/>
          <p:nvPr/>
        </p:nvSpPr>
        <p:spPr>
          <a:xfrm>
            <a:off x="7269480" y="1828800"/>
            <a:ext cx="4343400" cy="4297680"/>
          </a:xfrm>
          <a:prstGeom prst="rect">
            <a:avLst/>
          </a:prstGeom>
          <a:solidFill>
            <a:srgbClr val="21295C"/>
          </a:solidFill>
          <a:ln/>
        </p:spPr>
      </p:sp>
      <p:sp>
        <p:nvSpPr>
          <p:cNvPr id="11" name="Text 9"/>
          <p:cNvSpPr/>
          <p:nvPr/>
        </p:nvSpPr>
        <p:spPr>
          <a:xfrm>
            <a:off x="7543800" y="2148840"/>
            <a:ext cx="3840480" cy="365760"/>
          </a:xfrm>
          <a:prstGeom prst="rect">
            <a:avLst/>
          </a:prstGeom>
          <a:noFill/>
          <a:ln/>
        </p:spPr>
        <p:txBody>
          <a:bodyPr wrap="square" rtlCol="0" anchor="ctr"/>
          <a:lstStyle/>
          <a:p>
            <a:pPr marL="0" indent="0">
              <a:buNone/>
            </a:pPr>
            <a:r>
              <a:rPr lang="en-US" sz="1300" b="1" kern="0" spc="200" dirty="0">
                <a:solidFill>
                  <a:srgbClr val="6FCF97"/>
                </a:solidFill>
                <a:latin typeface="Calibri" pitchFamily="34" charset="0"/>
                <a:ea typeface="Calibri" pitchFamily="34" charset="-122"/>
                <a:cs typeface="Calibri" pitchFamily="34" charset="-120"/>
              </a:rPr>
              <a:t>KEY TAKEAWAY</a:t>
            </a:r>
            <a:endParaRPr lang="en-US" sz="1300" dirty="0"/>
          </a:p>
        </p:txBody>
      </p:sp>
      <p:sp>
        <p:nvSpPr>
          <p:cNvPr id="12" name="Text 10"/>
          <p:cNvSpPr/>
          <p:nvPr/>
        </p:nvSpPr>
        <p:spPr>
          <a:xfrm>
            <a:off x="7543800" y="2606040"/>
            <a:ext cx="3840480" cy="2011680"/>
          </a:xfrm>
          <a:prstGeom prst="rect">
            <a:avLst/>
          </a:prstGeom>
          <a:noFill/>
          <a:ln/>
        </p:spPr>
        <p:txBody>
          <a:bodyPr wrap="square" rtlCol="0" anchor="ctr"/>
          <a:lstStyle/>
          <a:p>
            <a:pPr marL="0" indent="0">
              <a:buNone/>
            </a:pPr>
            <a:r>
              <a:rPr lang="en-US" sz="2000" b="1" dirty="0">
                <a:solidFill>
                  <a:srgbClr val="FFFFFF"/>
                </a:solidFill>
                <a:latin typeface="Cambria" pitchFamily="34" charset="0"/>
                <a:ea typeface="Cambria" pitchFamily="34" charset="-122"/>
                <a:cs typeface="Cambria" pitchFamily="34" charset="-120"/>
              </a:rPr>
              <a:t>AI can strengthen SRL not only through writing support, but by helping students feel more confident and engaged throughout the process.</a:t>
            </a:r>
            <a:endParaRPr lang="en-US" sz="2000" dirty="0"/>
          </a:p>
        </p:txBody>
      </p:sp>
      <p:sp>
        <p:nvSpPr>
          <p:cNvPr id="13" name="Shape 11"/>
          <p:cNvSpPr/>
          <p:nvPr/>
        </p:nvSpPr>
        <p:spPr>
          <a:xfrm>
            <a:off x="7543800" y="5029200"/>
            <a:ext cx="457200" cy="457200"/>
          </a:xfrm>
          <a:prstGeom prst="ellipse">
            <a:avLst/>
          </a:prstGeom>
          <a:solidFill>
            <a:srgbClr val="1C7293"/>
          </a:solidFill>
          <a:ln/>
        </p:spPr>
      </p:sp>
      <p:sp>
        <p:nvSpPr>
          <p:cNvPr id="14" name="Text 12"/>
          <p:cNvSpPr/>
          <p:nvPr/>
        </p:nvSpPr>
        <p:spPr>
          <a:xfrm>
            <a:off x="7543800" y="5029200"/>
            <a:ext cx="457200" cy="457200"/>
          </a:xfrm>
          <a:prstGeom prst="rect">
            <a:avLst/>
          </a:prstGeom>
          <a:noFill/>
          <a:ln/>
        </p:spPr>
        <p:txBody>
          <a:bodyPr wrap="square" rtlCol="0" anchor="ctr"/>
          <a:lstStyle/>
          <a:p>
            <a:pPr marL="0" indent="0" algn="ctr">
              <a:buNone/>
            </a:pPr>
            <a:r>
              <a:rPr lang="en-US" sz="2000" b="1" dirty="0">
                <a:solidFill>
                  <a:srgbClr val="FFFFFF"/>
                </a:solidFill>
                <a:latin typeface="Calibri" pitchFamily="34" charset="0"/>
                <a:ea typeface="Calibri" pitchFamily="34" charset="-122"/>
                <a:cs typeface="Calibri" pitchFamily="34" charset="-120"/>
              </a:rPr>
              <a:t>✓</a:t>
            </a:r>
            <a:endParaRPr lang="en-US" sz="2000" dirty="0"/>
          </a:p>
        </p:txBody>
      </p:sp>
      <p:sp>
        <p:nvSpPr>
          <p:cNvPr id="15" name="Text 13"/>
          <p:cNvSpPr/>
          <p:nvPr/>
        </p:nvSpPr>
        <p:spPr>
          <a:xfrm>
            <a:off x="8138160" y="5029200"/>
            <a:ext cx="3291840" cy="457200"/>
          </a:xfrm>
          <a:prstGeom prst="rect">
            <a:avLst/>
          </a:prstGeom>
          <a:noFill/>
          <a:ln/>
        </p:spPr>
        <p:txBody>
          <a:bodyPr wrap="square" rtlCol="0" anchor="ctr"/>
          <a:lstStyle/>
          <a:p>
            <a:pPr marL="0" indent="0">
              <a:buNone/>
            </a:pPr>
            <a:r>
              <a:rPr lang="en-US" sz="2000" dirty="0">
                <a:solidFill>
                  <a:srgbClr val="CADCFC"/>
                </a:solidFill>
                <a:latin typeface="Calibri" pitchFamily="34" charset="0"/>
                <a:ea typeface="Calibri" pitchFamily="34" charset="-122"/>
                <a:cs typeface="Calibri" pitchFamily="34" charset="-120"/>
              </a:rPr>
              <a:t>Reduced writing anxiety fosters SRL growth</a:t>
            </a:r>
            <a:endParaRPr lang="en-US" sz="2000" dirty="0"/>
          </a:p>
        </p:txBody>
      </p:sp>
      <p:sp>
        <p:nvSpPr>
          <p:cNvPr id="16" name="Text 14"/>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7</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RQ1 · REFLECTION &amp; THE OVERRELIANCE RISK</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Benefits Depend on Critical Engagement</a:t>
            </a:r>
            <a:endParaRPr lang="en-US" sz="3200" dirty="0"/>
          </a:p>
        </p:txBody>
      </p:sp>
      <p:sp>
        <p:nvSpPr>
          <p:cNvPr id="4" name="Shape 2"/>
          <p:cNvSpPr/>
          <p:nvPr/>
        </p:nvSpPr>
        <p:spPr>
          <a:xfrm>
            <a:off x="548640" y="1783080"/>
            <a:ext cx="73152" cy="1051560"/>
          </a:xfrm>
          <a:prstGeom prst="rect">
            <a:avLst/>
          </a:prstGeom>
          <a:solidFill>
            <a:srgbClr val="065A82"/>
          </a:solidFill>
          <a:ln/>
        </p:spPr>
      </p:sp>
      <p:sp>
        <p:nvSpPr>
          <p:cNvPr id="5" name="Text 3"/>
          <p:cNvSpPr/>
          <p:nvPr/>
        </p:nvSpPr>
        <p:spPr>
          <a:xfrm>
            <a:off x="822960" y="1764792"/>
            <a:ext cx="2743200" cy="1005840"/>
          </a:xfrm>
          <a:prstGeom prst="rect">
            <a:avLst/>
          </a:prstGeom>
          <a:noFill/>
          <a:ln/>
        </p:spPr>
        <p:txBody>
          <a:bodyPr wrap="square" rtlCol="0" anchor="t"/>
          <a:lstStyle/>
          <a:p>
            <a:pPr marL="0" indent="0">
              <a:buNone/>
            </a:pPr>
            <a:r>
              <a:rPr lang="en-US" sz="2400" b="1" dirty="0">
                <a:solidFill>
                  <a:srgbClr val="21295C"/>
                </a:solidFill>
                <a:latin typeface="Cambria" pitchFamily="34" charset="0"/>
                <a:ea typeface="Cambria" pitchFamily="34" charset="-122"/>
                <a:cs typeface="Cambria" pitchFamily="34" charset="-120"/>
              </a:rPr>
              <a:t>Dazzeo (2024)</a:t>
            </a:r>
            <a:endParaRPr lang="en-US" sz="2400" dirty="0"/>
          </a:p>
        </p:txBody>
      </p:sp>
      <p:sp>
        <p:nvSpPr>
          <p:cNvPr id="6" name="Text 4"/>
          <p:cNvSpPr/>
          <p:nvPr/>
        </p:nvSpPr>
        <p:spPr>
          <a:xfrm>
            <a:off x="3703320" y="1764792"/>
            <a:ext cx="7635240" cy="1005840"/>
          </a:xfrm>
          <a:prstGeom prst="rect">
            <a:avLst/>
          </a:prstGeom>
          <a:noFill/>
          <a:ln/>
        </p:spPr>
        <p:txBody>
          <a:bodyPr wrap="square" rtlCol="0" anchor="t"/>
          <a:lstStyle/>
          <a:p>
            <a:pPr marL="0" indent="0">
              <a:buNone/>
            </a:pPr>
            <a:r>
              <a:rPr lang="en-US" sz="2000" dirty="0">
                <a:solidFill>
                  <a:srgbClr val="5A6B78"/>
                </a:solidFill>
                <a:latin typeface="Calibri" pitchFamily="34" charset="0"/>
                <a:ea typeface="Calibri" pitchFamily="34" charset="-122"/>
                <a:cs typeface="Calibri" pitchFamily="34" charset="-120"/>
              </a:rPr>
              <a:t>AI-assisted self-assessment encouraged more critical reflection and purposeful revision.</a:t>
            </a:r>
            <a:endParaRPr lang="en-US" sz="2000" dirty="0"/>
          </a:p>
        </p:txBody>
      </p:sp>
      <p:sp>
        <p:nvSpPr>
          <p:cNvPr id="7" name="Shape 5"/>
          <p:cNvSpPr/>
          <p:nvPr/>
        </p:nvSpPr>
        <p:spPr>
          <a:xfrm>
            <a:off x="548640" y="3017520"/>
            <a:ext cx="73152" cy="1051560"/>
          </a:xfrm>
          <a:prstGeom prst="rect">
            <a:avLst/>
          </a:prstGeom>
          <a:solidFill>
            <a:srgbClr val="1C7293"/>
          </a:solidFill>
          <a:ln/>
        </p:spPr>
      </p:sp>
      <p:sp>
        <p:nvSpPr>
          <p:cNvPr id="8" name="Text 6"/>
          <p:cNvSpPr/>
          <p:nvPr/>
        </p:nvSpPr>
        <p:spPr>
          <a:xfrm>
            <a:off x="822960" y="2999232"/>
            <a:ext cx="2743200" cy="1005840"/>
          </a:xfrm>
          <a:prstGeom prst="rect">
            <a:avLst/>
          </a:prstGeom>
          <a:noFill/>
          <a:ln/>
        </p:spPr>
        <p:txBody>
          <a:bodyPr wrap="square" rtlCol="0" anchor="t"/>
          <a:lstStyle/>
          <a:p>
            <a:pPr marL="0" indent="0">
              <a:buNone/>
            </a:pPr>
            <a:r>
              <a:rPr lang="en-US" sz="2400" b="1" dirty="0">
                <a:solidFill>
                  <a:srgbClr val="21295C"/>
                </a:solidFill>
                <a:latin typeface="Cambria" pitchFamily="34" charset="0"/>
                <a:ea typeface="Cambria" pitchFamily="34" charset="-122"/>
                <a:cs typeface="Cambria" pitchFamily="34" charset="-120"/>
              </a:rPr>
              <a:t>Wong &amp; Viberg (2024)</a:t>
            </a:r>
            <a:endParaRPr lang="en-US" sz="2400" dirty="0"/>
          </a:p>
        </p:txBody>
      </p:sp>
      <p:sp>
        <p:nvSpPr>
          <p:cNvPr id="9" name="Text 7"/>
          <p:cNvSpPr/>
          <p:nvPr/>
        </p:nvSpPr>
        <p:spPr>
          <a:xfrm>
            <a:off x="3703320" y="2999232"/>
            <a:ext cx="7635240" cy="1005840"/>
          </a:xfrm>
          <a:prstGeom prst="rect">
            <a:avLst/>
          </a:prstGeom>
          <a:noFill/>
          <a:ln/>
        </p:spPr>
        <p:txBody>
          <a:bodyPr wrap="square" rtlCol="0" anchor="t"/>
          <a:lstStyle/>
          <a:p>
            <a:pPr marL="0" indent="0">
              <a:buNone/>
            </a:pPr>
            <a:r>
              <a:rPr lang="en-US" sz="2000" dirty="0">
                <a:solidFill>
                  <a:srgbClr val="5A6B78"/>
                </a:solidFill>
                <a:latin typeface="Calibri" pitchFamily="34" charset="0"/>
                <a:ea typeface="Calibri" pitchFamily="34" charset="-122"/>
                <a:cs typeface="Calibri" pitchFamily="34" charset="-120"/>
              </a:rPr>
              <a:t>ChatGPT supported SRL in reading/writing, but its feedback often lacked the analytical depth of teacher feedback.</a:t>
            </a:r>
            <a:endParaRPr lang="en-US" sz="2000" dirty="0"/>
          </a:p>
        </p:txBody>
      </p:sp>
      <p:sp>
        <p:nvSpPr>
          <p:cNvPr id="10" name="Shape 8"/>
          <p:cNvSpPr/>
          <p:nvPr/>
        </p:nvSpPr>
        <p:spPr>
          <a:xfrm>
            <a:off x="548640" y="4251960"/>
            <a:ext cx="73152" cy="1051560"/>
          </a:xfrm>
          <a:prstGeom prst="rect">
            <a:avLst/>
          </a:prstGeom>
          <a:solidFill>
            <a:srgbClr val="065A82"/>
          </a:solidFill>
          <a:ln/>
        </p:spPr>
      </p:sp>
      <p:sp>
        <p:nvSpPr>
          <p:cNvPr id="11" name="Text 9"/>
          <p:cNvSpPr/>
          <p:nvPr/>
        </p:nvSpPr>
        <p:spPr>
          <a:xfrm>
            <a:off x="822960" y="4233672"/>
            <a:ext cx="2743200" cy="1005840"/>
          </a:xfrm>
          <a:prstGeom prst="rect">
            <a:avLst/>
          </a:prstGeom>
          <a:noFill/>
          <a:ln/>
        </p:spPr>
        <p:txBody>
          <a:bodyPr wrap="square" rtlCol="0" anchor="t"/>
          <a:lstStyle/>
          <a:p>
            <a:pPr marL="0" indent="0">
              <a:buNone/>
            </a:pPr>
            <a:r>
              <a:rPr lang="en-US" sz="2400" b="1" dirty="0">
                <a:solidFill>
                  <a:srgbClr val="21295C"/>
                </a:solidFill>
                <a:latin typeface="Cambria" pitchFamily="34" charset="0"/>
                <a:ea typeface="Cambria" pitchFamily="34" charset="-122"/>
                <a:cs typeface="Cambria" pitchFamily="34" charset="-120"/>
              </a:rPr>
              <a:t>Wang et al. (2024)</a:t>
            </a:r>
            <a:endParaRPr lang="en-US" sz="2400" dirty="0"/>
          </a:p>
        </p:txBody>
      </p:sp>
      <p:sp>
        <p:nvSpPr>
          <p:cNvPr id="12" name="Text 10"/>
          <p:cNvSpPr/>
          <p:nvPr/>
        </p:nvSpPr>
        <p:spPr>
          <a:xfrm>
            <a:off x="3703320" y="4233672"/>
            <a:ext cx="7635240" cy="1005840"/>
          </a:xfrm>
          <a:prstGeom prst="rect">
            <a:avLst/>
          </a:prstGeom>
          <a:noFill/>
          <a:ln/>
        </p:spPr>
        <p:txBody>
          <a:bodyPr wrap="square" rtlCol="0" anchor="t"/>
          <a:lstStyle/>
          <a:p>
            <a:pPr marL="0" indent="0">
              <a:buNone/>
            </a:pPr>
            <a:r>
              <a:rPr lang="en-US" sz="2000" dirty="0">
                <a:solidFill>
                  <a:srgbClr val="5A6B78"/>
                </a:solidFill>
                <a:latin typeface="Calibri" pitchFamily="34" charset="0"/>
                <a:ea typeface="Calibri" pitchFamily="34" charset="-122"/>
                <a:cs typeface="Calibri" pitchFamily="34" charset="-120"/>
              </a:rPr>
              <a:t>92% of learners viewed AI use positively — yet many were inconsistent in critically evaluating AI-generated responses.</a:t>
            </a:r>
            <a:endParaRPr lang="en-US" sz="2000" dirty="0"/>
          </a:p>
        </p:txBody>
      </p:sp>
      <p:sp>
        <p:nvSpPr>
          <p:cNvPr id="13" name="Shape 11"/>
          <p:cNvSpPr/>
          <p:nvPr/>
        </p:nvSpPr>
        <p:spPr>
          <a:xfrm>
            <a:off x="548640" y="5532120"/>
            <a:ext cx="10789920" cy="822960"/>
          </a:xfrm>
          <a:prstGeom prst="rect">
            <a:avLst/>
          </a:prstGeom>
          <a:solidFill>
            <a:srgbClr val="FDEEEC"/>
          </a:solidFill>
          <a:ln w="12700">
            <a:solidFill>
              <a:srgbClr val="F1B4AA"/>
            </a:solidFill>
            <a:prstDash val="solid"/>
          </a:ln>
        </p:spPr>
      </p:sp>
      <p:sp>
        <p:nvSpPr>
          <p:cNvPr id="14" name="Shape 12"/>
          <p:cNvSpPr/>
          <p:nvPr/>
        </p:nvSpPr>
        <p:spPr>
          <a:xfrm>
            <a:off x="749808" y="5715000"/>
            <a:ext cx="457200" cy="457200"/>
          </a:xfrm>
          <a:prstGeom prst="ellipse">
            <a:avLst/>
          </a:prstGeom>
          <a:solidFill>
            <a:srgbClr val="C0392B"/>
          </a:solidFill>
          <a:ln/>
        </p:spPr>
      </p:sp>
      <p:sp>
        <p:nvSpPr>
          <p:cNvPr id="15" name="Text 13"/>
          <p:cNvSpPr/>
          <p:nvPr/>
        </p:nvSpPr>
        <p:spPr>
          <a:xfrm>
            <a:off x="749808" y="5715000"/>
            <a:ext cx="457200" cy="457200"/>
          </a:xfrm>
          <a:prstGeom prst="rect">
            <a:avLst/>
          </a:prstGeom>
          <a:noFill/>
          <a:ln/>
        </p:spPr>
        <p:txBody>
          <a:bodyPr wrap="square" rtlCol="0" anchor="ctr"/>
          <a:lstStyle/>
          <a:p>
            <a:pPr marL="0" indent="0" algn="ctr">
              <a:buNone/>
            </a:pPr>
            <a:r>
              <a:rPr lang="en-US" sz="3200" b="1" dirty="0">
                <a:solidFill>
                  <a:srgbClr val="FFFFFF"/>
                </a:solidFill>
                <a:latin typeface="Calibri" pitchFamily="34" charset="0"/>
                <a:ea typeface="Calibri" pitchFamily="34" charset="-122"/>
                <a:cs typeface="Calibri" pitchFamily="34" charset="-120"/>
              </a:rPr>
              <a:t>!</a:t>
            </a:r>
            <a:endParaRPr lang="en-US" sz="3200" dirty="0"/>
          </a:p>
        </p:txBody>
      </p:sp>
      <p:sp>
        <p:nvSpPr>
          <p:cNvPr id="16" name="Text 14"/>
          <p:cNvSpPr/>
          <p:nvPr/>
        </p:nvSpPr>
        <p:spPr>
          <a:xfrm>
            <a:off x="1371600" y="5532120"/>
            <a:ext cx="9784080" cy="822960"/>
          </a:xfrm>
          <a:prstGeom prst="rect">
            <a:avLst/>
          </a:prstGeom>
          <a:noFill/>
          <a:ln/>
        </p:spPr>
        <p:txBody>
          <a:bodyPr wrap="square" rtlCol="0" anchor="ctr"/>
          <a:lstStyle/>
          <a:p>
            <a:pPr marL="0" indent="0">
              <a:buNone/>
            </a:pPr>
            <a:r>
              <a:rPr lang="en-US" sz="2000" b="1" dirty="0">
                <a:solidFill>
                  <a:srgbClr val="8B2E22"/>
                </a:solidFill>
                <a:latin typeface="Calibri" pitchFamily="34" charset="0"/>
                <a:ea typeface="Calibri" pitchFamily="34" charset="-122"/>
                <a:cs typeface="Calibri" pitchFamily="34" charset="-120"/>
              </a:rPr>
              <a:t>Apriani et al. (2024): Excessive or uncritical AI reliance may weaken independent thinking, creativity, and reflective learning.</a:t>
            </a:r>
            <a:endParaRPr lang="en-US" sz="2000" dirty="0"/>
          </a:p>
        </p:txBody>
      </p:sp>
      <p:sp>
        <p:nvSpPr>
          <p:cNvPr id="17" name="Text 15"/>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4F8FA"/>
        </a:solidFill>
        <a:effectLst/>
      </p:bgPr>
    </p:bg>
    <p:spTree>
      <p:nvGrpSpPr>
        <p:cNvPr id="1" name=""/>
        <p:cNvGrpSpPr/>
        <p:nvPr/>
      </p:nvGrpSpPr>
      <p:grpSpPr>
        <a:xfrm>
          <a:off x="0" y="0"/>
          <a:ext cx="0" cy="0"/>
          <a:chOff x="0" y="0"/>
          <a:chExt cx="0" cy="0"/>
        </a:xfrm>
      </p:grpSpPr>
      <p:sp>
        <p:nvSpPr>
          <p:cNvPr id="2" name="Text 0"/>
          <p:cNvSpPr/>
          <p:nvPr/>
        </p:nvSpPr>
        <p:spPr>
          <a:xfrm>
            <a:off x="548640" y="384048"/>
            <a:ext cx="9144000" cy="365760"/>
          </a:xfrm>
          <a:prstGeom prst="rect">
            <a:avLst/>
          </a:prstGeom>
          <a:noFill/>
          <a:ln/>
        </p:spPr>
        <p:txBody>
          <a:bodyPr wrap="square" rtlCol="0" anchor="ctr"/>
          <a:lstStyle/>
          <a:p>
            <a:pPr marL="0" indent="0">
              <a:buNone/>
            </a:pPr>
            <a:r>
              <a:rPr lang="en-US" sz="1400" b="1" kern="0" spc="200" dirty="0">
                <a:solidFill>
                  <a:srgbClr val="1C7293"/>
                </a:solidFill>
                <a:latin typeface="Calibri" pitchFamily="34" charset="0"/>
                <a:ea typeface="Calibri" pitchFamily="34" charset="-122"/>
                <a:cs typeface="Calibri" pitchFamily="34" charset="-120"/>
              </a:rPr>
              <a:t>RQ2 · FINDINGS</a:t>
            </a:r>
            <a:endParaRPr lang="en-US" sz="1400" dirty="0"/>
          </a:p>
        </p:txBody>
      </p:sp>
      <p:sp>
        <p:nvSpPr>
          <p:cNvPr id="3" name="Text 1"/>
          <p:cNvSpPr/>
          <p:nvPr/>
        </p:nvSpPr>
        <p:spPr>
          <a:xfrm>
            <a:off x="548640" y="713232"/>
            <a:ext cx="11064240" cy="822960"/>
          </a:xfrm>
          <a:prstGeom prst="rect">
            <a:avLst/>
          </a:prstGeom>
          <a:noFill/>
          <a:ln/>
        </p:spPr>
        <p:txBody>
          <a:bodyPr wrap="square" rtlCol="0" anchor="ctr"/>
          <a:lstStyle/>
          <a:p>
            <a:pPr marL="0" indent="0">
              <a:lnSpc>
                <a:spcPts val="3600"/>
              </a:lnSpc>
              <a:buNone/>
            </a:pPr>
            <a:r>
              <a:rPr lang="en-US" sz="3200" b="1" dirty="0">
                <a:solidFill>
                  <a:srgbClr val="21295C"/>
                </a:solidFill>
                <a:latin typeface="Cambria" pitchFamily="34" charset="0"/>
                <a:ea typeface="Cambria" pitchFamily="34" charset="-122"/>
                <a:cs typeface="Cambria" pitchFamily="34" charset="-120"/>
              </a:rPr>
              <a:t>Students Don’t Accept AI Feedback Passively</a:t>
            </a:r>
            <a:endParaRPr lang="en-US" sz="3200" dirty="0"/>
          </a:p>
        </p:txBody>
      </p:sp>
      <p:sp>
        <p:nvSpPr>
          <p:cNvPr id="4" name="Shape 2"/>
          <p:cNvSpPr/>
          <p:nvPr/>
        </p:nvSpPr>
        <p:spPr>
          <a:xfrm>
            <a:off x="548640" y="1783080"/>
            <a:ext cx="5257800" cy="1965960"/>
          </a:xfrm>
          <a:prstGeom prst="rect">
            <a:avLst/>
          </a:prstGeom>
          <a:solidFill>
            <a:srgbClr val="FFFFFF"/>
          </a:solidFill>
          <a:ln w="12700">
            <a:solidFill>
              <a:srgbClr val="DCE6EA"/>
            </a:solidFill>
            <a:prstDash val="solid"/>
          </a:ln>
          <a:effectLst>
            <a:outerShdw blurRad="76200" dist="25400" dir="5400000" algn="bl" rotWithShape="0">
              <a:srgbClr val="9AA7B0">
                <a:alpha val="20000"/>
              </a:srgbClr>
            </a:outerShdw>
          </a:effectLst>
        </p:spPr>
      </p:sp>
      <p:sp>
        <p:nvSpPr>
          <p:cNvPr id="5" name="Text 3"/>
          <p:cNvSpPr/>
          <p:nvPr/>
        </p:nvSpPr>
        <p:spPr>
          <a:xfrm>
            <a:off x="777240" y="1947672"/>
            <a:ext cx="480060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Trust &amp; Proficiency</a:t>
            </a:r>
            <a:endParaRPr lang="en-US" sz="2400" dirty="0"/>
          </a:p>
        </p:txBody>
      </p:sp>
      <p:sp>
        <p:nvSpPr>
          <p:cNvPr id="6" name="Text 4"/>
          <p:cNvSpPr/>
          <p:nvPr/>
        </p:nvSpPr>
        <p:spPr>
          <a:xfrm>
            <a:off x="777240" y="2286000"/>
            <a:ext cx="4800600" cy="320040"/>
          </a:xfrm>
          <a:prstGeom prst="rect">
            <a:avLst/>
          </a:prstGeom>
          <a:noFill/>
          <a:ln/>
        </p:spPr>
        <p:txBody>
          <a:bodyPr wrap="square" rtlCol="0" anchor="ctr"/>
          <a:lstStyle/>
          <a:p>
            <a:pPr marL="0" indent="0">
              <a:buNone/>
            </a:pPr>
            <a:r>
              <a:rPr lang="en-US" i="1" dirty="0">
                <a:solidFill>
                  <a:srgbClr val="1C7293"/>
                </a:solidFill>
                <a:latin typeface="Calibri" pitchFamily="34" charset="0"/>
                <a:ea typeface="Calibri" pitchFamily="34" charset="-122"/>
                <a:cs typeface="Calibri" pitchFamily="34" charset="-120"/>
              </a:rPr>
              <a:t>Hapsari et al. (2023)</a:t>
            </a:r>
            <a:endParaRPr lang="en-US" dirty="0"/>
          </a:p>
        </p:txBody>
      </p:sp>
      <p:sp>
        <p:nvSpPr>
          <p:cNvPr id="7" name="Text 5"/>
          <p:cNvSpPr/>
          <p:nvPr/>
        </p:nvSpPr>
        <p:spPr>
          <a:xfrm>
            <a:off x="777240" y="2651760"/>
            <a:ext cx="4800600" cy="96012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Higher-proficiency students compared AI feedback with instructor comments; lower-proficiency students relied more directly on AI scores.</a:t>
            </a:r>
            <a:endParaRPr lang="en-US" dirty="0"/>
          </a:p>
        </p:txBody>
      </p:sp>
      <p:sp>
        <p:nvSpPr>
          <p:cNvPr id="8" name="Shape 6"/>
          <p:cNvSpPr/>
          <p:nvPr/>
        </p:nvSpPr>
        <p:spPr>
          <a:xfrm>
            <a:off x="6080760" y="1783080"/>
            <a:ext cx="5257800" cy="1965960"/>
          </a:xfrm>
          <a:prstGeom prst="rect">
            <a:avLst/>
          </a:prstGeom>
          <a:solidFill>
            <a:srgbClr val="FFFFFF"/>
          </a:solidFill>
          <a:ln w="12700">
            <a:solidFill>
              <a:srgbClr val="DCE6EA"/>
            </a:solidFill>
            <a:prstDash val="solid"/>
          </a:ln>
          <a:effectLst>
            <a:outerShdw blurRad="76200" dist="25400" dir="5400000" algn="bl" rotWithShape="0">
              <a:srgbClr val="9AA7B0">
                <a:alpha val="20000"/>
              </a:srgbClr>
            </a:outerShdw>
          </a:effectLst>
        </p:spPr>
      </p:sp>
      <p:sp>
        <p:nvSpPr>
          <p:cNvPr id="9" name="Text 7"/>
          <p:cNvSpPr/>
          <p:nvPr/>
        </p:nvSpPr>
        <p:spPr>
          <a:xfrm>
            <a:off x="6309360" y="1947672"/>
            <a:ext cx="480060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Feedback Type</a:t>
            </a:r>
            <a:endParaRPr lang="en-US" sz="2400" dirty="0"/>
          </a:p>
        </p:txBody>
      </p:sp>
      <p:sp>
        <p:nvSpPr>
          <p:cNvPr id="10" name="Text 8"/>
          <p:cNvSpPr/>
          <p:nvPr/>
        </p:nvSpPr>
        <p:spPr>
          <a:xfrm>
            <a:off x="6309360" y="2286000"/>
            <a:ext cx="4800600" cy="320040"/>
          </a:xfrm>
          <a:prstGeom prst="rect">
            <a:avLst/>
          </a:prstGeom>
          <a:noFill/>
          <a:ln/>
        </p:spPr>
        <p:txBody>
          <a:bodyPr wrap="square" rtlCol="0" anchor="ctr"/>
          <a:lstStyle/>
          <a:p>
            <a:pPr marL="0" indent="0">
              <a:buNone/>
            </a:pPr>
            <a:r>
              <a:rPr lang="en-US" i="1" dirty="0">
                <a:solidFill>
                  <a:srgbClr val="1C7293"/>
                </a:solidFill>
                <a:latin typeface="Calibri" pitchFamily="34" charset="0"/>
                <a:ea typeface="Calibri" pitchFamily="34" charset="-122"/>
                <a:cs typeface="Calibri" pitchFamily="34" charset="-120"/>
              </a:rPr>
              <a:t>Yang et al. (2024)</a:t>
            </a:r>
            <a:endParaRPr lang="en-US" dirty="0"/>
          </a:p>
        </p:txBody>
      </p:sp>
      <p:sp>
        <p:nvSpPr>
          <p:cNvPr id="11" name="Text 9"/>
          <p:cNvSpPr/>
          <p:nvPr/>
        </p:nvSpPr>
        <p:spPr>
          <a:xfrm>
            <a:off x="6309360" y="2651760"/>
            <a:ext cx="4800600" cy="96012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Pigai’s feedback focused on grammar/vocabulary; students accepted direct corrections but were more cautious with linguistic suggestions.</a:t>
            </a:r>
            <a:endParaRPr lang="en-US" dirty="0"/>
          </a:p>
        </p:txBody>
      </p:sp>
      <p:sp>
        <p:nvSpPr>
          <p:cNvPr id="12" name="Shape 10"/>
          <p:cNvSpPr/>
          <p:nvPr/>
        </p:nvSpPr>
        <p:spPr>
          <a:xfrm>
            <a:off x="548640" y="4023360"/>
            <a:ext cx="5257800" cy="1965960"/>
          </a:xfrm>
          <a:prstGeom prst="rect">
            <a:avLst/>
          </a:prstGeom>
          <a:solidFill>
            <a:srgbClr val="FFFFFF"/>
          </a:solidFill>
          <a:ln w="12700">
            <a:solidFill>
              <a:srgbClr val="DCE6EA"/>
            </a:solidFill>
            <a:prstDash val="solid"/>
          </a:ln>
          <a:effectLst>
            <a:outerShdw blurRad="76200" dist="25400" dir="5400000" algn="bl" rotWithShape="0">
              <a:srgbClr val="9AA7B0">
                <a:alpha val="20000"/>
              </a:srgbClr>
            </a:outerShdw>
          </a:effectLst>
        </p:spPr>
      </p:sp>
      <p:sp>
        <p:nvSpPr>
          <p:cNvPr id="13" name="Text 11"/>
          <p:cNvSpPr/>
          <p:nvPr/>
        </p:nvSpPr>
        <p:spPr>
          <a:xfrm>
            <a:off x="777240" y="4187952"/>
            <a:ext cx="480060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Trust &amp; Copying</a:t>
            </a:r>
            <a:endParaRPr lang="en-US" sz="2400" dirty="0"/>
          </a:p>
        </p:txBody>
      </p:sp>
      <p:sp>
        <p:nvSpPr>
          <p:cNvPr id="14" name="Text 12"/>
          <p:cNvSpPr/>
          <p:nvPr/>
        </p:nvSpPr>
        <p:spPr>
          <a:xfrm>
            <a:off x="777240" y="4526280"/>
            <a:ext cx="4800600" cy="320040"/>
          </a:xfrm>
          <a:prstGeom prst="rect">
            <a:avLst/>
          </a:prstGeom>
          <a:noFill/>
          <a:ln/>
        </p:spPr>
        <p:txBody>
          <a:bodyPr wrap="square" rtlCol="0" anchor="ctr"/>
          <a:lstStyle/>
          <a:p>
            <a:pPr marL="0" indent="0">
              <a:buNone/>
            </a:pPr>
            <a:r>
              <a:rPr lang="en-US" i="1" dirty="0">
                <a:solidFill>
                  <a:srgbClr val="1C7293"/>
                </a:solidFill>
                <a:latin typeface="Calibri" pitchFamily="34" charset="0"/>
                <a:ea typeface="Calibri" pitchFamily="34" charset="-122"/>
                <a:cs typeface="Calibri" pitchFamily="34" charset="-120"/>
              </a:rPr>
              <a:t>Zhan &amp; Yan (2025)</a:t>
            </a:r>
            <a:endParaRPr lang="en-US" dirty="0"/>
          </a:p>
        </p:txBody>
      </p:sp>
      <p:sp>
        <p:nvSpPr>
          <p:cNvPr id="15" name="Text 13"/>
          <p:cNvSpPr/>
          <p:nvPr/>
        </p:nvSpPr>
        <p:spPr>
          <a:xfrm>
            <a:off x="777240" y="4892040"/>
            <a:ext cx="4800600" cy="96012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Students trusted grammar feedback but were skeptical of content feedback — yet many copied ChatGPT suggestions directly.</a:t>
            </a:r>
            <a:endParaRPr lang="en-US" dirty="0"/>
          </a:p>
        </p:txBody>
      </p:sp>
      <p:sp>
        <p:nvSpPr>
          <p:cNvPr id="16" name="Shape 14"/>
          <p:cNvSpPr/>
          <p:nvPr/>
        </p:nvSpPr>
        <p:spPr>
          <a:xfrm>
            <a:off x="6080760" y="4023360"/>
            <a:ext cx="5257800" cy="1965960"/>
          </a:xfrm>
          <a:prstGeom prst="rect">
            <a:avLst/>
          </a:prstGeom>
          <a:solidFill>
            <a:srgbClr val="FFFFFF"/>
          </a:solidFill>
          <a:ln w="12700">
            <a:solidFill>
              <a:srgbClr val="DCE6EA"/>
            </a:solidFill>
            <a:prstDash val="solid"/>
          </a:ln>
          <a:effectLst>
            <a:outerShdw blurRad="76200" dist="25400" dir="5400000" algn="bl" rotWithShape="0">
              <a:srgbClr val="9AA7B0">
                <a:alpha val="20000"/>
              </a:srgbClr>
            </a:outerShdw>
          </a:effectLst>
        </p:spPr>
      </p:sp>
      <p:sp>
        <p:nvSpPr>
          <p:cNvPr id="17" name="Text 15"/>
          <p:cNvSpPr/>
          <p:nvPr/>
        </p:nvSpPr>
        <p:spPr>
          <a:xfrm>
            <a:off x="6309360" y="4187952"/>
            <a:ext cx="4800600" cy="365760"/>
          </a:xfrm>
          <a:prstGeom prst="rect">
            <a:avLst/>
          </a:prstGeom>
          <a:noFill/>
          <a:ln/>
        </p:spPr>
        <p:txBody>
          <a:bodyPr wrap="square" rtlCol="0" anchor="ctr"/>
          <a:lstStyle/>
          <a:p>
            <a:pPr marL="0" indent="0">
              <a:buNone/>
            </a:pPr>
            <a:r>
              <a:rPr lang="en-US" sz="2400" b="1" dirty="0">
                <a:solidFill>
                  <a:srgbClr val="065A82"/>
                </a:solidFill>
                <a:latin typeface="Cambria" pitchFamily="34" charset="0"/>
                <a:ea typeface="Cambria" pitchFamily="34" charset="-122"/>
                <a:cs typeface="Cambria" pitchFamily="34" charset="-120"/>
              </a:rPr>
              <a:t>Personalization</a:t>
            </a:r>
            <a:endParaRPr lang="en-US" sz="2400" dirty="0"/>
          </a:p>
        </p:txBody>
      </p:sp>
      <p:sp>
        <p:nvSpPr>
          <p:cNvPr id="18" name="Text 16"/>
          <p:cNvSpPr/>
          <p:nvPr/>
        </p:nvSpPr>
        <p:spPr>
          <a:xfrm>
            <a:off x="6309360" y="4526280"/>
            <a:ext cx="4800600" cy="320040"/>
          </a:xfrm>
          <a:prstGeom prst="rect">
            <a:avLst/>
          </a:prstGeom>
          <a:noFill/>
          <a:ln/>
        </p:spPr>
        <p:txBody>
          <a:bodyPr wrap="square" rtlCol="0" anchor="ctr"/>
          <a:lstStyle/>
          <a:p>
            <a:pPr marL="0" indent="0">
              <a:buNone/>
            </a:pPr>
            <a:r>
              <a:rPr lang="en-US" i="1" dirty="0">
                <a:solidFill>
                  <a:srgbClr val="1C7293"/>
                </a:solidFill>
                <a:latin typeface="Calibri" pitchFamily="34" charset="0"/>
                <a:ea typeface="Calibri" pitchFamily="34" charset="-122"/>
                <a:cs typeface="Calibri" pitchFamily="34" charset="-120"/>
              </a:rPr>
              <a:t>Thompson (2025)</a:t>
            </a:r>
            <a:endParaRPr lang="en-US" dirty="0"/>
          </a:p>
        </p:txBody>
      </p:sp>
      <p:sp>
        <p:nvSpPr>
          <p:cNvPr id="19" name="Text 17"/>
          <p:cNvSpPr/>
          <p:nvPr/>
        </p:nvSpPr>
        <p:spPr>
          <a:xfrm>
            <a:off x="6309360" y="4892040"/>
            <a:ext cx="4800600" cy="960120"/>
          </a:xfrm>
          <a:prstGeom prst="rect">
            <a:avLst/>
          </a:prstGeom>
          <a:noFill/>
          <a:ln/>
        </p:spPr>
        <p:txBody>
          <a:bodyPr wrap="square" rtlCol="0" anchor="ctr"/>
          <a:lstStyle/>
          <a:p>
            <a:pPr marL="0" indent="0">
              <a:buNone/>
            </a:pPr>
            <a:r>
              <a:rPr lang="en-US" dirty="0">
                <a:solidFill>
                  <a:srgbClr val="5A6B78"/>
                </a:solidFill>
                <a:latin typeface="Calibri" pitchFamily="34" charset="0"/>
                <a:ea typeface="Calibri" pitchFamily="34" charset="-122"/>
                <a:cs typeface="Calibri" pitchFamily="34" charset="-120"/>
              </a:rPr>
              <a:t>Personalized feedback boosted confidence and performance, but overly detailed feedback risked reducing learner autonomy.</a:t>
            </a:r>
            <a:endParaRPr lang="en-US" dirty="0"/>
          </a:p>
        </p:txBody>
      </p:sp>
      <p:sp>
        <p:nvSpPr>
          <p:cNvPr id="20" name="Text 18"/>
          <p:cNvSpPr/>
          <p:nvPr/>
        </p:nvSpPr>
        <p:spPr>
          <a:xfrm>
            <a:off x="11475720" y="6473952"/>
            <a:ext cx="457200" cy="274320"/>
          </a:xfrm>
          <a:prstGeom prst="rect">
            <a:avLst/>
          </a:prstGeom>
          <a:noFill/>
          <a:ln/>
        </p:spPr>
        <p:txBody>
          <a:bodyPr wrap="square" rtlCol="0" anchor="ctr"/>
          <a:lstStyle/>
          <a:p>
            <a:pPr marL="0" indent="0" algn="r">
              <a:buNone/>
            </a:pPr>
            <a:r>
              <a:rPr lang="en-US" sz="1100" dirty="0">
                <a:solidFill>
                  <a:srgbClr val="5A6B78"/>
                </a:solidFill>
                <a:latin typeface="Calibri" pitchFamily="34" charset="0"/>
                <a:ea typeface="Calibri" pitchFamily="34" charset="-122"/>
                <a:cs typeface="Calibri" pitchFamily="34" charset="-120"/>
              </a:rPr>
              <a:t>9</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136</TotalTime>
  <Words>1841</Words>
  <Application>Microsoft Macintosh PowerPoint</Application>
  <PresentationFormat>Widescreen</PresentationFormat>
  <Paragraphs>233</Paragraphs>
  <Slides>15</Slides>
  <Notes>15</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15</vt:i4>
      </vt:variant>
    </vt:vector>
  </HeadingPairs>
  <TitlesOfParts>
    <vt:vector size="19" baseType="lpstr">
      <vt:lpstr>Arial</vt:lpstr>
      <vt:lpstr>Calibri</vt:lpstr>
      <vt:lpstr>Cambria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Thạch Hương  Giang QH19E19</cp:lastModifiedBy>
  <cp:revision>4</cp:revision>
  <dcterms:created xsi:type="dcterms:W3CDTF">2026-08-02T11:10:51Z</dcterms:created>
  <dcterms:modified xsi:type="dcterms:W3CDTF">2026-08-03T14:48:58Z</dcterms:modified>
</cp:coreProperties>
</file>