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1" r:id="rId23"/>
  </p:sldIdLst>
  <p:sldSz cx="18288000" cy="10287000"/>
  <p:notesSz cx="6858000" cy="9144000"/>
  <p:embeddedFontLst>
    <p:embeddedFont>
      <p:font typeface="Inter Bold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(MS)" panose="020B0604020202020204" charset="0"/>
      <p:regular r:id="rId29"/>
    </p:embeddedFont>
    <p:embeddedFont>
      <p:font typeface="Arial Bold" panose="020B0704020202020204" pitchFamily="34" charset="0"/>
      <p:regular r:id="rId30"/>
      <p:bold r:id="rId31"/>
    </p:embeddedFont>
    <p:embeddedFont>
      <p:font typeface="League Spartan" panose="020B0604020202020204" charset="0"/>
      <p:regular r:id="rId32"/>
    </p:embeddedFont>
    <p:embeddedFont>
      <p:font typeface="Inter" panose="020B0604020202020204" charset="0"/>
      <p:regular r:id="rId33"/>
    </p:embeddedFont>
    <p:embeddedFont>
      <p:font typeface="Calibri (MS) Bold" panose="020B0604020202020204" charset="0"/>
      <p:regular r:id="rId34"/>
    </p:embeddedFont>
    <p:embeddedFont>
      <p:font typeface="Arial" panose="020B0604020202020204" pitchFamily="34" charset="0"/>
      <p:regular r:id="rId35"/>
    </p:embeddedFont>
    <p:embeddedFont>
      <p:font typeface="Public Sans Bold" panose="020B0604020202020204" charset="0"/>
      <p:regular r:id="rId36"/>
    </p:embeddedFont>
    <p:embeddedFont>
      <p:font typeface="Inter Medium" panose="020B0604020202020204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5.sv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3.svg"/><Relationship Id="rId7" Type="http://schemas.openxmlformats.org/officeDocument/2006/relationships/image" Target="../media/image3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7.svg"/><Relationship Id="rId5" Type="http://schemas.openxmlformats.org/officeDocument/2006/relationships/image" Target="../media/image15.svg"/><Relationship Id="rId10" Type="http://schemas.openxmlformats.org/officeDocument/2006/relationships/image" Target="../media/image23.png"/><Relationship Id="rId4" Type="http://schemas.openxmlformats.org/officeDocument/2006/relationships/image" Target="../media/image10.png"/><Relationship Id="rId9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39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5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43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5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07/s12525-023-00680-1" TargetMode="External"/><Relationship Id="rId3" Type="http://schemas.openxmlformats.org/officeDocument/2006/relationships/image" Target="../media/image41.svg"/><Relationship Id="rId7" Type="http://schemas.openxmlformats.org/officeDocument/2006/relationships/hyperlink" Target="https://doi.org/10.4324/9781003509264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016/j.ssaho.2024.101095" TargetMode="External"/><Relationship Id="rId11" Type="http://schemas.openxmlformats.org/officeDocument/2006/relationships/hyperlink" Target="https://doi.org/10.1016/j.patter.2025.101260" TargetMode="External"/><Relationship Id="rId5" Type="http://schemas.openxmlformats.org/officeDocument/2006/relationships/image" Target="../media/image15.svg"/><Relationship Id="rId10" Type="http://schemas.openxmlformats.org/officeDocument/2006/relationships/hyperlink" Target="https://doi.org/10.1177/07356331241247465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doi.org/10.1057/s41599-023-02269-7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2307/356600" TargetMode="External"/><Relationship Id="rId3" Type="http://schemas.openxmlformats.org/officeDocument/2006/relationships/image" Target="../media/image41.svg"/><Relationship Id="rId7" Type="http://schemas.openxmlformats.org/officeDocument/2006/relationships/hyperlink" Target="https://doi.org/10.29140/aile.2026.103356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177/00336882251386530" TargetMode="External"/><Relationship Id="rId5" Type="http://schemas.openxmlformats.org/officeDocument/2006/relationships/image" Target="../media/image15.sv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389/fpsyg.2022.932291" TargetMode="External"/><Relationship Id="rId3" Type="http://schemas.openxmlformats.org/officeDocument/2006/relationships/image" Target="../media/image41.svg"/><Relationship Id="rId7" Type="http://schemas.openxmlformats.org/officeDocument/2006/relationships/hyperlink" Target="https://doi.org/10.1017/CBO9780511667251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093/nsr/nwaf050" TargetMode="External"/><Relationship Id="rId5" Type="http://schemas.openxmlformats.org/officeDocument/2006/relationships/image" Target="../media/image15.svg"/><Relationship Id="rId10" Type="http://schemas.openxmlformats.org/officeDocument/2006/relationships/hyperlink" Target="https://doi.org/10.1111/jan.13031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doi.org/10.1007/s44217-025-00700-6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45/3706598.3713778" TargetMode="External"/><Relationship Id="rId3" Type="http://schemas.openxmlformats.org/officeDocument/2006/relationships/image" Target="../media/image41.svg"/><Relationship Id="rId7" Type="http://schemas.openxmlformats.org/officeDocument/2006/relationships/hyperlink" Target="https://doi.org/10.63023/2525%202445/jfs.ulis.5514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7239/jowr%202008.01.01.1" TargetMode="External"/><Relationship Id="rId5" Type="http://schemas.openxmlformats.org/officeDocument/2006/relationships/image" Target="../media/image15.svg"/><Relationship Id="rId10" Type="http://schemas.openxmlformats.org/officeDocument/2006/relationships/hyperlink" Target="https://doi.org/10.1080/23752696.2018.1513812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doi.org/10.1186/s40561-024-00295-9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38/s41598-025-98483-1" TargetMode="External"/><Relationship Id="rId3" Type="http://schemas.openxmlformats.org/officeDocument/2006/relationships/image" Target="../media/image41.svg"/><Relationship Id="rId7" Type="http://schemas.openxmlformats.org/officeDocument/2006/relationships/hyperlink" Target="https://doi.org/10.1016/j.ssaho.2025.101301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177/0018720810376055" TargetMode="External"/><Relationship Id="rId5" Type="http://schemas.openxmlformats.org/officeDocument/2006/relationships/image" Target="../media/image15.svg"/><Relationship Id="rId10" Type="http://schemas.openxmlformats.org/officeDocument/2006/relationships/hyperlink" Target="https://doi.org/10.1007/s10796-025-10581-7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doi.org/10.26858/ijole.v4i2.13662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caeai.2024.100247" TargetMode="External"/><Relationship Id="rId3" Type="http://schemas.openxmlformats.org/officeDocument/2006/relationships/image" Target="../media/image41.svg"/><Relationship Id="rId7" Type="http://schemas.openxmlformats.org/officeDocument/2006/relationships/hyperlink" Target="https://doi.org/10.1007/978-1-4419-8126-4%20257&#8211;285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207/s15516709cog1202_4" TargetMode="External"/><Relationship Id="rId11" Type="http://schemas.openxmlformats.org/officeDocument/2006/relationships/hyperlink" Target="https://doi.org/10.1080/09658416.2026.2652333" TargetMode="External"/><Relationship Id="rId5" Type="http://schemas.openxmlformats.org/officeDocument/2006/relationships/image" Target="../media/image15.svg"/><Relationship Id="rId10" Type="http://schemas.openxmlformats.org/officeDocument/2006/relationships/hyperlink" Target="https://doi.org/10.22333/ijme.2024.8997" TargetMode="External"/><Relationship Id="rId4" Type="http://schemas.openxmlformats.org/officeDocument/2006/relationships/image" Target="../media/image10.png"/><Relationship Id="rId9" Type="http://schemas.openxmlformats.org/officeDocument/2006/relationships/hyperlink" Target="https://doi.org/10.1016/j.jeap.2011.11.001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hyperlink" Target="https://doi.org/10.1186/s41239%20024-00467-0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i.org/10.1186/s40561-024-00316-7" TargetMode="External"/><Relationship Id="rId5" Type="http://schemas.openxmlformats.org/officeDocument/2006/relationships/image" Target="../media/image15.sv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47.svg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3.svg"/><Relationship Id="rId7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15.sv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sv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5.svg"/><Relationship Id="rId3" Type="http://schemas.openxmlformats.org/officeDocument/2006/relationships/image" Target="../media/image13.svg"/><Relationship Id="rId7" Type="http://schemas.openxmlformats.org/officeDocument/2006/relationships/image" Target="../media/image19.svg"/><Relationship Id="rId12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3.svg"/><Relationship Id="rId5" Type="http://schemas.openxmlformats.org/officeDocument/2006/relationships/image" Target="../media/image15.sv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9.png"/><Relationship Id="rId7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svg"/><Relationship Id="rId5" Type="http://schemas.openxmlformats.org/officeDocument/2006/relationships/image" Target="../media/image9.png"/><Relationship Id="rId4" Type="http://schemas.openxmlformats.org/officeDocument/2006/relationships/image" Target="../media/image3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074034" y="912177"/>
            <a:ext cx="13674661" cy="933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12"/>
              </a:lnSpc>
            </a:pPr>
            <a:r>
              <a:rPr lang="en-US" sz="3593" b="1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TRƯỜNG ĐẠI HỌC NGOẠI NGỮ - TIN HỌC TP. HỒ CHÍ MINH</a:t>
            </a:r>
          </a:p>
          <a:p>
            <a:pPr algn="l">
              <a:lnSpc>
                <a:spcPts val="2886"/>
              </a:lnSpc>
            </a:pPr>
            <a:r>
              <a:rPr lang="en-US" sz="2405">
                <a:solidFill>
                  <a:srgbClr val="17459E"/>
                </a:solidFill>
                <a:latin typeface="Arial"/>
                <a:ea typeface="Arial"/>
                <a:cs typeface="Arial"/>
                <a:sym typeface="Arial"/>
              </a:rPr>
              <a:t>HO CHI MINH CITY UNIVERSITY OF FOREIGN LANGUAGES - INFORMATION TECHNOLOGY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48550" y="3076346"/>
            <a:ext cx="13998893" cy="460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Exploring the Impacts of </a:t>
            </a:r>
          </a:p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Over-reliance on Generative AI Tools in Essay Writing: A Case Study of HUFLIT Sophomores</a:t>
            </a:r>
          </a:p>
          <a:p>
            <a:pPr algn="l">
              <a:lnSpc>
                <a:spcPts val="7200"/>
              </a:lnSpc>
            </a:pPr>
            <a:endParaRPr lang="en-US" sz="6000" b="1">
              <a:solidFill>
                <a:srgbClr val="17459E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6791880" y="5334448"/>
            <a:ext cx="35300" cy="56474"/>
            <a:chOff x="0" y="0"/>
            <a:chExt cx="47066" cy="7529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7117" cy="75311"/>
            </a:xfrm>
            <a:custGeom>
              <a:avLst/>
              <a:gdLst/>
              <a:ahLst/>
              <a:cxnLst/>
              <a:rect l="l" t="t" r="r" b="b"/>
              <a:pathLst>
                <a:path w="47117" h="75311">
                  <a:moveTo>
                    <a:pt x="0" y="0"/>
                  </a:moveTo>
                  <a:lnTo>
                    <a:pt x="47117" y="0"/>
                  </a:lnTo>
                  <a:lnTo>
                    <a:pt x="47117" y="75311"/>
                  </a:lnTo>
                  <a:lnTo>
                    <a:pt x="0" y="75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107" b="17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0" y="9953625"/>
            <a:ext cx="14235112" cy="333375"/>
            <a:chOff x="0" y="0"/>
            <a:chExt cx="18980150" cy="4445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980150" cy="444500"/>
            </a:xfrm>
            <a:custGeom>
              <a:avLst/>
              <a:gdLst/>
              <a:ahLst/>
              <a:cxnLst/>
              <a:rect l="l" t="t" r="r" b="b"/>
              <a:pathLst>
                <a:path w="18980150" h="444500">
                  <a:moveTo>
                    <a:pt x="18980150" y="0"/>
                  </a:moveTo>
                  <a:lnTo>
                    <a:pt x="0" y="0"/>
                  </a:lnTo>
                  <a:lnTo>
                    <a:pt x="0" y="444500"/>
                  </a:lnTo>
                  <a:lnTo>
                    <a:pt x="18582260" y="444500"/>
                  </a:lnTo>
                  <a:lnTo>
                    <a:pt x="18980150" y="0"/>
                  </a:lnTo>
                  <a:close/>
                </a:path>
              </a:pathLst>
            </a:custGeom>
            <a:solidFill>
              <a:srgbClr val="EE6821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311312" y="9527381"/>
            <a:ext cx="3976688" cy="598170"/>
            <a:chOff x="0" y="0"/>
            <a:chExt cx="5302250" cy="79756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5302250" cy="796925"/>
            </a:xfrm>
            <a:custGeom>
              <a:avLst/>
              <a:gdLst/>
              <a:ahLst/>
              <a:cxnLst/>
              <a:rect l="l" t="t" r="r" b="b"/>
              <a:pathLst>
                <a:path w="5302250" h="796925">
                  <a:moveTo>
                    <a:pt x="659384" y="0"/>
                  </a:moveTo>
                  <a:lnTo>
                    <a:pt x="0" y="790575"/>
                  </a:lnTo>
                  <a:lnTo>
                    <a:pt x="5302250" y="796925"/>
                  </a:lnTo>
                  <a:lnTo>
                    <a:pt x="5302250" y="1524"/>
                  </a:lnTo>
                  <a:lnTo>
                    <a:pt x="659384" y="0"/>
                  </a:lnTo>
                  <a:close/>
                </a:path>
              </a:pathLst>
            </a:custGeom>
            <a:solidFill>
              <a:srgbClr val="17459E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0" y="9372600"/>
            <a:ext cx="18292762" cy="376238"/>
          </a:xfrm>
          <a:custGeom>
            <a:avLst/>
            <a:gdLst/>
            <a:ahLst/>
            <a:cxnLst/>
            <a:rect l="l" t="t" r="r" b="b"/>
            <a:pathLst>
              <a:path w="18292762" h="376238">
                <a:moveTo>
                  <a:pt x="0" y="0"/>
                </a:moveTo>
                <a:lnTo>
                  <a:pt x="18292762" y="0"/>
                </a:lnTo>
                <a:lnTo>
                  <a:pt x="18292762" y="376238"/>
                </a:lnTo>
                <a:lnTo>
                  <a:pt x="0" y="3762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028700" y="500444"/>
            <a:ext cx="2578951" cy="1731778"/>
            <a:chOff x="0" y="0"/>
            <a:chExt cx="3438601" cy="230903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438652" cy="2308987"/>
            </a:xfrm>
            <a:custGeom>
              <a:avLst/>
              <a:gdLst/>
              <a:ahLst/>
              <a:cxnLst/>
              <a:rect l="l" t="t" r="r" b="b"/>
              <a:pathLst>
                <a:path w="3438652" h="2308987">
                  <a:moveTo>
                    <a:pt x="0" y="0"/>
                  </a:moveTo>
                  <a:lnTo>
                    <a:pt x="3438652" y="0"/>
                  </a:lnTo>
                  <a:lnTo>
                    <a:pt x="3438652" y="2308987"/>
                  </a:lnTo>
                  <a:lnTo>
                    <a:pt x="0" y="2308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96" r="-94" b="-2"/>
              </a:stretch>
            </a:blipFill>
          </p:spPr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7" y="0"/>
                </a:lnTo>
                <a:lnTo>
                  <a:pt x="18298097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910921" y="641459"/>
            <a:ext cx="13458432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50"/>
              </a:lnSpc>
              <a:spcBef>
                <a:spcPct val="0"/>
              </a:spcBef>
            </a:pPr>
            <a:r>
              <a:rPr lang="en-US" sz="4500" b="1" u="none" strike="noStrike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REDUCTION IN INDEPENDENT IDEA GENERATION 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7968" y="137172"/>
            <a:ext cx="11072539" cy="1107253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7110098" y="6135552"/>
            <a:ext cx="4068280" cy="2368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2"/>
              </a:lnSpc>
            </a:pPr>
            <a:endParaRPr/>
          </a:p>
          <a:p>
            <a:pPr algn="ctr">
              <a:lnSpc>
                <a:spcPts val="3772"/>
              </a:lnSpc>
            </a:pPr>
            <a:r>
              <a:rPr lang="en-US" sz="3143" b="1">
                <a:solidFill>
                  <a:srgbClr val="033359"/>
                </a:solidFill>
                <a:latin typeface="Inter Bold"/>
                <a:ea typeface="Inter Bold"/>
                <a:cs typeface="Inter Bold"/>
                <a:sym typeface="Inter Bold"/>
              </a:rPr>
              <a:t>Decline in independent idea generation</a:t>
            </a:r>
          </a:p>
          <a:p>
            <a:pPr algn="ctr">
              <a:lnSpc>
                <a:spcPts val="3772"/>
              </a:lnSpc>
            </a:pPr>
            <a:r>
              <a:rPr lang="en-US" sz="3143" b="1">
                <a:solidFill>
                  <a:srgbClr val="033359"/>
                </a:solidFill>
                <a:latin typeface="Inter Bold"/>
                <a:ea typeface="Inter Bold"/>
                <a:cs typeface="Inter Bold"/>
                <a:sym typeface="Inter Bold"/>
              </a:rPr>
              <a:t>(M=3.55)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401931" y="3198260"/>
            <a:ext cx="3970052" cy="1456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95"/>
              </a:lnSpc>
            </a:pPr>
            <a:r>
              <a:rPr lang="en-US" sz="3246" b="1">
                <a:solidFill>
                  <a:srgbClr val="033359"/>
                </a:solidFill>
                <a:latin typeface="Inter Bold"/>
                <a:ea typeface="Inter Bold"/>
                <a:cs typeface="Inter Bold"/>
                <a:sym typeface="Inter Bold"/>
              </a:rPr>
              <a:t>Turn to ChatGPT for ideas</a:t>
            </a:r>
          </a:p>
          <a:p>
            <a:pPr algn="ctr">
              <a:lnSpc>
                <a:spcPts val="3895"/>
              </a:lnSpc>
            </a:pPr>
            <a:r>
              <a:rPr lang="en-US" sz="3246" b="1">
                <a:solidFill>
                  <a:srgbClr val="033359"/>
                </a:solidFill>
                <a:latin typeface="Inter Bold"/>
                <a:ea typeface="Inter Bold"/>
                <a:cs typeface="Inter Bold"/>
                <a:sym typeface="Inter Bold"/>
              </a:rPr>
              <a:t>(M=3.41)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79411" y="3198260"/>
            <a:ext cx="4074826" cy="13583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3"/>
              </a:lnSpc>
            </a:pPr>
            <a:r>
              <a:rPr lang="en-US" sz="3027" b="1">
                <a:solidFill>
                  <a:srgbClr val="033359"/>
                </a:solidFill>
                <a:latin typeface="Inter Bold"/>
                <a:ea typeface="Inter Bold"/>
                <a:cs typeface="Inter Bold"/>
                <a:sym typeface="Inter Bold"/>
              </a:rPr>
              <a:t>Reliance on ChatGPT perspectives</a:t>
            </a:r>
          </a:p>
          <a:p>
            <a:pPr algn="ctr">
              <a:lnSpc>
                <a:spcPts val="3633"/>
              </a:lnSpc>
            </a:pPr>
            <a:r>
              <a:rPr lang="en-US" sz="3027" b="1">
                <a:solidFill>
                  <a:srgbClr val="033359"/>
                </a:solidFill>
                <a:latin typeface="Inter Bold"/>
                <a:ea typeface="Inter Bold"/>
                <a:cs typeface="Inter Bold"/>
                <a:sym typeface="Inter Bold"/>
              </a:rPr>
              <a:t> (M=3.57)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060973" y="9195235"/>
            <a:ext cx="3227027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87"/>
              </a:lnSpc>
              <a:spcBef>
                <a:spcPct val="0"/>
              </a:spcBef>
            </a:pPr>
            <a:r>
              <a:rPr lang="en-US" sz="2715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PHAM KIM QUOC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7" y="0"/>
                </a:lnTo>
                <a:lnTo>
                  <a:pt x="18298097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41658" y="2962812"/>
            <a:ext cx="8329342" cy="5875657"/>
          </a:xfrm>
          <a:custGeom>
            <a:avLst/>
            <a:gdLst/>
            <a:ahLst/>
            <a:cxnLst/>
            <a:rect l="l" t="t" r="r" b="b"/>
            <a:pathLst>
              <a:path w="8329342" h="5875657">
                <a:moveTo>
                  <a:pt x="0" y="0"/>
                </a:moveTo>
                <a:lnTo>
                  <a:pt x="8329342" y="0"/>
                </a:lnTo>
                <a:lnTo>
                  <a:pt x="8329342" y="5875657"/>
                </a:lnTo>
                <a:lnTo>
                  <a:pt x="0" y="58756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294153" y="325896"/>
            <a:ext cx="49799" cy="9959795"/>
          </a:xfrm>
          <a:custGeom>
            <a:avLst/>
            <a:gdLst/>
            <a:ahLst/>
            <a:cxnLst/>
            <a:rect l="l" t="t" r="r" b="b"/>
            <a:pathLst>
              <a:path w="49799" h="9959795">
                <a:moveTo>
                  <a:pt x="0" y="0"/>
                </a:moveTo>
                <a:lnTo>
                  <a:pt x="49799" y="0"/>
                </a:lnTo>
                <a:lnTo>
                  <a:pt x="49799" y="9959795"/>
                </a:lnTo>
                <a:lnTo>
                  <a:pt x="0" y="995979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96795" y="1457227"/>
            <a:ext cx="9247157" cy="1193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sz="4000" b="1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IMPACT ON CRITICAL THINKING AND ARGUMENT DEVELOPMENT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67962" y="3311136"/>
            <a:ext cx="6327260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Weakened critical analysis skills</a:t>
            </a:r>
          </a:p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(M=3.60)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69032" y="5244711"/>
            <a:ext cx="7325121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Reduced independent </a:t>
            </a:r>
          </a:p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argument development</a:t>
            </a:r>
          </a:p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(M=3.40)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69032" y="7605243"/>
            <a:ext cx="7185592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AI-supported essay reasoning</a:t>
            </a:r>
          </a:p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(M=3.47)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44557" y="1477547"/>
            <a:ext cx="6914743" cy="1193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00"/>
              </a:lnSpc>
              <a:spcBef>
                <a:spcPct val="0"/>
              </a:spcBef>
            </a:pPr>
            <a:r>
              <a:rPr lang="en-US" sz="4000" b="1" u="none" strike="noStrike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ACADEMIC CONFIDENCE AND WRITING AUTONOMY </a:t>
            </a:r>
          </a:p>
        </p:txBody>
      </p:sp>
      <p:sp>
        <p:nvSpPr>
          <p:cNvPr id="11" name="Freeform 11"/>
          <p:cNvSpPr/>
          <p:nvPr/>
        </p:nvSpPr>
        <p:spPr>
          <a:xfrm>
            <a:off x="9637258" y="2934069"/>
            <a:ext cx="8329342" cy="5875657"/>
          </a:xfrm>
          <a:custGeom>
            <a:avLst/>
            <a:gdLst/>
            <a:ahLst/>
            <a:cxnLst/>
            <a:rect l="l" t="t" r="r" b="b"/>
            <a:pathLst>
              <a:path w="8329342" h="5875657">
                <a:moveTo>
                  <a:pt x="0" y="0"/>
                </a:moveTo>
                <a:lnTo>
                  <a:pt x="8329342" y="0"/>
                </a:lnTo>
                <a:lnTo>
                  <a:pt x="8329342" y="5875657"/>
                </a:lnTo>
                <a:lnTo>
                  <a:pt x="0" y="58756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1486670" y="3311136"/>
            <a:ext cx="6327260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Lower writing self-confidence</a:t>
            </a:r>
          </a:p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(M=3.46)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603573" y="5487854"/>
            <a:ext cx="6093455" cy="825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92"/>
              </a:lnSpc>
            </a:pPr>
            <a:r>
              <a:rPr lang="en-US" sz="274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Reduced writer independence</a:t>
            </a:r>
          </a:p>
          <a:p>
            <a:pPr algn="ctr">
              <a:lnSpc>
                <a:spcPts val="3292"/>
              </a:lnSpc>
            </a:pPr>
            <a:r>
              <a:rPr lang="en-US" sz="2743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(M = 3.37)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486670" y="7543069"/>
            <a:ext cx="6327260" cy="1295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Fear of writing skill decline</a:t>
            </a:r>
          </a:p>
          <a:p>
            <a:pPr algn="ctr">
              <a:lnSpc>
                <a:spcPts val="3419"/>
              </a:lnSpc>
            </a:pPr>
            <a:r>
              <a:rPr lang="en-US" sz="284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(M=3.51)</a:t>
            </a:r>
          </a:p>
          <a:p>
            <a:pPr algn="ctr">
              <a:lnSpc>
                <a:spcPts val="3419"/>
              </a:lnSpc>
            </a:pPr>
            <a:endParaRPr lang="en-US" sz="2849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5060973" y="9195235"/>
            <a:ext cx="3227027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87"/>
              </a:lnSpc>
              <a:spcBef>
                <a:spcPct val="0"/>
              </a:spcBef>
            </a:pPr>
            <a:r>
              <a:rPr lang="en-US" sz="2715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PHAM KIM QUOC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7" y="0"/>
                </a:lnTo>
                <a:lnTo>
                  <a:pt x="18298097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715120" y="1451700"/>
            <a:ext cx="10858237" cy="7383601"/>
          </a:xfrm>
          <a:custGeom>
            <a:avLst/>
            <a:gdLst/>
            <a:ahLst/>
            <a:cxnLst/>
            <a:rect l="l" t="t" r="r" b="b"/>
            <a:pathLst>
              <a:path w="10858237" h="7383601">
                <a:moveTo>
                  <a:pt x="0" y="0"/>
                </a:moveTo>
                <a:lnTo>
                  <a:pt x="10858236" y="0"/>
                </a:lnTo>
                <a:lnTo>
                  <a:pt x="10858236" y="7383600"/>
                </a:lnTo>
                <a:lnTo>
                  <a:pt x="0" y="73836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 descr="$PPTXTitle"/>
          <p:cNvSpPr txBox="1"/>
          <p:nvPr/>
        </p:nvSpPr>
        <p:spPr>
          <a:xfrm>
            <a:off x="7007947" y="7629644"/>
            <a:ext cx="4272582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>
                <a:solidFill>
                  <a:srgbClr val="EE6821"/>
                </a:solidFill>
                <a:latin typeface="Arial Bold"/>
                <a:ea typeface="Arial Bold"/>
                <a:cs typeface="Arial Bold"/>
                <a:sym typeface="Arial Bold"/>
              </a:rPr>
              <a:t>IMPLICATION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351322" y="1690747"/>
            <a:ext cx="2176086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Role of AI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659080" y="3386197"/>
            <a:ext cx="3488109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</a:pPr>
            <a:r>
              <a:rPr lang="en-US" sz="3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Student Ownership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79677" y="5339786"/>
            <a:ext cx="3319376" cy="1222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559"/>
              </a:lnSpc>
              <a:spcBef>
                <a:spcPct val="0"/>
              </a:spcBef>
            </a:pPr>
            <a:r>
              <a:rPr lang="en-US" sz="3799" u="none" strike="noStrik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Critical Engagement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063114" y="1528060"/>
            <a:ext cx="3488109" cy="11247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03"/>
              </a:lnSpc>
            </a:pPr>
            <a:r>
              <a:rPr lang="en-US" sz="3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Active </a:t>
            </a:r>
          </a:p>
          <a:p>
            <a:pPr algn="ctr">
              <a:lnSpc>
                <a:spcPts val="4103"/>
              </a:lnSpc>
            </a:pPr>
            <a:r>
              <a:rPr lang="en-US" sz="3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Guidance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063114" y="3386197"/>
            <a:ext cx="3488109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</a:pPr>
            <a:r>
              <a:rPr lang="en-US" sz="3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Process-focused Teaching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63114" y="5339786"/>
            <a:ext cx="3488109" cy="1219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9"/>
              </a:lnSpc>
            </a:pPr>
            <a:r>
              <a:rPr lang="en-US" sz="3799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Setting Boundaries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52612" cy="419100"/>
            <a:chOff x="0" y="0"/>
            <a:chExt cx="2470150" cy="558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69515" cy="558673"/>
            </a:xfrm>
            <a:custGeom>
              <a:avLst/>
              <a:gdLst/>
              <a:ahLst/>
              <a:cxnLst/>
              <a:rect l="l" t="t" r="r" b="b"/>
              <a:pathLst>
                <a:path w="2469515" h="558673">
                  <a:moveTo>
                    <a:pt x="2469515" y="0"/>
                  </a:moveTo>
                  <a:lnTo>
                    <a:pt x="0" y="0"/>
                  </a:lnTo>
                  <a:lnTo>
                    <a:pt x="0" y="558673"/>
                  </a:lnTo>
                  <a:lnTo>
                    <a:pt x="2020697" y="546100"/>
                  </a:lnTo>
                  <a:lnTo>
                    <a:pt x="2469515" y="0"/>
                  </a:lnTo>
                  <a:close/>
                </a:path>
              </a:pathLst>
            </a:custGeom>
            <a:solidFill>
              <a:srgbClr val="17459E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233811" y="9572149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6" y="0"/>
                </a:lnTo>
                <a:lnTo>
                  <a:pt x="18298096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318226" y="5158206"/>
            <a:ext cx="13651548" cy="3646913"/>
            <a:chOff x="0" y="0"/>
            <a:chExt cx="16341344" cy="436547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341344" cy="4365498"/>
            </a:xfrm>
            <a:custGeom>
              <a:avLst/>
              <a:gdLst/>
              <a:ahLst/>
              <a:cxnLst/>
              <a:rect l="l" t="t" r="r" b="b"/>
              <a:pathLst>
                <a:path w="16341344" h="4365498">
                  <a:moveTo>
                    <a:pt x="0" y="0"/>
                  </a:moveTo>
                  <a:lnTo>
                    <a:pt x="16341344" y="0"/>
                  </a:lnTo>
                  <a:lnTo>
                    <a:pt x="16341344" y="4365498"/>
                  </a:lnTo>
                  <a:lnTo>
                    <a:pt x="0" y="4365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63" b="-62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2318226" y="1481881"/>
            <a:ext cx="13651548" cy="3638225"/>
            <a:chOff x="0" y="0"/>
            <a:chExt cx="16380460" cy="43654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6380461" cy="4365498"/>
            </a:xfrm>
            <a:custGeom>
              <a:avLst/>
              <a:gdLst/>
              <a:ahLst/>
              <a:cxnLst/>
              <a:rect l="l" t="t" r="r" b="b"/>
              <a:pathLst>
                <a:path w="16380461" h="4365498">
                  <a:moveTo>
                    <a:pt x="0" y="0"/>
                  </a:moveTo>
                  <a:lnTo>
                    <a:pt x="16380461" y="0"/>
                  </a:lnTo>
                  <a:lnTo>
                    <a:pt x="16380461" y="4365498"/>
                  </a:lnTo>
                  <a:lnTo>
                    <a:pt x="0" y="436549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42" r="-42"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10001675" y="1786345"/>
            <a:ext cx="5268308" cy="1201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87"/>
              </a:lnSpc>
            </a:pPr>
            <a:r>
              <a:rPr lang="en-US" sz="3999" spc="-21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Limited </a:t>
            </a:r>
          </a:p>
          <a:p>
            <a:pPr algn="ctr">
              <a:lnSpc>
                <a:spcPts val="4790"/>
              </a:lnSpc>
            </a:pPr>
            <a:r>
              <a:rPr lang="en-US" sz="3999" spc="-22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Participant Sample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998982" y="3931332"/>
            <a:ext cx="5268308" cy="601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90"/>
              </a:lnSpc>
              <a:spcBef>
                <a:spcPct val="0"/>
              </a:spcBef>
            </a:pPr>
            <a:r>
              <a:rPr lang="en-US" sz="3999" u="none" strike="noStrike" spc="-22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Self-reported Data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001675" y="5443278"/>
            <a:ext cx="5268308" cy="1201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87"/>
              </a:lnSpc>
              <a:spcBef>
                <a:spcPct val="0"/>
              </a:spcBef>
            </a:pPr>
            <a:r>
              <a:rPr lang="en-US" sz="3999" u="none" strike="noStrike" spc="-21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Small </a:t>
            </a:r>
          </a:p>
          <a:p>
            <a:pPr marL="0" lvl="0" indent="0" algn="ctr">
              <a:lnSpc>
                <a:spcPts val="4790"/>
              </a:lnSpc>
              <a:spcBef>
                <a:spcPct val="0"/>
              </a:spcBef>
            </a:pPr>
            <a:r>
              <a:rPr lang="en-US" sz="3999" u="none" strike="noStrike" spc="-22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Interview Sample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98982" y="7280839"/>
            <a:ext cx="5268308" cy="1201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787"/>
              </a:lnSpc>
              <a:spcBef>
                <a:spcPct val="0"/>
              </a:spcBef>
            </a:pPr>
            <a:r>
              <a:rPr lang="en-US" sz="3999" u="none" strike="noStrike" spc="-219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Modest </a:t>
            </a:r>
          </a:p>
          <a:p>
            <a:pPr marL="0" lvl="0" indent="0" algn="ctr">
              <a:lnSpc>
                <a:spcPts val="4790"/>
              </a:lnSpc>
              <a:spcBef>
                <a:spcPct val="0"/>
              </a:spcBef>
            </a:pPr>
            <a:r>
              <a:rPr lang="en-US" sz="3999" u="none" strike="noStrike" spc="-222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Scale Reliability</a:t>
            </a:r>
          </a:p>
        </p:txBody>
      </p:sp>
      <p:sp>
        <p:nvSpPr>
          <p:cNvPr id="13" name="TextBox 13" descr="$PPTXTitle"/>
          <p:cNvSpPr txBox="1"/>
          <p:nvPr/>
        </p:nvSpPr>
        <p:spPr>
          <a:xfrm>
            <a:off x="926306" y="710356"/>
            <a:ext cx="508159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LIMITATIONS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7744" cy="714851"/>
          </a:xfrm>
          <a:custGeom>
            <a:avLst/>
            <a:gdLst/>
            <a:ahLst/>
            <a:cxnLst/>
            <a:rect l="l" t="t" r="r" b="b"/>
            <a:pathLst>
              <a:path w="18297744" h="714851">
                <a:moveTo>
                  <a:pt x="0" y="0"/>
                </a:moveTo>
                <a:lnTo>
                  <a:pt x="18297744" y="0"/>
                </a:lnTo>
                <a:lnTo>
                  <a:pt x="18297744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549250" y="554231"/>
            <a:ext cx="11843728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RECOMMENDATION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49250" y="1325756"/>
            <a:ext cx="17064041" cy="8345690"/>
            <a:chOff x="0" y="0"/>
            <a:chExt cx="22752055" cy="11127587"/>
          </a:xfrm>
        </p:grpSpPr>
        <p:sp>
          <p:nvSpPr>
            <p:cNvPr id="6" name="Freeform 6"/>
            <p:cNvSpPr/>
            <p:nvPr/>
          </p:nvSpPr>
          <p:spPr>
            <a:xfrm>
              <a:off x="7401426" y="0"/>
              <a:ext cx="8531999" cy="8518144"/>
            </a:xfrm>
            <a:custGeom>
              <a:avLst/>
              <a:gdLst/>
              <a:ahLst/>
              <a:cxnLst/>
              <a:rect l="l" t="t" r="r" b="b"/>
              <a:pathLst>
                <a:path w="8531999" h="8518144">
                  <a:moveTo>
                    <a:pt x="0" y="0"/>
                  </a:moveTo>
                  <a:lnTo>
                    <a:pt x="8531999" y="0"/>
                  </a:lnTo>
                  <a:lnTo>
                    <a:pt x="8531999" y="8518144"/>
                  </a:lnTo>
                  <a:lnTo>
                    <a:pt x="0" y="85181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TextBox 7"/>
            <p:cNvSpPr txBox="1"/>
            <p:nvPr/>
          </p:nvSpPr>
          <p:spPr>
            <a:xfrm>
              <a:off x="16581125" y="2163293"/>
              <a:ext cx="5523230" cy="765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199"/>
                </a:lnSpc>
                <a:spcBef>
                  <a:spcPct val="0"/>
                </a:spcBef>
              </a:pPr>
              <a:r>
                <a:rPr lang="en-US" sz="3499" b="1" u="none" strike="noStrike" spc="104">
                  <a:solidFill>
                    <a:srgbClr val="ED0066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Assessment &amp; Tasks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8037606" y="8872271"/>
              <a:ext cx="7411720" cy="765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b="1" spc="104">
                  <a:solidFill>
                    <a:srgbClr val="EE6821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Future Researchers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41787" y="3122143"/>
              <a:ext cx="7401426" cy="25038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9"/>
                </a:lnSpc>
              </a:pPr>
              <a:r>
                <a:rPr lang="en-US" sz="3499" spc="-111" dirty="0">
                  <a:solidFill>
                    <a:srgbClr val="FFB42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Structured educational frameworks &amp;</a:t>
              </a:r>
            </a:p>
            <a:p>
              <a:pPr algn="ctr">
                <a:lnSpc>
                  <a:spcPts val="3569"/>
                </a:lnSpc>
              </a:pPr>
              <a:r>
                <a:rPr lang="en-US" sz="3499" spc="-111" dirty="0">
                  <a:solidFill>
                    <a:srgbClr val="FFB42A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process-oriented assignments</a:t>
              </a:r>
            </a:p>
            <a:p>
              <a:pPr algn="ctr">
                <a:lnSpc>
                  <a:spcPts val="3569"/>
                </a:lnSpc>
              </a:pPr>
              <a:endParaRPr lang="en-US" sz="3499" spc="-111" dirty="0">
                <a:solidFill>
                  <a:srgbClr val="FFB42A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163293"/>
              <a:ext cx="7401426" cy="765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3499" b="1" spc="104">
                  <a:solidFill>
                    <a:srgbClr val="FFB42A"/>
                  </a:solidFill>
                  <a:latin typeface="Calibri (MS) Bold"/>
                  <a:ea typeface="Calibri (MS) Bold"/>
                  <a:cs typeface="Calibri (MS) Bold"/>
                  <a:sym typeface="Calibri (MS) Bold"/>
                </a:rPr>
                <a:t>Educators &amp; Universities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5933425" y="3122143"/>
              <a:ext cx="6818630" cy="1906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9"/>
                </a:lnSpc>
              </a:pPr>
              <a:r>
                <a:rPr lang="en-US" sz="3499" spc="-111">
                  <a:solidFill>
                    <a:srgbClr val="ED0066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Mandatory drafts, notes &amp;</a:t>
              </a:r>
            </a:p>
            <a:p>
              <a:pPr algn="ctr">
                <a:lnSpc>
                  <a:spcPts val="3569"/>
                </a:lnSpc>
              </a:pPr>
              <a:r>
                <a:rPr lang="en-US" sz="3499" spc="-111">
                  <a:solidFill>
                    <a:srgbClr val="ED0066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self-reflection logs</a:t>
              </a:r>
            </a:p>
            <a:p>
              <a:pPr algn="ctr">
                <a:lnSpc>
                  <a:spcPts val="3569"/>
                </a:lnSpc>
              </a:pPr>
              <a:endParaRPr lang="en-US" sz="3499" spc="-111">
                <a:solidFill>
                  <a:srgbClr val="ED0066"/>
                </a:solidFill>
                <a:latin typeface="Calibri (MS)"/>
                <a:ea typeface="Calibri (MS)"/>
                <a:cs typeface="Calibri (MS)"/>
                <a:sym typeface="Calibri (MS)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401426" y="9817583"/>
              <a:ext cx="8982866" cy="13100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69"/>
                </a:lnSpc>
              </a:pPr>
              <a:r>
                <a:rPr lang="en-US" sz="3499" spc="-111">
                  <a:solidFill>
                    <a:srgbClr val="EE6821"/>
                  </a:solidFill>
                  <a:latin typeface="Calibri (MS)"/>
                  <a:ea typeface="Calibri (MS)"/>
                  <a:cs typeface="Calibri (MS)"/>
                  <a:sym typeface="Calibri (MS)"/>
                </a:rPr>
                <a:t>Long-term studies on how students learn to write on their own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7744" cy="714851"/>
          </a:xfrm>
          <a:custGeom>
            <a:avLst/>
            <a:gdLst/>
            <a:ahLst/>
            <a:cxnLst/>
            <a:rect l="l" t="t" r="r" b="b"/>
            <a:pathLst>
              <a:path w="18297744" h="714851">
                <a:moveTo>
                  <a:pt x="0" y="0"/>
                </a:moveTo>
                <a:lnTo>
                  <a:pt x="18297744" y="0"/>
                </a:lnTo>
                <a:lnTo>
                  <a:pt x="18297744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685800" y="723900"/>
            <a:ext cx="4724400" cy="771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 dirty="0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REFERENCES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8200" y="1495425"/>
            <a:ext cx="163830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Alkamel</a:t>
            </a:r>
            <a:r>
              <a:rPr lang="en-US" sz="2800" dirty="0"/>
              <a:t>, M. A. A., &amp; </a:t>
            </a:r>
            <a:r>
              <a:rPr lang="en-US" sz="2800" dirty="0" err="1"/>
              <a:t>Alwagieh</a:t>
            </a:r>
            <a:r>
              <a:rPr lang="en-US" sz="2800" dirty="0"/>
              <a:t>, N. A. S. (2024). Utilizing an adaptable artificial intelligence writing tool (</a:t>
            </a:r>
            <a:r>
              <a:rPr lang="en-US" sz="2800" dirty="0" err="1"/>
              <a:t>ChatGPT</a:t>
            </a:r>
            <a:r>
              <a:rPr lang="en-US" sz="2800" dirty="0"/>
              <a:t>) to enhance academic writing skills among Yemeni university EFL students. Social Sciences &amp; Humanities Open, 10, Article 101095. </a:t>
            </a:r>
            <a:endParaRPr lang="en-US" sz="2800" dirty="0" smtClean="0"/>
          </a:p>
          <a:p>
            <a:r>
              <a:rPr lang="en-US" sz="2800" dirty="0" smtClean="0">
                <a:hlinkClick r:id="rId6"/>
              </a:rPr>
              <a:t>https</a:t>
            </a:r>
            <a:r>
              <a:rPr lang="en-US" sz="2800" dirty="0">
                <a:hlinkClick r:id="rId6"/>
              </a:rPr>
              <a:t>://</a:t>
            </a:r>
            <a:r>
              <a:rPr lang="en-US" sz="2800" dirty="0" smtClean="0">
                <a:hlinkClick r:id="rId6"/>
              </a:rPr>
              <a:t>doi.org/10.1016/j.ssaho.2024.101095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Bailey, S. (2025). Academic writing: A handbook for international students (6th ed.). Routledge. </a:t>
            </a:r>
            <a:r>
              <a:rPr lang="en-US" sz="2800" dirty="0">
                <a:hlinkClick r:id="rId7"/>
              </a:rPr>
              <a:t>https://</a:t>
            </a:r>
            <a:r>
              <a:rPr lang="en-US" sz="2800" dirty="0" smtClean="0">
                <a:hlinkClick r:id="rId7"/>
              </a:rPr>
              <a:t>doi.org/10.4324/9781003509264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Banh, L., &amp; Strobel, G. (2023). Generative artificial intelligence. Electronic Markets, 33, Article 63. </a:t>
            </a:r>
            <a:r>
              <a:rPr lang="en-US" sz="2800" dirty="0">
                <a:hlinkClick r:id="rId8"/>
              </a:rPr>
              <a:t>https://</a:t>
            </a:r>
            <a:r>
              <a:rPr lang="en-US" sz="2800" dirty="0" smtClean="0">
                <a:hlinkClick r:id="rId8"/>
              </a:rPr>
              <a:t>doi.org/10.1007/s12525-023-00680-1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Bašić</a:t>
            </a:r>
            <a:r>
              <a:rPr lang="en-US" sz="2800" dirty="0"/>
              <a:t>, Ž., </a:t>
            </a:r>
            <a:r>
              <a:rPr lang="en-US" sz="2800" dirty="0" err="1"/>
              <a:t>Banovac</a:t>
            </a:r>
            <a:r>
              <a:rPr lang="en-US" sz="2800" dirty="0"/>
              <a:t>, A., </a:t>
            </a:r>
            <a:r>
              <a:rPr lang="en-US" sz="2800" dirty="0" err="1"/>
              <a:t>Kružić</a:t>
            </a:r>
            <a:r>
              <a:rPr lang="en-US" sz="2800" dirty="0"/>
              <a:t>, I., &amp; </a:t>
            </a:r>
            <a:r>
              <a:rPr lang="en-US" sz="2800" dirty="0" err="1"/>
              <a:t>Jerković</a:t>
            </a:r>
            <a:r>
              <a:rPr lang="en-US" sz="2800" dirty="0"/>
              <a:t>, I. (2023). ChatGPT-3.5 as writing assistance in students’ essays. Humanities and Social Sciences Communications, 10, Article 750. </a:t>
            </a:r>
            <a:endParaRPr lang="en-US" sz="2800" dirty="0" smtClean="0"/>
          </a:p>
          <a:p>
            <a:r>
              <a:rPr lang="en-US" sz="2800" dirty="0" smtClean="0"/>
              <a:t>      </a:t>
            </a:r>
            <a:r>
              <a:rPr lang="en-US" sz="2800" dirty="0" smtClean="0">
                <a:hlinkClick r:id="rId9"/>
              </a:rPr>
              <a:t>https</a:t>
            </a:r>
            <a:r>
              <a:rPr lang="en-US" sz="2800" dirty="0">
                <a:hlinkClick r:id="rId9"/>
              </a:rPr>
              <a:t>://</a:t>
            </a:r>
            <a:r>
              <a:rPr lang="en-US" sz="2800" dirty="0" smtClean="0">
                <a:hlinkClick r:id="rId9"/>
              </a:rPr>
              <a:t>doi.org/10.1057/s41599-023-02269-7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Boudouaia</a:t>
            </a:r>
            <a:r>
              <a:rPr lang="en-US" sz="2800" dirty="0"/>
              <a:t>, A., </a:t>
            </a:r>
            <a:r>
              <a:rPr lang="en-US" sz="2800" dirty="0" err="1"/>
              <a:t>Mouas</a:t>
            </a:r>
            <a:r>
              <a:rPr lang="en-US" sz="2800" dirty="0"/>
              <a:t>, S., &amp; </a:t>
            </a:r>
            <a:r>
              <a:rPr lang="en-US" sz="2800" dirty="0" err="1"/>
              <a:t>Kouider</a:t>
            </a:r>
            <a:r>
              <a:rPr lang="en-US" sz="2800" dirty="0"/>
              <a:t>, B. (2024). A study on ChatGPT-4 as an innovative approach to enhancing English as a foreign language writing learning. Journal of Educational Computing Research, 62(6), 1509–1537. </a:t>
            </a:r>
            <a:endParaRPr lang="en-US" sz="2800" dirty="0" smtClean="0"/>
          </a:p>
          <a:p>
            <a:r>
              <a:rPr lang="en-US" sz="2800" dirty="0" smtClean="0"/>
              <a:t>      </a:t>
            </a:r>
            <a:r>
              <a:rPr lang="en-US" sz="2800" dirty="0" smtClean="0">
                <a:hlinkClick r:id="rId10"/>
              </a:rPr>
              <a:t>https</a:t>
            </a:r>
            <a:r>
              <a:rPr lang="en-US" sz="2800" dirty="0">
                <a:hlinkClick r:id="rId10"/>
              </a:rPr>
              <a:t>://</a:t>
            </a:r>
            <a:r>
              <a:rPr lang="en-US" sz="2800" dirty="0" smtClean="0">
                <a:hlinkClick r:id="rId10"/>
              </a:rPr>
              <a:t>doi.org/10.1177/07356331241247465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Bryman</a:t>
            </a:r>
            <a:r>
              <a:rPr lang="en-US" sz="2800" dirty="0"/>
              <a:t>, A. (2016). Social research methods (5th ed.). Oxford University Press.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Chen, B., Zhang, Z., </a:t>
            </a:r>
            <a:r>
              <a:rPr lang="en-US" sz="2800" dirty="0" err="1"/>
              <a:t>Langrené</a:t>
            </a:r>
            <a:r>
              <a:rPr lang="en-US" sz="2800" dirty="0"/>
              <a:t>, N., &amp; Zhu, S. (2025). Unleashing the potential of prompt engineering for large language models. Patterns, 6(6), Article 101260. </a:t>
            </a:r>
            <a:endParaRPr lang="en-US" sz="2800" dirty="0" smtClean="0"/>
          </a:p>
          <a:p>
            <a:r>
              <a:rPr lang="en-US" sz="2800" dirty="0" smtClean="0"/>
              <a:t>      </a:t>
            </a:r>
            <a:r>
              <a:rPr lang="en-US" sz="2800" dirty="0" smtClean="0">
                <a:hlinkClick r:id="rId11"/>
              </a:rPr>
              <a:t>https</a:t>
            </a:r>
            <a:r>
              <a:rPr lang="en-US" sz="2800" dirty="0">
                <a:hlinkClick r:id="rId11"/>
              </a:rPr>
              <a:t>://</a:t>
            </a:r>
            <a:r>
              <a:rPr lang="en-US" sz="2800" dirty="0" smtClean="0">
                <a:hlinkClick r:id="rId11"/>
              </a:rPr>
              <a:t>doi.org/10.1016/j.patter.2025.101260</a:t>
            </a:r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7744" cy="714851"/>
          </a:xfrm>
          <a:custGeom>
            <a:avLst/>
            <a:gdLst/>
            <a:ahLst/>
            <a:cxnLst/>
            <a:rect l="l" t="t" r="r" b="b"/>
            <a:pathLst>
              <a:path w="18297744" h="714851">
                <a:moveTo>
                  <a:pt x="0" y="0"/>
                </a:moveTo>
                <a:lnTo>
                  <a:pt x="18297744" y="0"/>
                </a:lnTo>
                <a:lnTo>
                  <a:pt x="18297744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685800" y="723900"/>
            <a:ext cx="4724400" cy="771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 dirty="0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REFERENCES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709450"/>
            <a:ext cx="16992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09450"/>
            <a:ext cx="16992600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7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700" dirty="0"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495425"/>
            <a:ext cx="163830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Creswell, J. W., &amp; Creswell, J. D. (2018). Research design: Qualitative, quantitative, and mixed methods approaches (5th ed.). SAGE Publications.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Creswell, J. W., &amp; Plano Clark, V. L. (2018). Designing and conducting mixed methods research (3rd ed.). SAGE Publications</a:t>
            </a:r>
            <a:r>
              <a:rPr lang="en-US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Creswell, J. W., &amp; </a:t>
            </a:r>
            <a:r>
              <a:rPr lang="en-US" sz="2800" dirty="0" err="1"/>
              <a:t>Poth</a:t>
            </a:r>
            <a:r>
              <a:rPr lang="en-US" sz="2800" dirty="0"/>
              <a:t>, C. N. (2018). Qualitative inquiry and research design: Choosing among five approaches (4th ed.). SAGE Publications.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Crosthwaite, P., &amp; Sun, S. (2025). Generative AI and L2 written feedback studies: A scoping review. RELC Journal. Advance online publication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6"/>
              </a:rPr>
              <a:t>https</a:t>
            </a:r>
            <a:r>
              <a:rPr lang="en-US" sz="2800" dirty="0">
                <a:hlinkClick r:id="rId6"/>
              </a:rPr>
              <a:t>://</a:t>
            </a:r>
            <a:r>
              <a:rPr lang="en-US" sz="2800" dirty="0" smtClean="0">
                <a:hlinkClick r:id="rId6"/>
              </a:rPr>
              <a:t>doi.org/10.1177/00336882251386530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Ding, L., Zou, D., &amp; </a:t>
            </a:r>
            <a:r>
              <a:rPr lang="en-US" sz="2800" dirty="0" err="1"/>
              <a:t>Kohnke</a:t>
            </a:r>
            <a:r>
              <a:rPr lang="en-US" sz="2800" dirty="0"/>
              <a:t>, L. (2026). Enhancing L2 writing with AI: Effects of </a:t>
            </a:r>
            <a:r>
              <a:rPr lang="en-US" sz="2800" dirty="0" err="1"/>
              <a:t>ChatGPT</a:t>
            </a:r>
            <a:r>
              <a:rPr lang="en-US" sz="2800" dirty="0"/>
              <a:t> feedback and the role of student engagement. Artificial Intelligence in Language Education, 2, Article </a:t>
            </a:r>
            <a:r>
              <a:rPr lang="en-US" sz="2800" dirty="0" smtClean="0"/>
              <a:t>103356. </a:t>
            </a:r>
            <a:r>
              <a:rPr lang="en-US" sz="2800" dirty="0" smtClean="0">
                <a:hlinkClick r:id="rId7"/>
              </a:rPr>
              <a:t>https</a:t>
            </a:r>
            <a:r>
              <a:rPr lang="en-US" sz="2800" dirty="0">
                <a:hlinkClick r:id="rId7"/>
              </a:rPr>
              <a:t>://</a:t>
            </a:r>
            <a:r>
              <a:rPr lang="en-US" sz="2800" dirty="0" smtClean="0">
                <a:hlinkClick r:id="rId7"/>
              </a:rPr>
              <a:t>doi.org/10.29140/aile.2026.103356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Field, A. (2018). Discovering statistics using IBM SPSS statistics (5th ed.). SAGE Publications</a:t>
            </a:r>
            <a:r>
              <a:rPr lang="en-US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Flower, L., &amp; Hayes, J. R. (1981). A cognitive process theory of writing. College Composition and Communication</a:t>
            </a:r>
            <a:r>
              <a:rPr lang="en-US" sz="2800" dirty="0"/>
              <a:t>, 32(4), </a:t>
            </a:r>
            <a:r>
              <a:rPr lang="en-US" sz="2800" dirty="0" smtClean="0"/>
              <a:t>365–387.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8"/>
              </a:rPr>
              <a:t>https://doi.org/10.2307/356600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Hamp-Lyons, L., &amp; </a:t>
            </a:r>
            <a:r>
              <a:rPr lang="en-US" sz="2800" dirty="0" err="1"/>
              <a:t>Heasley</a:t>
            </a:r>
            <a:r>
              <a:rPr lang="en-US" sz="2800" dirty="0"/>
              <a:t>, B. (2006). Study writing: A course in writing skills for academic purposes (2nd ed.). Cambridge University Press.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6355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7744" cy="714851"/>
          </a:xfrm>
          <a:custGeom>
            <a:avLst/>
            <a:gdLst/>
            <a:ahLst/>
            <a:cxnLst/>
            <a:rect l="l" t="t" r="r" b="b"/>
            <a:pathLst>
              <a:path w="18297744" h="714851">
                <a:moveTo>
                  <a:pt x="0" y="0"/>
                </a:moveTo>
                <a:lnTo>
                  <a:pt x="18297744" y="0"/>
                </a:lnTo>
                <a:lnTo>
                  <a:pt x="18297744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685800" y="723900"/>
            <a:ext cx="4724400" cy="771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 dirty="0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REFERENCES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709450"/>
            <a:ext cx="16992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09450"/>
            <a:ext cx="16992600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7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700" dirty="0"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495425"/>
            <a:ext cx="16383000" cy="78483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He, R., Cao, J., &amp; Tan, T. (2025). Generative artificial intelligence: A historical perspective. National </a:t>
            </a:r>
            <a:r>
              <a:rPr lang="en-US" sz="2800" dirty="0" smtClean="0"/>
              <a:t>Science </a:t>
            </a:r>
            <a:r>
              <a:rPr lang="en-US" sz="2800" dirty="0"/>
              <a:t>Review, 12(5), Article nwaf050.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6"/>
              </a:rPr>
              <a:t>https</a:t>
            </a:r>
            <a:r>
              <a:rPr lang="en-US" sz="2800" dirty="0">
                <a:hlinkClick r:id="rId6"/>
              </a:rPr>
              <a:t>://</a:t>
            </a:r>
            <a:r>
              <a:rPr lang="en-US" sz="2800" dirty="0" smtClean="0">
                <a:hlinkClick r:id="rId6"/>
              </a:rPr>
              <a:t>doi.org/10.1093/nsr/nwaf050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Hyland, K. (2003). Second language writing. Cambridge University Press. </a:t>
            </a:r>
            <a:r>
              <a:rPr lang="en-US" sz="2800" dirty="0">
                <a:hlinkClick r:id="rId7"/>
              </a:rPr>
              <a:t>https://</a:t>
            </a:r>
            <a:r>
              <a:rPr lang="en-US" sz="2800" dirty="0" smtClean="0">
                <a:hlinkClick r:id="rId7"/>
              </a:rPr>
              <a:t>doi.org/10.1017/CBO9780511667251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Hyland, K. (2019). Second language writing (2nd ed.). Cambridge University Press</a:t>
            </a:r>
            <a:r>
              <a:rPr lang="en-US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Jiang, D., &amp; </a:t>
            </a:r>
            <a:r>
              <a:rPr lang="en-US" sz="2800" dirty="0" err="1"/>
              <a:t>Kalyuga</a:t>
            </a:r>
            <a:r>
              <a:rPr lang="en-US" sz="2800" dirty="0"/>
              <a:t>, S. (2022). Learning English as a foreign language writing skills in collaborative settings: A cognitive load perspective. Frontiers in Psychology, 13, Article 932291. </a:t>
            </a:r>
            <a:r>
              <a:rPr lang="en-US" sz="2800" dirty="0">
                <a:hlinkClick r:id="rId8"/>
              </a:rPr>
              <a:t>https://</a:t>
            </a:r>
            <a:r>
              <a:rPr lang="en-US" sz="2800" dirty="0" smtClean="0">
                <a:hlinkClick r:id="rId8"/>
              </a:rPr>
              <a:t>doi.org/10.3389/fpsyg.2022.932291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Jmaiel</a:t>
            </a:r>
            <a:r>
              <a:rPr lang="en-US" sz="2800" dirty="0"/>
              <a:t>, H. A., </a:t>
            </a:r>
            <a:r>
              <a:rPr lang="en-US" sz="2800" dirty="0" err="1"/>
              <a:t>Abukhait</a:t>
            </a:r>
            <a:r>
              <a:rPr lang="en-US" sz="2800" dirty="0"/>
              <a:t>, R. O., Mohamed, A. M., </a:t>
            </a:r>
            <a:r>
              <a:rPr lang="en-US" sz="2800" dirty="0" err="1"/>
              <a:t>Shaaban</a:t>
            </a:r>
            <a:r>
              <a:rPr lang="en-US" sz="2800" dirty="0"/>
              <a:t>, T. S., Al-</a:t>
            </a:r>
            <a:r>
              <a:rPr lang="en-US" sz="2800" dirty="0" err="1"/>
              <a:t>khresheh</a:t>
            </a:r>
            <a:r>
              <a:rPr lang="en-US" sz="2800" dirty="0"/>
              <a:t>, M. H., &amp; Al-</a:t>
            </a:r>
            <a:r>
              <a:rPr lang="en-US" sz="2800" dirty="0" err="1"/>
              <a:t>Qadri</a:t>
            </a:r>
            <a:r>
              <a:rPr lang="en-US" sz="2800" dirty="0"/>
              <a:t>, A. H. (2025). The role of </a:t>
            </a:r>
            <a:r>
              <a:rPr lang="en-US" sz="2800" dirty="0" err="1"/>
              <a:t>ChatGPT</a:t>
            </a:r>
            <a:r>
              <a:rPr lang="en-US" sz="2800" dirty="0"/>
              <a:t> in enhancing EFL students’ ESP writing skills: An experimental study of gender and major differences. Discover Education, 4, Article 240.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9"/>
              </a:rPr>
              <a:t>https</a:t>
            </a:r>
            <a:r>
              <a:rPr lang="en-US" sz="2800" dirty="0">
                <a:hlinkClick r:id="rId9"/>
              </a:rPr>
              <a:t>://</a:t>
            </a:r>
            <a:r>
              <a:rPr lang="en-US" sz="2800" dirty="0" smtClean="0">
                <a:hlinkClick r:id="rId9"/>
              </a:rPr>
              <a:t>doi.org/10.1007/s44217-025-00700-6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Kallio</a:t>
            </a:r>
            <a:r>
              <a:rPr lang="en-US" sz="2800" dirty="0"/>
              <a:t>, H., </a:t>
            </a:r>
            <a:r>
              <a:rPr lang="en-US" sz="2800" dirty="0" err="1"/>
              <a:t>Pietilä</a:t>
            </a:r>
            <a:r>
              <a:rPr lang="en-US" sz="2800" dirty="0"/>
              <a:t>, A.-M., Johnson, M., &amp; </a:t>
            </a:r>
            <a:r>
              <a:rPr lang="en-US" sz="2800" dirty="0" err="1"/>
              <a:t>Kangasniemi</a:t>
            </a:r>
            <a:r>
              <a:rPr lang="en-US" sz="2800" dirty="0"/>
              <a:t>, M. (2016). Systematic methodological review: Developing a framework for a qualitative semi structured interview guide. Journal of Advanced Nursing, 72(12), 2954–2965.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10"/>
              </a:rPr>
              <a:t>https</a:t>
            </a:r>
            <a:r>
              <a:rPr lang="en-US" sz="2800" dirty="0">
                <a:hlinkClick r:id="rId10"/>
              </a:rPr>
              <a:t>://</a:t>
            </a:r>
            <a:r>
              <a:rPr lang="en-US" sz="2800" dirty="0" smtClean="0">
                <a:hlinkClick r:id="rId10"/>
              </a:rPr>
              <a:t>doi.org/10.1111/jan.13031</a:t>
            </a:r>
            <a:endParaRPr lang="en-US" sz="28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74969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7744" cy="714851"/>
          </a:xfrm>
          <a:custGeom>
            <a:avLst/>
            <a:gdLst/>
            <a:ahLst/>
            <a:cxnLst/>
            <a:rect l="l" t="t" r="r" b="b"/>
            <a:pathLst>
              <a:path w="18297744" h="714851">
                <a:moveTo>
                  <a:pt x="0" y="0"/>
                </a:moveTo>
                <a:lnTo>
                  <a:pt x="18297744" y="0"/>
                </a:lnTo>
                <a:lnTo>
                  <a:pt x="18297744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685800" y="723900"/>
            <a:ext cx="4724400" cy="771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 dirty="0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REFERENCES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709450"/>
            <a:ext cx="16992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09450"/>
            <a:ext cx="16992600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7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700" dirty="0"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495425"/>
            <a:ext cx="16383000" cy="827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Kellogg, R. T. (2008). Training writing skills: A cognitive developmental perspective. Journal of Writing Research, 1(1), 1–26. </a:t>
            </a:r>
            <a:endParaRPr lang="en-US" sz="2800" dirty="0" smtClean="0"/>
          </a:p>
          <a:p>
            <a:r>
              <a:rPr lang="en-US" sz="2800" dirty="0" smtClean="0"/>
              <a:t>      </a:t>
            </a:r>
            <a:r>
              <a:rPr lang="en-US" sz="2800" dirty="0" smtClean="0">
                <a:hlinkClick r:id="rId6"/>
              </a:rPr>
              <a:t>https</a:t>
            </a:r>
            <a:r>
              <a:rPr lang="en-US" sz="2800" dirty="0">
                <a:hlinkClick r:id="rId6"/>
              </a:rPr>
              <a:t>://doi.org/10.17239/jowr </a:t>
            </a:r>
            <a:r>
              <a:rPr lang="en-US" sz="2800" dirty="0" smtClean="0">
                <a:hlinkClick r:id="rId6"/>
              </a:rPr>
              <a:t>2008.01.01.1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Krashen</a:t>
            </a:r>
            <a:r>
              <a:rPr lang="en-US" sz="2800" dirty="0"/>
              <a:t>, S. D. (1982). Principles and practice in second language acquisition. </a:t>
            </a:r>
            <a:r>
              <a:rPr lang="en-US" sz="2800" dirty="0" err="1"/>
              <a:t>Pergamon</a:t>
            </a:r>
            <a:r>
              <a:rPr lang="en-US" sz="2800" dirty="0"/>
              <a:t> Press. 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Lai, T. K. L., &amp; Trinh, H. L. (2025). The effects of </a:t>
            </a:r>
            <a:r>
              <a:rPr lang="en-US" sz="2800" dirty="0" err="1"/>
              <a:t>ChatGPT</a:t>
            </a:r>
            <a:r>
              <a:rPr lang="en-US" sz="2800" dirty="0"/>
              <a:t> on academic writing proficiency among English-majored undergraduates at a university. VNU Journal of Foreign Studies, 41(3), 92–109. </a:t>
            </a:r>
            <a:r>
              <a:rPr lang="en-US" sz="2800" dirty="0">
                <a:hlinkClick r:id="rId7"/>
              </a:rPr>
              <a:t>https://doi.org/10.63023/2525 </a:t>
            </a:r>
            <a:r>
              <a:rPr lang="en-US" sz="2800" dirty="0" smtClean="0">
                <a:hlinkClick r:id="rId7"/>
              </a:rPr>
              <a:t>2445/jfs.ulis.5514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Lee, H.-P., Sarkar, A., </a:t>
            </a:r>
            <a:r>
              <a:rPr lang="en-US" sz="2800" dirty="0" err="1"/>
              <a:t>Tankelevitch</a:t>
            </a:r>
            <a:r>
              <a:rPr lang="en-US" sz="2800" dirty="0"/>
              <a:t>, L., </a:t>
            </a:r>
            <a:r>
              <a:rPr lang="en-US" sz="2800" dirty="0" err="1"/>
              <a:t>Drosos</a:t>
            </a:r>
            <a:r>
              <a:rPr lang="en-US" sz="2800" dirty="0"/>
              <a:t>, I., </a:t>
            </a:r>
            <a:r>
              <a:rPr lang="en-US" sz="2800" dirty="0" err="1"/>
              <a:t>Rintel</a:t>
            </a:r>
            <a:r>
              <a:rPr lang="en-US" sz="2800" dirty="0"/>
              <a:t>, S., Banks, R., &amp; Wilson, N. (2025). The impact of generative AI on critical thinking: Self-reported reductions in cognitive effort and confidence effects from a survey of knowledge workers. In Proceedings of the 2025 CHI Conference on Human Factors in Computing Systems (pp. 1–22). ACM.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8"/>
              </a:rPr>
              <a:t>https</a:t>
            </a:r>
            <a:r>
              <a:rPr lang="en-US" sz="2800" dirty="0">
                <a:hlinkClick r:id="rId8"/>
              </a:rPr>
              <a:t>://</a:t>
            </a:r>
            <a:r>
              <a:rPr lang="en-US" sz="2800" dirty="0" smtClean="0">
                <a:hlinkClick r:id="rId8"/>
              </a:rPr>
              <a:t>doi.org/10.1145/3706598.3713778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Mahapatra</a:t>
            </a:r>
            <a:r>
              <a:rPr lang="en-US" sz="2800" dirty="0"/>
              <a:t>, S. (2024). Impact of </a:t>
            </a:r>
            <a:r>
              <a:rPr lang="en-US" sz="2800" dirty="0" err="1"/>
              <a:t>ChatGPT</a:t>
            </a:r>
            <a:r>
              <a:rPr lang="en-US" sz="2800" dirty="0"/>
              <a:t> on ESL students’ academic writing skills: A mixed methods intervention study. Smart Learning Environments, 11, Article 9.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9"/>
              </a:rPr>
              <a:t>https</a:t>
            </a:r>
            <a:r>
              <a:rPr lang="en-US" sz="2800" dirty="0">
                <a:hlinkClick r:id="rId9"/>
              </a:rPr>
              <a:t>://</a:t>
            </a:r>
            <a:r>
              <a:rPr lang="en-US" sz="2800" dirty="0" smtClean="0">
                <a:hlinkClick r:id="rId9"/>
              </a:rPr>
              <a:t>doi.org/10.1186/s40561-024-00295-9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Nawal</a:t>
            </a:r>
            <a:r>
              <a:rPr lang="en-US" sz="2800" dirty="0"/>
              <a:t>, A. F. (2018). Cognitive load theory in the context of second language academic writing. Higher Education Pedagogies</a:t>
            </a:r>
            <a:r>
              <a:rPr lang="en-US" sz="2800" dirty="0" smtClean="0"/>
              <a:t>, </a:t>
            </a:r>
            <a:r>
              <a:rPr lang="en-US" sz="2800" dirty="0"/>
              <a:t>3(1), 385–402. 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10"/>
              </a:rPr>
              <a:t>https</a:t>
            </a:r>
            <a:r>
              <a:rPr lang="en-US" sz="2800" dirty="0">
                <a:hlinkClick r:id="rId10"/>
              </a:rPr>
              <a:t>://</a:t>
            </a:r>
            <a:r>
              <a:rPr lang="en-US" sz="2800" dirty="0" smtClean="0">
                <a:hlinkClick r:id="rId10"/>
              </a:rPr>
              <a:t>doi.org/10.1080/23752696.2018.1513812</a:t>
            </a:r>
            <a:endParaRPr lang="en-US" sz="28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17292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7744" cy="714851"/>
          </a:xfrm>
          <a:custGeom>
            <a:avLst/>
            <a:gdLst/>
            <a:ahLst/>
            <a:cxnLst/>
            <a:rect l="l" t="t" r="r" b="b"/>
            <a:pathLst>
              <a:path w="18297744" h="714851">
                <a:moveTo>
                  <a:pt x="0" y="0"/>
                </a:moveTo>
                <a:lnTo>
                  <a:pt x="18297744" y="0"/>
                </a:lnTo>
                <a:lnTo>
                  <a:pt x="18297744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685800" y="723900"/>
            <a:ext cx="4724400" cy="771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 dirty="0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REFERENCES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709450"/>
            <a:ext cx="16992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09450"/>
            <a:ext cx="16992600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7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700" dirty="0"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495425"/>
            <a:ext cx="163830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Parasuraman</a:t>
            </a:r>
            <a:r>
              <a:rPr lang="en-US" sz="2800" dirty="0"/>
              <a:t>, R., &amp; </a:t>
            </a:r>
            <a:r>
              <a:rPr lang="en-US" sz="2800" dirty="0" err="1"/>
              <a:t>Manzey</a:t>
            </a:r>
            <a:r>
              <a:rPr lang="en-US" sz="2800" dirty="0"/>
              <a:t>, D. H. (2010). Complacency and bias in human use of automation: An attentional integration. Human Factors, 52(3), 381–410.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dirty="0" smtClean="0">
                <a:hlinkClick r:id="rId6"/>
              </a:rPr>
              <a:t>https</a:t>
            </a:r>
            <a:r>
              <a:rPr lang="en-US" sz="2800" dirty="0">
                <a:hlinkClick r:id="rId6"/>
              </a:rPr>
              <a:t>://</a:t>
            </a:r>
            <a:r>
              <a:rPr lang="en-US" sz="2800" dirty="0" smtClean="0">
                <a:hlinkClick r:id="rId6"/>
              </a:rPr>
              <a:t>doi.org/10.1177/0018720810376055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Samir </a:t>
            </a:r>
            <a:r>
              <a:rPr lang="en-US" sz="2800" dirty="0" err="1"/>
              <a:t>Passi</a:t>
            </a:r>
            <a:r>
              <a:rPr lang="en-US" sz="2800" dirty="0"/>
              <a:t>, </a:t>
            </a:r>
            <a:r>
              <a:rPr lang="en-US" sz="2800" dirty="0" err="1"/>
              <a:t>Shipi</a:t>
            </a:r>
            <a:r>
              <a:rPr lang="en-US" sz="2800" dirty="0"/>
              <a:t> </a:t>
            </a:r>
            <a:r>
              <a:rPr lang="en-US" sz="2800" dirty="0" err="1"/>
              <a:t>Dhanorkar</a:t>
            </a:r>
            <a:r>
              <a:rPr lang="en-US" sz="2800" dirty="0"/>
              <a:t>, &amp; </a:t>
            </a:r>
            <a:r>
              <a:rPr lang="en-US" sz="2800" dirty="0" err="1"/>
              <a:t>Mihaela</a:t>
            </a:r>
            <a:r>
              <a:rPr lang="en-US" sz="2800" dirty="0"/>
              <a:t> </a:t>
            </a:r>
            <a:r>
              <a:rPr lang="en-US" sz="2800" dirty="0" err="1"/>
              <a:t>Vorvoreanu</a:t>
            </a:r>
            <a:r>
              <a:rPr lang="en-US" sz="2800" dirty="0"/>
              <a:t>. 2024. Appropriate Reliance on Generative AI: Research Synthesis. Microsoft Technical Report MSR-TR-2024 7. Microsoft Corporation</a:t>
            </a:r>
            <a:r>
              <a:rPr lang="en-US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Patac</a:t>
            </a:r>
            <a:r>
              <a:rPr lang="en-US" sz="2800" dirty="0"/>
              <a:t>, L. P., &amp; </a:t>
            </a:r>
            <a:r>
              <a:rPr lang="en-US" sz="2800" dirty="0" err="1"/>
              <a:t>Patac</a:t>
            </a:r>
            <a:r>
              <a:rPr lang="en-US" sz="2800" dirty="0"/>
              <a:t>, A. V., Jr. (2025). Using </a:t>
            </a:r>
            <a:r>
              <a:rPr lang="en-US" sz="2800" dirty="0" err="1"/>
              <a:t>ChatGPT</a:t>
            </a:r>
            <a:r>
              <a:rPr lang="en-US" sz="2800" dirty="0"/>
              <a:t> for academic support: Managing cognitive load and enhancing learning efficiency—A phenomenological approach. Social Sciences &amp; Humanities Open, 11, Article </a:t>
            </a:r>
            <a:r>
              <a:rPr lang="en-US" sz="2800" dirty="0" smtClean="0"/>
              <a:t>101301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hlinkClick r:id="rId7"/>
              </a:rPr>
              <a:t>https</a:t>
            </a:r>
            <a:r>
              <a:rPr lang="en-US" sz="2800" dirty="0">
                <a:hlinkClick r:id="rId7"/>
              </a:rPr>
              <a:t>://</a:t>
            </a:r>
            <a:r>
              <a:rPr lang="en-US" sz="2800" dirty="0" smtClean="0">
                <a:hlinkClick r:id="rId7"/>
              </a:rPr>
              <a:t>doi.org/10.1016/j.ssaho.2025.101301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Raza, M., Jahangir, Z., </a:t>
            </a:r>
            <a:r>
              <a:rPr lang="en-US" sz="2800" dirty="0" err="1"/>
              <a:t>Riaz</a:t>
            </a:r>
            <a:r>
              <a:rPr lang="en-US" sz="2800" dirty="0"/>
              <a:t>, M. B., Saeed, M. J., &amp; </a:t>
            </a:r>
            <a:r>
              <a:rPr lang="en-US" sz="2800" dirty="0" err="1"/>
              <a:t>Sattar</a:t>
            </a:r>
            <a:r>
              <a:rPr lang="en-US" sz="2800" dirty="0"/>
              <a:t>, M. A. (2025). Industrial applications of large language models. Scientific Reports, 15, Article 13755.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8"/>
              </a:rPr>
              <a:t>https</a:t>
            </a:r>
            <a:r>
              <a:rPr lang="en-US" sz="2800" dirty="0">
                <a:hlinkClick r:id="rId8"/>
              </a:rPr>
              <a:t>://</a:t>
            </a:r>
            <a:r>
              <a:rPr lang="en-US" sz="2800" dirty="0" smtClean="0">
                <a:hlinkClick r:id="rId8"/>
              </a:rPr>
              <a:t>doi.org/10.1038/s41598-025-98483-1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Setyowati</a:t>
            </a:r>
            <a:r>
              <a:rPr lang="en-US" sz="2800" dirty="0"/>
              <a:t>, L., </a:t>
            </a:r>
            <a:r>
              <a:rPr lang="en-US" sz="2800" dirty="0" err="1"/>
              <a:t>Sukmawan</a:t>
            </a:r>
            <a:r>
              <a:rPr lang="en-US" sz="2800" dirty="0"/>
              <a:t>, S., &amp; El-</a:t>
            </a:r>
            <a:r>
              <a:rPr lang="en-US" sz="2800" dirty="0" err="1"/>
              <a:t>Sulukiyyah</a:t>
            </a:r>
            <a:r>
              <a:rPr lang="en-US" sz="2800" dirty="0"/>
              <a:t>, A. A. (2020). Exploring the use of ESL Composition Profile for college writing in the Indonesian context. International Journal of Language Education, 4(2), 171–182.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hlinkClick r:id="rId9"/>
              </a:rPr>
              <a:t>https</a:t>
            </a:r>
            <a:r>
              <a:rPr lang="en-US" sz="2800" dirty="0">
                <a:hlinkClick r:id="rId9"/>
              </a:rPr>
              <a:t>://</a:t>
            </a:r>
            <a:r>
              <a:rPr lang="en-US" sz="2800" dirty="0" smtClean="0">
                <a:hlinkClick r:id="rId9"/>
              </a:rPr>
              <a:t>doi.org/10.26858/ijole.v4i2.13662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Storey</a:t>
            </a:r>
            <a:r>
              <a:rPr lang="en-US" sz="2800" dirty="0"/>
              <a:t>, V. C., Yue, W. T., Zhao, J. L., &amp; </a:t>
            </a:r>
            <a:r>
              <a:rPr lang="en-US" sz="2800" dirty="0" err="1"/>
              <a:t>Lukyanenko</a:t>
            </a:r>
            <a:r>
              <a:rPr lang="en-US" sz="2800" dirty="0"/>
              <a:t>, R. (2025). Generative artificial intelligence: Evolving technology, growing societal impact, and opportunities for information systems research. Information Systems Frontiers, 27, 2081 2102.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10"/>
              </a:rPr>
              <a:t>https</a:t>
            </a:r>
            <a:r>
              <a:rPr lang="en-US" sz="2800" dirty="0">
                <a:hlinkClick r:id="rId10"/>
              </a:rPr>
              <a:t>://</a:t>
            </a:r>
            <a:r>
              <a:rPr lang="en-US" sz="2800" dirty="0" smtClean="0">
                <a:hlinkClick r:id="rId10"/>
              </a:rPr>
              <a:t>doi.org/10.1007/s10796-025-10581-7</a:t>
            </a:r>
            <a:endParaRPr lang="en-US" sz="2800" dirty="0" smtClean="0"/>
          </a:p>
          <a:p>
            <a:r>
              <a:rPr 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89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 descr="$PPTXTitle"/>
          <p:cNvSpPr txBox="1"/>
          <p:nvPr/>
        </p:nvSpPr>
        <p:spPr>
          <a:xfrm>
            <a:off x="4618215" y="472865"/>
            <a:ext cx="8607407" cy="10830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0"/>
              </a:lnSpc>
            </a:pPr>
            <a:r>
              <a:rPr lang="en-US" sz="6992" b="1" spc="-21">
                <a:solidFill>
                  <a:srgbClr val="EE6821"/>
                </a:solidFill>
                <a:latin typeface="Arial Bold"/>
                <a:ea typeface="Arial Bold"/>
                <a:cs typeface="Arial Bold"/>
                <a:sym typeface="Arial Bold"/>
              </a:rPr>
              <a:t>Table of content</a:t>
            </a:r>
          </a:p>
        </p:txBody>
      </p:sp>
      <p:sp>
        <p:nvSpPr>
          <p:cNvPr id="3" name="Freeform 3"/>
          <p:cNvSpPr/>
          <p:nvPr/>
        </p:nvSpPr>
        <p:spPr>
          <a:xfrm>
            <a:off x="-9525" y="957262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7" y="0"/>
                </a:lnTo>
                <a:lnTo>
                  <a:pt x="18298097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137813" y="4821201"/>
            <a:ext cx="170610" cy="5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3"/>
              </a:lnSpc>
              <a:spcBef>
                <a:spcPct val="0"/>
              </a:spcBef>
            </a:pPr>
            <a:r>
              <a:rPr lang="en-US" sz="3138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927570" y="3833898"/>
            <a:ext cx="170610" cy="5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3"/>
              </a:lnSpc>
              <a:spcBef>
                <a:spcPct val="0"/>
              </a:spcBef>
            </a:pPr>
            <a:r>
              <a:rPr lang="en-US" sz="3138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617084" y="2422942"/>
            <a:ext cx="16670916" cy="5441116"/>
            <a:chOff x="0" y="0"/>
            <a:chExt cx="22227888" cy="7254821"/>
          </a:xfrm>
        </p:grpSpPr>
        <p:sp>
          <p:nvSpPr>
            <p:cNvPr id="7" name="TextBox 7"/>
            <p:cNvSpPr txBox="1"/>
            <p:nvPr/>
          </p:nvSpPr>
          <p:spPr>
            <a:xfrm>
              <a:off x="7410515" y="5645096"/>
              <a:ext cx="5065689" cy="1609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799"/>
                </a:lnSpc>
                <a:spcBef>
                  <a:spcPct val="0"/>
                </a:spcBef>
              </a:pPr>
              <a:r>
                <a:rPr lang="en-US" sz="3999" b="1" u="none" strike="noStrike" spc="-16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FINDINGS &amp; DISCUSSION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771596"/>
              <a:ext cx="5158581" cy="809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799"/>
                </a:lnSpc>
              </a:pPr>
              <a:r>
                <a:rPr lang="en-US" sz="3999" b="1" spc="-16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INTRODUCTION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410515" y="1771596"/>
              <a:ext cx="5065689" cy="1609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799"/>
                </a:lnSpc>
                <a:spcBef>
                  <a:spcPct val="0"/>
                </a:spcBef>
              </a:pPr>
              <a:r>
                <a:rPr lang="en-US" sz="3999" b="1" u="none" strike="noStrike" spc="-16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LITERATURE REVIEW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14724103" y="1771596"/>
              <a:ext cx="5350073" cy="8096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799"/>
                </a:lnSpc>
                <a:spcBef>
                  <a:spcPct val="0"/>
                </a:spcBef>
              </a:pPr>
              <a:r>
                <a:rPr lang="en-US" sz="3999" b="1" u="none" strike="noStrike" spc="-16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METHODOLOGY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4724103" y="5575485"/>
              <a:ext cx="7503785" cy="1609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799"/>
                </a:lnSpc>
                <a:spcBef>
                  <a:spcPct val="0"/>
                </a:spcBef>
              </a:pPr>
              <a:r>
                <a:rPr lang="en-US" sz="3999" b="1" u="none" strike="noStrike" spc="-16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CONCLUSION &amp; RECOMMENDATIONS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747572" y="-209550"/>
              <a:ext cx="831718" cy="1990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64"/>
                </a:lnSpc>
                <a:spcBef>
                  <a:spcPct val="0"/>
                </a:spcBef>
              </a:pPr>
              <a:r>
                <a:rPr lang="en-US" sz="8831" b="1">
                  <a:solidFill>
                    <a:srgbClr val="EE682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1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970124" y="-209550"/>
              <a:ext cx="831718" cy="1990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64"/>
                </a:lnSpc>
                <a:spcBef>
                  <a:spcPct val="0"/>
                </a:spcBef>
              </a:pPr>
              <a:r>
                <a:rPr lang="en-US" sz="8831" b="1">
                  <a:solidFill>
                    <a:srgbClr val="EE682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2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983281" y="-209550"/>
              <a:ext cx="831718" cy="1990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64"/>
                </a:lnSpc>
                <a:spcBef>
                  <a:spcPct val="0"/>
                </a:spcBef>
              </a:pPr>
              <a:r>
                <a:rPr lang="en-US" sz="8831" b="1">
                  <a:solidFill>
                    <a:srgbClr val="EE682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3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8970124" y="3663950"/>
              <a:ext cx="831718" cy="1990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64"/>
                </a:lnSpc>
                <a:spcBef>
                  <a:spcPct val="0"/>
                </a:spcBef>
              </a:pPr>
              <a:r>
                <a:rPr lang="en-US" sz="8831" b="1">
                  <a:solidFill>
                    <a:srgbClr val="EE682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4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983281" y="3663950"/>
              <a:ext cx="831718" cy="19906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364"/>
                </a:lnSpc>
                <a:spcBef>
                  <a:spcPct val="0"/>
                </a:spcBef>
              </a:pPr>
              <a:r>
                <a:rPr lang="en-US" sz="8831" b="1">
                  <a:solidFill>
                    <a:srgbClr val="EE6821"/>
                  </a:solidFill>
                  <a:latin typeface="Arial Bold"/>
                  <a:ea typeface="Arial Bold"/>
                  <a:cs typeface="Arial Bold"/>
                  <a:sym typeface="Arial Bold"/>
                </a:rPr>
                <a:t>5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2079970" y="3986298"/>
            <a:ext cx="170610" cy="542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3"/>
              </a:lnSpc>
              <a:spcBef>
                <a:spcPct val="0"/>
              </a:spcBef>
            </a:pPr>
            <a:r>
              <a:rPr lang="en-US" sz="3138" b="1">
                <a:solidFill>
                  <a:srgbClr val="FFFFFF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</a:t>
            </a:r>
          </a:p>
        </p:txBody>
      </p:sp>
      <p:sp>
        <p:nvSpPr>
          <p:cNvPr id="19" name="TextBox 20"/>
          <p:cNvSpPr txBox="1"/>
          <p:nvPr/>
        </p:nvSpPr>
        <p:spPr>
          <a:xfrm>
            <a:off x="9372600" y="9741355"/>
            <a:ext cx="3492588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7"/>
              </a:lnSpc>
            </a:pPr>
            <a:r>
              <a:rPr lang="en-US" sz="2715" dirty="0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 HOANG YEN VY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7744" cy="714851"/>
          </a:xfrm>
          <a:custGeom>
            <a:avLst/>
            <a:gdLst/>
            <a:ahLst/>
            <a:cxnLst/>
            <a:rect l="l" t="t" r="r" b="b"/>
            <a:pathLst>
              <a:path w="18297744" h="714851">
                <a:moveTo>
                  <a:pt x="0" y="0"/>
                </a:moveTo>
                <a:lnTo>
                  <a:pt x="18297744" y="0"/>
                </a:lnTo>
                <a:lnTo>
                  <a:pt x="18297744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685800" y="580117"/>
            <a:ext cx="4724400" cy="771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 dirty="0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REFERENCES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709450"/>
            <a:ext cx="16992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09450"/>
            <a:ext cx="16992600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7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700" dirty="0"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1200" y="1351642"/>
            <a:ext cx="17221200" cy="10433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Swain, M. (1985). Communicative competence: Some roles of comprehensible input and comprehensible output in its development. In S. M. </a:t>
            </a:r>
            <a:r>
              <a:rPr lang="en-US" sz="2800" dirty="0" err="1"/>
              <a:t>Gass</a:t>
            </a:r>
            <a:r>
              <a:rPr lang="en-US" sz="2800" dirty="0"/>
              <a:t> &amp; C. G. Madden (Eds.), Input in second language acquisition (pp. 235–253). Newbury House</a:t>
            </a:r>
            <a:r>
              <a:rPr lang="en-US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Sweller</a:t>
            </a:r>
            <a:r>
              <a:rPr lang="en-US" sz="2800" dirty="0"/>
              <a:t>, J. (1988). Cognitive load during problem solving: Effects on learning. Cognitive Science, 12(2</a:t>
            </a:r>
            <a:r>
              <a:rPr lang="en-US" sz="2800" dirty="0" smtClean="0"/>
              <a:t>), 257  285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hlinkClick r:id="rId6"/>
              </a:rPr>
              <a:t>https</a:t>
            </a:r>
            <a:r>
              <a:rPr lang="en-US" sz="2800" dirty="0">
                <a:hlinkClick r:id="rId6"/>
              </a:rPr>
              <a:t>://</a:t>
            </a:r>
            <a:r>
              <a:rPr lang="en-US" sz="2800" dirty="0" smtClean="0">
                <a:hlinkClick r:id="rId6"/>
              </a:rPr>
              <a:t>doi.org/10.1207/s15516709cog1202_4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 smtClean="0"/>
              <a:t>Sweller</a:t>
            </a:r>
            <a:r>
              <a:rPr lang="en-US" sz="2800" dirty="0"/>
              <a:t>, J., Ayres, P., &amp; </a:t>
            </a:r>
            <a:r>
              <a:rPr lang="en-US" sz="2800" dirty="0" err="1"/>
              <a:t>Kalyuga</a:t>
            </a:r>
            <a:r>
              <a:rPr lang="en-US" sz="2800" dirty="0"/>
              <a:t>, S. (2011). Cognitive load theory. Springer. </a:t>
            </a:r>
            <a:endParaRPr lang="en-US" sz="2800" dirty="0" smtClean="0"/>
          </a:p>
          <a:p>
            <a:r>
              <a:rPr lang="en-US" sz="2800" dirty="0" smtClean="0"/>
              <a:t>      </a:t>
            </a:r>
            <a:r>
              <a:rPr lang="en-US" sz="2800" dirty="0" smtClean="0">
                <a:hlinkClick r:id="rId7"/>
              </a:rPr>
              <a:t>https</a:t>
            </a:r>
            <a:r>
              <a:rPr lang="en-US" sz="2800" dirty="0">
                <a:hlinkClick r:id="rId7"/>
              </a:rPr>
              <a:t>://doi.org/10.1007/978-1-4419-8126-4 257–285</a:t>
            </a:r>
            <a:r>
              <a:rPr lang="en-US" sz="28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Wang, C., Li, Z., &amp; Bonk, C. J. (2024). Understanding self-directed learning in AI assisted writing: A mixed methods study of postsecondary learners. Computers and Education: Artificial Intelligence, 6, Article 100247.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hlinkClick r:id="rId8"/>
              </a:rPr>
              <a:t>https</a:t>
            </a:r>
            <a:r>
              <a:rPr lang="en-US" sz="2800" dirty="0">
                <a:hlinkClick r:id="rId8"/>
              </a:rPr>
              <a:t>://</a:t>
            </a:r>
            <a:r>
              <a:rPr lang="en-US" sz="2800" dirty="0" smtClean="0">
                <a:hlinkClick r:id="rId8"/>
              </a:rPr>
              <a:t>doi.org/10.1016/j.caeai.2024.100247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Weigle</a:t>
            </a:r>
            <a:r>
              <a:rPr lang="en-US" sz="2800" dirty="0"/>
              <a:t>, S. C. (2002). Assessing writing. Cambridge University Press. https://doi.org/10.1017/CBO9780511732997 Wingate, U. (2012). “Argument!” Helping students understand what essay writing is about. Journal of English for Academic Purposes, 11(2), 145–154.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9"/>
              </a:rPr>
              <a:t>https</a:t>
            </a:r>
            <a:r>
              <a:rPr lang="en-US" sz="2800" dirty="0">
                <a:hlinkClick r:id="rId9"/>
              </a:rPr>
              <a:t>://</a:t>
            </a:r>
            <a:r>
              <a:rPr lang="en-US" sz="2800" dirty="0" smtClean="0">
                <a:hlinkClick r:id="rId9"/>
              </a:rPr>
              <a:t>doi.org/10.1016/j.jeap.2011.11.001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Xhaferi</a:t>
            </a:r>
            <a:r>
              <a:rPr lang="en-US" sz="2800" dirty="0"/>
              <a:t>, A. (2024). The integration of </a:t>
            </a:r>
            <a:r>
              <a:rPr lang="en-US" sz="2800" dirty="0" err="1"/>
              <a:t>ChatGPT</a:t>
            </a:r>
            <a:r>
              <a:rPr lang="en-US" sz="2800" dirty="0"/>
              <a:t> in academic writing: Exploring perceptions and effectiveness of the students. International Journal of Multilingual Education, 25(2), 74–86.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dirty="0" smtClean="0">
                <a:hlinkClick r:id="rId10"/>
              </a:rPr>
              <a:t>https</a:t>
            </a:r>
            <a:r>
              <a:rPr lang="en-US" sz="2800" dirty="0">
                <a:hlinkClick r:id="rId10"/>
              </a:rPr>
              <a:t>://</a:t>
            </a:r>
            <a:r>
              <a:rPr lang="en-US" sz="2800" dirty="0" smtClean="0">
                <a:hlinkClick r:id="rId10"/>
              </a:rPr>
              <a:t>doi.org/10.22333/ijme.2024.8997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Yuan, S., &amp; Dao, P. (2026). ESL tertiary learners’ engagement in </a:t>
            </a:r>
            <a:r>
              <a:rPr lang="en-US" sz="2800" dirty="0" err="1"/>
              <a:t>ChatGPT</a:t>
            </a:r>
            <a:r>
              <a:rPr lang="en-US" sz="2800" dirty="0"/>
              <a:t>-assisted second language writing. Language Awareness. Advance online publication. </a:t>
            </a:r>
            <a:endParaRPr lang="en-US" sz="2800" dirty="0" smtClean="0"/>
          </a:p>
          <a:p>
            <a:r>
              <a:rPr lang="en-US" sz="2800" dirty="0" smtClean="0"/>
              <a:t>      </a:t>
            </a:r>
            <a:r>
              <a:rPr lang="en-US" sz="2800" dirty="0" smtClean="0">
                <a:hlinkClick r:id="rId11"/>
              </a:rPr>
              <a:t>https</a:t>
            </a:r>
            <a:r>
              <a:rPr lang="en-US" sz="2800" dirty="0">
                <a:hlinkClick r:id="rId11"/>
              </a:rPr>
              <a:t>://</a:t>
            </a:r>
            <a:r>
              <a:rPr lang="en-US" sz="2800" dirty="0" smtClean="0">
                <a:hlinkClick r:id="rId11"/>
              </a:rPr>
              <a:t>doi.org/10.1080/09658416.2026.2652333</a:t>
            </a:r>
            <a:endParaRPr lang="en-US" sz="2800" dirty="0" smtClean="0"/>
          </a:p>
          <a:p>
            <a:r>
              <a:rPr lang="en-US" sz="2800" dirty="0" smtClean="0"/>
              <a:t> </a:t>
            </a:r>
          </a:p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78362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7744" cy="714851"/>
          </a:xfrm>
          <a:custGeom>
            <a:avLst/>
            <a:gdLst/>
            <a:ahLst/>
            <a:cxnLst/>
            <a:rect l="l" t="t" r="r" b="b"/>
            <a:pathLst>
              <a:path w="18297744" h="714851">
                <a:moveTo>
                  <a:pt x="0" y="0"/>
                </a:moveTo>
                <a:lnTo>
                  <a:pt x="18297744" y="0"/>
                </a:lnTo>
                <a:lnTo>
                  <a:pt x="18297744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685800" y="723900"/>
            <a:ext cx="4724400" cy="7715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 dirty="0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REFERENCES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1709450"/>
            <a:ext cx="169926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700" dirty="0"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1709450"/>
            <a:ext cx="16992600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700" dirty="0" smtClean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700" dirty="0">
              <a:effectLst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1495425"/>
            <a:ext cx="16383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/>
              <a:t>Zhai</a:t>
            </a:r>
            <a:r>
              <a:rPr lang="en-US" sz="2800" dirty="0"/>
              <a:t>, C., </a:t>
            </a:r>
            <a:r>
              <a:rPr lang="en-US" sz="2800" dirty="0" err="1"/>
              <a:t>Wibowo</a:t>
            </a:r>
            <a:r>
              <a:rPr lang="en-US" sz="2800" dirty="0"/>
              <a:t>, S., &amp; Li, L. D. (2024). The effects of over-reliance on AI dialogue systems on students’ cognitive abilities: A systematic review. Smart Learning Environments, 11, Article 28. </a:t>
            </a:r>
            <a:r>
              <a:rPr lang="en-US" sz="2800" dirty="0">
                <a:hlinkClick r:id="rId6"/>
              </a:rPr>
              <a:t>https://</a:t>
            </a:r>
            <a:r>
              <a:rPr lang="en-US" sz="2800" dirty="0" smtClean="0">
                <a:hlinkClick r:id="rId6"/>
              </a:rPr>
              <a:t>doi.org/10.1186/s40561-024-00316-7</a:t>
            </a: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Zhang, S., Zhao, X., Zhou, T., &amp; Kim, J. H. (2024). Do you have AI dependency? The roles of academic self-efficacy, academic stress, and performance expectations on problematic AI usage behavior. International Journal of Educational Technology in Higher Education, 21, Article 34. 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</a:t>
            </a:r>
            <a:r>
              <a:rPr lang="en-US" sz="2800" dirty="0" smtClean="0">
                <a:hlinkClick r:id="rId7"/>
              </a:rPr>
              <a:t>https</a:t>
            </a:r>
            <a:r>
              <a:rPr lang="en-US" sz="2800" dirty="0">
                <a:hlinkClick r:id="rId7"/>
              </a:rPr>
              <a:t>://doi.org/10.1186/s41239 </a:t>
            </a:r>
            <a:r>
              <a:rPr lang="en-US" sz="2800" dirty="0" smtClean="0">
                <a:hlinkClick r:id="rId7"/>
              </a:rPr>
              <a:t>024-00467-0</a:t>
            </a:r>
            <a:endParaRPr lang="en-US" sz="2800" dirty="0" smtClean="0"/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200783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476" cy="417195"/>
          </a:xfrm>
          <a:custGeom>
            <a:avLst/>
            <a:gdLst/>
            <a:ahLst/>
            <a:cxnLst/>
            <a:rect l="l" t="t" r="r" b="b"/>
            <a:pathLst>
              <a:path w="18288476" h="417195">
                <a:moveTo>
                  <a:pt x="0" y="0"/>
                </a:moveTo>
                <a:lnTo>
                  <a:pt x="18288476" y="0"/>
                </a:lnTo>
                <a:lnTo>
                  <a:pt x="18288476" y="417195"/>
                </a:lnTo>
                <a:lnTo>
                  <a:pt x="0" y="4171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9525" y="9572625"/>
            <a:ext cx="18297973" cy="714375"/>
          </a:xfrm>
          <a:custGeom>
            <a:avLst/>
            <a:gdLst/>
            <a:ahLst/>
            <a:cxnLst/>
            <a:rect l="l" t="t" r="r" b="b"/>
            <a:pathLst>
              <a:path w="18297973" h="714375">
                <a:moveTo>
                  <a:pt x="0" y="0"/>
                </a:moveTo>
                <a:lnTo>
                  <a:pt x="18297973" y="0"/>
                </a:lnTo>
                <a:lnTo>
                  <a:pt x="18297973" y="714375"/>
                </a:lnTo>
                <a:lnTo>
                  <a:pt x="0" y="7143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560478" y="589612"/>
            <a:ext cx="10727522" cy="8771491"/>
          </a:xfrm>
          <a:custGeom>
            <a:avLst/>
            <a:gdLst/>
            <a:ahLst/>
            <a:cxnLst/>
            <a:rect l="l" t="t" r="r" b="b"/>
            <a:pathLst>
              <a:path w="10727522" h="8771491">
                <a:moveTo>
                  <a:pt x="0" y="0"/>
                </a:moveTo>
                <a:lnTo>
                  <a:pt x="10727522" y="0"/>
                </a:lnTo>
                <a:lnTo>
                  <a:pt x="10727522" y="8771491"/>
                </a:lnTo>
                <a:lnTo>
                  <a:pt x="0" y="87714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0110" r="-25251"/>
            </a:stretch>
          </a:blipFill>
        </p:spPr>
      </p:sp>
      <p:sp>
        <p:nvSpPr>
          <p:cNvPr id="5" name="TextBox 5" descr="$PPTXTitle"/>
          <p:cNvSpPr txBox="1"/>
          <p:nvPr/>
        </p:nvSpPr>
        <p:spPr>
          <a:xfrm>
            <a:off x="574289" y="4134259"/>
            <a:ext cx="6582945" cy="19899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21"/>
              </a:lnSpc>
            </a:pPr>
            <a:r>
              <a:rPr lang="en-US" sz="6434" b="1">
                <a:solidFill>
                  <a:srgbClr val="EE6821"/>
                </a:solidFill>
                <a:latin typeface="Arial Bold"/>
                <a:ea typeface="Arial Bold"/>
                <a:cs typeface="Arial Bold"/>
                <a:sym typeface="Arial Bold"/>
              </a:rPr>
              <a:t>THANK YOU </a:t>
            </a:r>
          </a:p>
          <a:p>
            <a:pPr algn="ctr">
              <a:lnSpc>
                <a:spcPts val="7721"/>
              </a:lnSpc>
            </a:pPr>
            <a:r>
              <a:rPr lang="en-US" sz="6434" b="1">
                <a:solidFill>
                  <a:srgbClr val="EE6821"/>
                </a:solidFill>
                <a:latin typeface="Arial Bold"/>
                <a:ea typeface="Arial Bold"/>
                <a:cs typeface="Arial Bold"/>
                <a:sym typeface="Arial Bold"/>
              </a:rPr>
              <a:t>FOR LISTENING!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525" y="9572625"/>
            <a:ext cx="13166407" cy="533400"/>
            <a:chOff x="0" y="0"/>
            <a:chExt cx="17555210" cy="711200"/>
          </a:xfrm>
        </p:grpSpPr>
        <p:sp>
          <p:nvSpPr>
            <p:cNvPr id="3" name="Freeform 3"/>
            <p:cNvSpPr/>
            <p:nvPr/>
          </p:nvSpPr>
          <p:spPr>
            <a:xfrm>
              <a:off x="0" y="707898"/>
              <a:ext cx="16998187" cy="3302"/>
            </a:xfrm>
            <a:custGeom>
              <a:avLst/>
              <a:gdLst/>
              <a:ahLst/>
              <a:cxnLst/>
              <a:rect l="l" t="t" r="r" b="b"/>
              <a:pathLst>
                <a:path w="16998187" h="3302">
                  <a:moveTo>
                    <a:pt x="0" y="0"/>
                  </a:moveTo>
                  <a:lnTo>
                    <a:pt x="16998187" y="3302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t="-114262924" r="-3276" b="-92824323"/>
              </a:stretch>
            </a:blipFill>
            <a:ln w="19050" cap="sq">
              <a:solidFill>
                <a:srgbClr val="17459E"/>
              </a:solidFill>
              <a:prstDash val="solid"/>
              <a:miter/>
            </a:ln>
          </p:spPr>
        </p:sp>
        <p:sp>
          <p:nvSpPr>
            <p:cNvPr id="4" name="Freeform 4"/>
            <p:cNvSpPr/>
            <p:nvPr/>
          </p:nvSpPr>
          <p:spPr>
            <a:xfrm>
              <a:off x="16998187" y="0"/>
              <a:ext cx="556515" cy="707898"/>
            </a:xfrm>
            <a:custGeom>
              <a:avLst/>
              <a:gdLst/>
              <a:ahLst/>
              <a:cxnLst/>
              <a:rect l="l" t="t" r="r" b="b"/>
              <a:pathLst>
                <a:path w="556515" h="707898">
                  <a:moveTo>
                    <a:pt x="0" y="707898"/>
                  </a:moveTo>
                  <a:lnTo>
                    <a:pt x="556515" y="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-3054399" t="-432977" r="-91" b="-433443"/>
              </a:stretch>
            </a:blipFill>
            <a:ln w="19050" cap="sq">
              <a:solidFill>
                <a:srgbClr val="17459E"/>
              </a:solidFill>
              <a:prstDash val="solid"/>
              <a:miter/>
            </a:ln>
          </p:spPr>
        </p:sp>
      </p:grpSp>
      <p:grpSp>
        <p:nvGrpSpPr>
          <p:cNvPr id="5" name="Group 5"/>
          <p:cNvGrpSpPr/>
          <p:nvPr/>
        </p:nvGrpSpPr>
        <p:grpSpPr>
          <a:xfrm>
            <a:off x="13146976" y="9572625"/>
            <a:ext cx="5141595" cy="19050"/>
            <a:chOff x="0" y="0"/>
            <a:chExt cx="6855460" cy="254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854698" cy="25400"/>
            </a:xfrm>
            <a:custGeom>
              <a:avLst/>
              <a:gdLst/>
              <a:ahLst/>
              <a:cxnLst/>
              <a:rect l="l" t="t" r="r" b="b"/>
              <a:pathLst>
                <a:path w="6854698" h="25400">
                  <a:moveTo>
                    <a:pt x="6854698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6854698" y="25400"/>
                  </a:lnTo>
                  <a:lnTo>
                    <a:pt x="6854698" y="0"/>
                  </a:lnTo>
                  <a:close/>
                </a:path>
              </a:pathLst>
            </a:custGeom>
            <a:solidFill>
              <a:srgbClr val="17459E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316831" y="228600"/>
            <a:ext cx="16971645" cy="19050"/>
            <a:chOff x="0" y="0"/>
            <a:chExt cx="22628860" cy="25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2628225" cy="25400"/>
            </a:xfrm>
            <a:custGeom>
              <a:avLst/>
              <a:gdLst/>
              <a:ahLst/>
              <a:cxnLst/>
              <a:rect l="l" t="t" r="r" b="b"/>
              <a:pathLst>
                <a:path w="22628225" h="25400">
                  <a:moveTo>
                    <a:pt x="22628225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22628225" y="25400"/>
                  </a:lnTo>
                  <a:lnTo>
                    <a:pt x="22628225" y="0"/>
                  </a:lnTo>
                  <a:close/>
                </a:path>
              </a:pathLst>
            </a:custGeom>
            <a:solidFill>
              <a:srgbClr val="EE6821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0" y="0"/>
            <a:ext cx="1852612" cy="419100"/>
            <a:chOff x="0" y="0"/>
            <a:chExt cx="2470150" cy="558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469515" cy="558673"/>
            </a:xfrm>
            <a:custGeom>
              <a:avLst/>
              <a:gdLst/>
              <a:ahLst/>
              <a:cxnLst/>
              <a:rect l="l" t="t" r="r" b="b"/>
              <a:pathLst>
                <a:path w="2469515" h="558673">
                  <a:moveTo>
                    <a:pt x="2469515" y="0"/>
                  </a:moveTo>
                  <a:lnTo>
                    <a:pt x="0" y="0"/>
                  </a:lnTo>
                  <a:lnTo>
                    <a:pt x="0" y="558673"/>
                  </a:lnTo>
                  <a:lnTo>
                    <a:pt x="2020697" y="546100"/>
                  </a:lnTo>
                  <a:lnTo>
                    <a:pt x="2469515" y="0"/>
                  </a:lnTo>
                  <a:close/>
                </a:path>
              </a:pathLst>
            </a:custGeom>
            <a:solidFill>
              <a:srgbClr val="17459E"/>
            </a:solidFill>
          </p:spPr>
        </p:sp>
      </p:grpSp>
      <p:sp>
        <p:nvSpPr>
          <p:cNvPr id="11" name="Freeform 11"/>
          <p:cNvSpPr/>
          <p:nvPr/>
        </p:nvSpPr>
        <p:spPr>
          <a:xfrm>
            <a:off x="14755749" y="1849564"/>
            <a:ext cx="685800" cy="1610677"/>
          </a:xfrm>
          <a:custGeom>
            <a:avLst/>
            <a:gdLst/>
            <a:ahLst/>
            <a:cxnLst/>
            <a:rect l="l" t="t" r="r" b="b"/>
            <a:pathLst>
              <a:path w="685800" h="1610677">
                <a:moveTo>
                  <a:pt x="0" y="0"/>
                </a:moveTo>
                <a:lnTo>
                  <a:pt x="685800" y="0"/>
                </a:lnTo>
                <a:lnTo>
                  <a:pt x="685800" y="1610678"/>
                </a:lnTo>
                <a:lnTo>
                  <a:pt x="0" y="16106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2" descr="$PPTXTitle"/>
          <p:cNvSpPr txBox="1"/>
          <p:nvPr/>
        </p:nvSpPr>
        <p:spPr>
          <a:xfrm>
            <a:off x="549250" y="666750"/>
            <a:ext cx="5811576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9"/>
              </a:lnSpc>
            </a:pPr>
            <a:r>
              <a:rPr lang="en-US" sz="4999" b="1" spc="-17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INTRODUCTION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3156204" y="1472128"/>
            <a:ext cx="13651548" cy="7323238"/>
            <a:chOff x="0" y="0"/>
            <a:chExt cx="18202063" cy="9764317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4901767"/>
              <a:ext cx="18202063" cy="4862550"/>
              <a:chOff x="0" y="0"/>
              <a:chExt cx="16341344" cy="4365473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16341344" cy="4365498"/>
              </a:xfrm>
              <a:custGeom>
                <a:avLst/>
                <a:gdLst/>
                <a:ahLst/>
                <a:cxnLst/>
                <a:rect l="l" t="t" r="r" b="b"/>
                <a:pathLst>
                  <a:path w="16341344" h="4365498">
                    <a:moveTo>
                      <a:pt x="0" y="0"/>
                    </a:moveTo>
                    <a:lnTo>
                      <a:pt x="16341344" y="0"/>
                    </a:lnTo>
                    <a:lnTo>
                      <a:pt x="16341344" y="4365498"/>
                    </a:lnTo>
                    <a:lnTo>
                      <a:pt x="0" y="436549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t="-63" b="-62"/>
                </a:stretch>
              </a:blipFill>
            </p:spPr>
          </p:sp>
        </p:grpSp>
        <p:grpSp>
          <p:nvGrpSpPr>
            <p:cNvPr id="16" name="Group 16"/>
            <p:cNvGrpSpPr/>
            <p:nvPr/>
          </p:nvGrpSpPr>
          <p:grpSpPr>
            <a:xfrm>
              <a:off x="0" y="0"/>
              <a:ext cx="18202063" cy="4850967"/>
              <a:chOff x="0" y="0"/>
              <a:chExt cx="16380460" cy="436549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16380461" cy="4365498"/>
              </a:xfrm>
              <a:custGeom>
                <a:avLst/>
                <a:gdLst/>
                <a:ahLst/>
                <a:cxnLst/>
                <a:rect l="l" t="t" r="r" b="b"/>
                <a:pathLst>
                  <a:path w="16380461" h="4365498">
                    <a:moveTo>
                      <a:pt x="0" y="0"/>
                    </a:moveTo>
                    <a:lnTo>
                      <a:pt x="16380461" y="0"/>
                    </a:lnTo>
                    <a:lnTo>
                      <a:pt x="16380461" y="4365498"/>
                    </a:lnTo>
                    <a:lnTo>
                      <a:pt x="0" y="436549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l="-42" r="-42"/>
                </a:stretch>
              </a:blipFill>
            </p:spPr>
          </p:sp>
        </p:grpSp>
        <p:sp>
          <p:nvSpPr>
            <p:cNvPr id="18" name="TextBox 18"/>
            <p:cNvSpPr txBox="1"/>
            <p:nvPr/>
          </p:nvSpPr>
          <p:spPr>
            <a:xfrm>
              <a:off x="10529617" y="493724"/>
              <a:ext cx="7024410" cy="1382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1"/>
                </a:lnSpc>
              </a:pPr>
              <a:r>
                <a:rPr lang="en-US" sz="3399" spc="-188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Rapid growth of Generative AI in academic writing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907674" y="2937606"/>
              <a:ext cx="7024410" cy="13825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71"/>
                </a:lnSpc>
              </a:pPr>
              <a:r>
                <a:rPr lang="en-US" sz="3399" spc="-188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Over-reliance on ChatGPT-Generated content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0309463" y="5142609"/>
              <a:ext cx="7024410" cy="1953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32"/>
                </a:lnSpc>
              </a:pPr>
              <a:r>
                <a:rPr lang="en-US" sz="3199" spc="-177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Decline in Independent idea generation and Arguement development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07674" y="7527825"/>
              <a:ext cx="7024410" cy="2068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069"/>
                </a:lnSpc>
              </a:pPr>
              <a:r>
                <a:rPr lang="en-US" sz="3399" spc="-186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Cognitive load in Essay writing among </a:t>
              </a:r>
            </a:p>
            <a:p>
              <a:pPr algn="ctr">
                <a:lnSpc>
                  <a:spcPts val="4071"/>
                </a:lnSpc>
              </a:pPr>
              <a:r>
                <a:rPr lang="en-US" sz="3399" spc="-188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HUFLIT Sophomores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-5048" y="959167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6" y="0"/>
                </a:lnTo>
                <a:lnTo>
                  <a:pt x="18298096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0"/>
          <p:cNvSpPr txBox="1"/>
          <p:nvPr/>
        </p:nvSpPr>
        <p:spPr>
          <a:xfrm>
            <a:off x="9372600" y="9741355"/>
            <a:ext cx="3492588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7"/>
              </a:lnSpc>
            </a:pPr>
            <a:r>
              <a:rPr lang="en-US" sz="2715" dirty="0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 HOANG YEN VY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 descr="$PPTXTitle"/>
          <p:cNvSpPr txBox="1"/>
          <p:nvPr/>
        </p:nvSpPr>
        <p:spPr>
          <a:xfrm>
            <a:off x="1028700" y="990600"/>
            <a:ext cx="10258227" cy="103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20"/>
              </a:lnSpc>
            </a:pPr>
            <a:r>
              <a:rPr lang="en-US" sz="6600" b="1" spc="-85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RESEARCH QUESTIONS</a:t>
            </a:r>
          </a:p>
        </p:txBody>
      </p:sp>
      <p:sp>
        <p:nvSpPr>
          <p:cNvPr id="3" name="Freeform 3"/>
          <p:cNvSpPr/>
          <p:nvPr/>
        </p:nvSpPr>
        <p:spPr>
          <a:xfrm>
            <a:off x="-9525" y="957262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7" y="0"/>
                </a:lnTo>
                <a:lnTo>
                  <a:pt x="18298097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 descr="$PPTXTitle"/>
          <p:cNvSpPr txBox="1"/>
          <p:nvPr/>
        </p:nvSpPr>
        <p:spPr>
          <a:xfrm>
            <a:off x="1718594" y="2995613"/>
            <a:ext cx="12791926" cy="115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46" lvl="1" indent="-399423" algn="just">
              <a:lnSpc>
                <a:spcPts val="4440"/>
              </a:lnSpc>
              <a:buAutoNum type="arabicPeriod"/>
            </a:pPr>
            <a:r>
              <a:rPr lang="en-US" sz="3700" spc="-47" dirty="0">
                <a:solidFill>
                  <a:srgbClr val="17459E"/>
                </a:solidFill>
                <a:latin typeface="Arial"/>
                <a:ea typeface="Arial"/>
                <a:cs typeface="Arial"/>
                <a:sym typeface="Arial"/>
              </a:rPr>
              <a:t>To what extent does overuse of </a:t>
            </a:r>
            <a:r>
              <a:rPr lang="en-US" sz="3700" spc="-47" dirty="0" err="1">
                <a:solidFill>
                  <a:srgbClr val="17459E"/>
                </a:solidFill>
                <a:latin typeface="Arial"/>
                <a:ea typeface="Arial"/>
                <a:cs typeface="Arial"/>
                <a:sym typeface="Arial"/>
              </a:rPr>
              <a:t>ChatGPT</a:t>
            </a:r>
            <a:r>
              <a:rPr lang="en-US" sz="3700" spc="-47" dirty="0">
                <a:solidFill>
                  <a:srgbClr val="17459E"/>
                </a:solidFill>
                <a:latin typeface="Arial"/>
                <a:ea typeface="Arial"/>
                <a:cs typeface="Arial"/>
                <a:sym typeface="Arial"/>
              </a:rPr>
              <a:t> lead to students’ dependence on AI generated content in essay writing?</a:t>
            </a:r>
          </a:p>
        </p:txBody>
      </p:sp>
      <p:sp>
        <p:nvSpPr>
          <p:cNvPr id="6" name="TextBox 6" descr="$PPTXTitle"/>
          <p:cNvSpPr txBox="1"/>
          <p:nvPr/>
        </p:nvSpPr>
        <p:spPr>
          <a:xfrm>
            <a:off x="1718594" y="5114925"/>
            <a:ext cx="12898575" cy="171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98846" lvl="1" indent="-399423" algn="just">
              <a:lnSpc>
                <a:spcPts val="4440"/>
              </a:lnSpc>
              <a:buAutoNum type="arabicPeriod"/>
            </a:pPr>
            <a:r>
              <a:rPr lang="en-US" sz="3700" spc="-47">
                <a:solidFill>
                  <a:srgbClr val="17459E"/>
                </a:solidFill>
                <a:latin typeface="Arial"/>
                <a:ea typeface="Arial"/>
                <a:cs typeface="Arial"/>
                <a:sym typeface="Arial"/>
              </a:rPr>
              <a:t>How does the excessive use of ChatGPT influence HUFLIT sophomores’ ability to think independently when developing arguments in essays? </a:t>
            </a:r>
          </a:p>
        </p:txBody>
      </p:sp>
      <p:sp>
        <p:nvSpPr>
          <p:cNvPr id="8" name="TextBox 20"/>
          <p:cNvSpPr txBox="1"/>
          <p:nvPr/>
        </p:nvSpPr>
        <p:spPr>
          <a:xfrm>
            <a:off x="9372600" y="9741355"/>
            <a:ext cx="3492588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7"/>
              </a:lnSpc>
            </a:pPr>
            <a:r>
              <a:rPr lang="en-US" sz="2715" dirty="0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 HOANG YEN VY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7" y="0"/>
                </a:lnTo>
                <a:lnTo>
                  <a:pt x="18298097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6032944" y="5527738"/>
            <a:ext cx="246697" cy="148590"/>
            <a:chOff x="0" y="0"/>
            <a:chExt cx="328930" cy="19812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28930" cy="196977"/>
            </a:xfrm>
            <a:custGeom>
              <a:avLst/>
              <a:gdLst/>
              <a:ahLst/>
              <a:cxnLst/>
              <a:rect l="l" t="t" r="r" b="b"/>
              <a:pathLst>
                <a:path w="328930" h="196977">
                  <a:moveTo>
                    <a:pt x="0" y="0"/>
                  </a:moveTo>
                  <a:lnTo>
                    <a:pt x="328930" y="185039"/>
                  </a:lnTo>
                  <a:lnTo>
                    <a:pt x="322580" y="1969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0"/>
              </a:blip>
              <a:stretch>
                <a:fillRect l="-27279" r="-27279" b="-580"/>
              </a:stretch>
            </a:blipFill>
            <a:ln w="19050" cap="sq">
              <a:solidFill>
                <a:srgbClr val="FFFFFF"/>
              </a:solidFill>
              <a:prstDash val="solid"/>
              <a:miter/>
            </a:ln>
          </p:spPr>
        </p:sp>
      </p:grpSp>
      <p:sp>
        <p:nvSpPr>
          <p:cNvPr id="6" name="AutoShape 6"/>
          <p:cNvSpPr/>
          <p:nvPr/>
        </p:nvSpPr>
        <p:spPr>
          <a:xfrm>
            <a:off x="9163050" y="552678"/>
            <a:ext cx="0" cy="9057363"/>
          </a:xfrm>
          <a:prstGeom prst="line">
            <a:avLst/>
          </a:prstGeom>
          <a:ln w="38100" cap="flat">
            <a:solidFill>
              <a:srgbClr val="06384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TextBox 7"/>
          <p:cNvSpPr txBox="1"/>
          <p:nvPr/>
        </p:nvSpPr>
        <p:spPr>
          <a:xfrm>
            <a:off x="286562" y="582046"/>
            <a:ext cx="5746382" cy="558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07"/>
              </a:lnSpc>
            </a:pPr>
            <a:r>
              <a:rPr lang="en-US" sz="3915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LITERATURE REVIEW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2462" y="1265546"/>
            <a:ext cx="9077061" cy="7956245"/>
            <a:chOff x="0" y="0"/>
            <a:chExt cx="12102748" cy="10608327"/>
          </a:xfrm>
        </p:grpSpPr>
        <p:sp>
          <p:nvSpPr>
            <p:cNvPr id="9" name="Freeform 9"/>
            <p:cNvSpPr/>
            <p:nvPr/>
          </p:nvSpPr>
          <p:spPr>
            <a:xfrm>
              <a:off x="1499166" y="1270339"/>
              <a:ext cx="8707673" cy="9337987"/>
            </a:xfrm>
            <a:custGeom>
              <a:avLst/>
              <a:gdLst/>
              <a:ahLst/>
              <a:cxnLst/>
              <a:rect l="l" t="t" r="r" b="b"/>
              <a:pathLst>
                <a:path w="8707673" h="9337987">
                  <a:moveTo>
                    <a:pt x="0" y="0"/>
                  </a:moveTo>
                  <a:lnTo>
                    <a:pt x="8707673" y="0"/>
                  </a:lnTo>
                  <a:lnTo>
                    <a:pt x="8707673" y="9337988"/>
                  </a:lnTo>
                  <a:lnTo>
                    <a:pt x="0" y="93379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12102748" cy="831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01"/>
                </a:lnSpc>
              </a:pPr>
              <a:r>
                <a:rPr lang="en-US" sz="3484" b="1">
                  <a:solidFill>
                    <a:srgbClr val="17459E"/>
                  </a:solidFill>
                  <a:latin typeface="Inter Bold"/>
                  <a:ea typeface="Inter Bold"/>
                  <a:cs typeface="Inter Bold"/>
                  <a:sym typeface="Inter Bold"/>
                </a:rPr>
                <a:t>Cognitive Load Theory (CLT)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958358" y="2075115"/>
              <a:ext cx="6626825" cy="138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3"/>
                </a:lnSpc>
              </a:pPr>
              <a:r>
                <a:rPr lang="en-US" sz="3171" b="1">
                  <a:solidFill>
                    <a:srgbClr val="033359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Limited working </a:t>
              </a:r>
            </a:p>
            <a:p>
              <a:pPr algn="ctr">
                <a:lnSpc>
                  <a:spcPts val="4123"/>
                </a:lnSpc>
              </a:pPr>
              <a:r>
                <a:rPr lang="en-US" sz="3171" b="1">
                  <a:solidFill>
                    <a:srgbClr val="033359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memory capacity 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715659" y="5139767"/>
              <a:ext cx="6626825" cy="138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3"/>
                </a:lnSpc>
              </a:pPr>
              <a:r>
                <a:rPr lang="en-US" sz="3171" b="1">
                  <a:solidFill>
                    <a:srgbClr val="033359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Intrinsic, Extraneous,</a:t>
              </a:r>
            </a:p>
            <a:p>
              <a:pPr algn="ctr">
                <a:lnSpc>
                  <a:spcPts val="4123"/>
                </a:lnSpc>
              </a:pPr>
              <a:r>
                <a:rPr lang="en-US" sz="3171" b="1">
                  <a:solidFill>
                    <a:srgbClr val="033359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 and Germane Loads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189065" y="8307777"/>
              <a:ext cx="6626825" cy="138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3"/>
                </a:lnSpc>
              </a:pPr>
              <a:r>
                <a:rPr lang="en-US" sz="3171" b="1">
                  <a:solidFill>
                    <a:srgbClr val="033359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Managing Cognitive demands in Writing 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139523" y="1265546"/>
            <a:ext cx="9077061" cy="7925549"/>
            <a:chOff x="0" y="0"/>
            <a:chExt cx="12102748" cy="10567399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123825"/>
              <a:ext cx="12102748" cy="8316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401"/>
                </a:lnSpc>
              </a:pPr>
              <a:r>
                <a:rPr lang="en-US" sz="3484" b="1">
                  <a:solidFill>
                    <a:srgbClr val="17459E"/>
                  </a:solidFill>
                  <a:latin typeface="Inter Bold"/>
                  <a:ea typeface="Inter Bold"/>
                  <a:cs typeface="Inter Bold"/>
                  <a:sym typeface="Inter Bold"/>
                </a:rPr>
                <a:t>Second Language Acquisition (SLA)</a:t>
              </a:r>
            </a:p>
          </p:txBody>
        </p:sp>
        <p:sp>
          <p:nvSpPr>
            <p:cNvPr id="16" name="Freeform 16"/>
            <p:cNvSpPr/>
            <p:nvPr/>
          </p:nvSpPr>
          <p:spPr>
            <a:xfrm>
              <a:off x="1697538" y="1229412"/>
              <a:ext cx="8707673" cy="9337987"/>
            </a:xfrm>
            <a:custGeom>
              <a:avLst/>
              <a:gdLst/>
              <a:ahLst/>
              <a:cxnLst/>
              <a:rect l="l" t="t" r="r" b="b"/>
              <a:pathLst>
                <a:path w="8707673" h="9337987">
                  <a:moveTo>
                    <a:pt x="0" y="0"/>
                  </a:moveTo>
                  <a:lnTo>
                    <a:pt x="8707673" y="0"/>
                  </a:lnTo>
                  <a:lnTo>
                    <a:pt x="8707673" y="9337987"/>
                  </a:lnTo>
                  <a:lnTo>
                    <a:pt x="0" y="9337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7" name="TextBox 17"/>
            <p:cNvSpPr txBox="1"/>
            <p:nvPr/>
          </p:nvSpPr>
          <p:spPr>
            <a:xfrm>
              <a:off x="3521198" y="1682848"/>
              <a:ext cx="6369637" cy="20924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3"/>
                </a:lnSpc>
              </a:pPr>
              <a:r>
                <a:rPr lang="en-US" sz="3171" b="1" dirty="0">
                  <a:solidFill>
                    <a:srgbClr val="033359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Active language production through Writing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888413" y="5098840"/>
              <a:ext cx="6626825" cy="138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3"/>
                </a:lnSpc>
              </a:pPr>
              <a:r>
                <a:rPr lang="en-US" sz="3171" b="1">
                  <a:solidFill>
                    <a:srgbClr val="033359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Meaningful academic output creation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3521198" y="8266850"/>
              <a:ext cx="6626825" cy="13897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23"/>
                </a:lnSpc>
              </a:pPr>
              <a:r>
                <a:rPr lang="en-US" sz="3171" b="1">
                  <a:solidFill>
                    <a:srgbClr val="033359"/>
                  </a:solidFill>
                  <a:latin typeface="Inter Medium"/>
                  <a:ea typeface="Inter Medium"/>
                  <a:cs typeface="Inter Medium"/>
                  <a:sym typeface="Inter Medium"/>
                </a:rPr>
                <a:t>Independent practice for language development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9372600" y="9741355"/>
            <a:ext cx="3492588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7"/>
              </a:lnSpc>
            </a:pPr>
            <a:r>
              <a:rPr lang="en-US" sz="2715" dirty="0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 HOANG YEN VY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217675"/>
              </p:ext>
            </p:extLst>
          </p:nvPr>
        </p:nvGraphicFramePr>
        <p:xfrm>
          <a:off x="3410961" y="564632"/>
          <a:ext cx="13084440" cy="8653719"/>
        </p:xfrm>
        <a:graphic>
          <a:graphicData uri="http://schemas.openxmlformats.org/drawingml/2006/table">
            <a:tbl>
              <a:tblPr/>
              <a:tblGrid>
                <a:gridCol w="4361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1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61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58069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B42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682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3A1E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913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3913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3913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3913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39130"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>
                    <a:lnL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Freeform 2"/>
          <p:cNvSpPr/>
          <p:nvPr/>
        </p:nvSpPr>
        <p:spPr>
          <a:xfrm>
            <a:off x="-9525" y="957262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7" y="0"/>
                </a:lnTo>
                <a:lnTo>
                  <a:pt x="18298097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123045" y="1009650"/>
            <a:ext cx="3262681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28"/>
              </a:lnSpc>
            </a:pPr>
            <a:r>
              <a:rPr lang="en-US" sz="4357" b="1" spc="-52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PREVIOUS </a:t>
            </a:r>
          </a:p>
          <a:p>
            <a:pPr algn="l">
              <a:lnSpc>
                <a:spcPts val="5228"/>
              </a:lnSpc>
            </a:pPr>
            <a:r>
              <a:rPr lang="en-US" sz="4357" b="1" spc="-56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RESEARCH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508771" y="765190"/>
            <a:ext cx="12649921" cy="8178785"/>
            <a:chOff x="164060" y="188890"/>
            <a:chExt cx="16866561" cy="10905048"/>
          </a:xfrm>
        </p:grpSpPr>
        <p:sp>
          <p:nvSpPr>
            <p:cNvPr id="7" name="TextBox 7" descr="$PPTXTitle"/>
            <p:cNvSpPr txBox="1"/>
            <p:nvPr/>
          </p:nvSpPr>
          <p:spPr>
            <a:xfrm>
              <a:off x="6149394" y="4195851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8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Improved grammar and vocabulary quality</a:t>
              </a:r>
            </a:p>
          </p:txBody>
        </p:sp>
        <p:sp>
          <p:nvSpPr>
            <p:cNvPr id="8" name="TextBox 8" descr="$PPTXTitle"/>
            <p:cNvSpPr txBox="1"/>
            <p:nvPr/>
          </p:nvSpPr>
          <p:spPr>
            <a:xfrm>
              <a:off x="6037855" y="2240051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6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Faster and coherent essay creation</a:t>
              </a:r>
            </a:p>
          </p:txBody>
        </p:sp>
        <p:sp>
          <p:nvSpPr>
            <p:cNvPr id="9" name="TextBox 9" descr="$PPTXTitle"/>
            <p:cNvSpPr txBox="1"/>
            <p:nvPr/>
          </p:nvSpPr>
          <p:spPr>
            <a:xfrm>
              <a:off x="6149394" y="6151651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6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Reduced cognitive mental burden</a:t>
              </a:r>
            </a:p>
          </p:txBody>
        </p:sp>
        <p:sp>
          <p:nvSpPr>
            <p:cNvPr id="10" name="TextBox 10" descr="$PPTXTitle"/>
            <p:cNvSpPr txBox="1"/>
            <p:nvPr/>
          </p:nvSpPr>
          <p:spPr>
            <a:xfrm>
              <a:off x="6149394" y="9855688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6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Lowered writing anxiety levels</a:t>
              </a:r>
            </a:p>
          </p:txBody>
        </p:sp>
        <p:sp>
          <p:nvSpPr>
            <p:cNvPr id="11" name="TextBox 11" descr="$PPTXTitle"/>
            <p:cNvSpPr txBox="1"/>
            <p:nvPr/>
          </p:nvSpPr>
          <p:spPr>
            <a:xfrm>
              <a:off x="6037855" y="8003670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6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Increased student writing motivation</a:t>
              </a:r>
            </a:p>
          </p:txBody>
        </p:sp>
        <p:sp>
          <p:nvSpPr>
            <p:cNvPr id="12" name="TextBox 12" descr="$PPTXTitle"/>
            <p:cNvSpPr txBox="1"/>
            <p:nvPr/>
          </p:nvSpPr>
          <p:spPr>
            <a:xfrm>
              <a:off x="11849842" y="4195851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8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Reduced independent critical thinking skills</a:t>
              </a:r>
            </a:p>
          </p:txBody>
        </p:sp>
        <p:sp>
          <p:nvSpPr>
            <p:cNvPr id="13" name="TextBox 13" descr="$PPTXTitle"/>
            <p:cNvSpPr txBox="1"/>
            <p:nvPr/>
          </p:nvSpPr>
          <p:spPr>
            <a:xfrm>
              <a:off x="11849842" y="2240051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8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Loss of student idea ownership</a:t>
              </a:r>
            </a:p>
          </p:txBody>
        </p:sp>
        <p:sp>
          <p:nvSpPr>
            <p:cNvPr id="14" name="TextBox 14" descr="$PPTXTitle"/>
            <p:cNvSpPr txBox="1"/>
            <p:nvPr/>
          </p:nvSpPr>
          <p:spPr>
            <a:xfrm>
              <a:off x="11849842" y="6099760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8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Lowered creativity and passive participation</a:t>
              </a:r>
            </a:p>
          </p:txBody>
        </p:sp>
        <p:sp>
          <p:nvSpPr>
            <p:cNvPr id="15" name="TextBox 15" descr="$PPTXTitle"/>
            <p:cNvSpPr txBox="1"/>
            <p:nvPr/>
          </p:nvSpPr>
          <p:spPr>
            <a:xfrm>
              <a:off x="11849842" y="9855688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6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Passive engagement during self-revision</a:t>
              </a:r>
            </a:p>
          </p:txBody>
        </p:sp>
        <p:sp>
          <p:nvSpPr>
            <p:cNvPr id="16" name="TextBox 16" descr="$PPTXTitle"/>
            <p:cNvSpPr txBox="1"/>
            <p:nvPr/>
          </p:nvSpPr>
          <p:spPr>
            <a:xfrm>
              <a:off x="11883488" y="7977724"/>
              <a:ext cx="5147133" cy="12382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spc="-36">
                  <a:solidFill>
                    <a:srgbClr val="17459E"/>
                  </a:solidFill>
                  <a:latin typeface="Arial"/>
                  <a:ea typeface="Arial"/>
                  <a:cs typeface="Arial"/>
                  <a:sym typeface="Arial"/>
                </a:rPr>
                <a:t>Weakened long-term writing abilities</a:t>
              </a:r>
            </a:p>
          </p:txBody>
        </p:sp>
        <p:sp>
          <p:nvSpPr>
            <p:cNvPr id="20" name="TextBox 20" descr="$PPTXTitle"/>
            <p:cNvSpPr txBox="1"/>
            <p:nvPr/>
          </p:nvSpPr>
          <p:spPr>
            <a:xfrm>
              <a:off x="836121" y="4500651"/>
              <a:ext cx="4361812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 spc="-38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Mahapatra (2024)</a:t>
              </a:r>
            </a:p>
          </p:txBody>
        </p:sp>
        <p:sp>
          <p:nvSpPr>
            <p:cNvPr id="21" name="TextBox 21" descr="$PPTXTitle"/>
            <p:cNvSpPr txBox="1"/>
            <p:nvPr/>
          </p:nvSpPr>
          <p:spPr>
            <a:xfrm>
              <a:off x="865646" y="2571385"/>
              <a:ext cx="4397509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 spc="-38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Bašić et al. (2023)</a:t>
              </a:r>
            </a:p>
          </p:txBody>
        </p:sp>
        <p:sp>
          <p:nvSpPr>
            <p:cNvPr id="22" name="TextBox 22" descr="$PPTXTitle"/>
            <p:cNvSpPr txBox="1"/>
            <p:nvPr/>
          </p:nvSpPr>
          <p:spPr>
            <a:xfrm>
              <a:off x="164060" y="6404560"/>
              <a:ext cx="5705933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 b="1" spc="-36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Boudouaia et al. (2024)</a:t>
              </a:r>
            </a:p>
          </p:txBody>
        </p:sp>
        <p:sp>
          <p:nvSpPr>
            <p:cNvPr id="23" name="TextBox 23" descr="$PPTXTitle"/>
            <p:cNvSpPr txBox="1"/>
            <p:nvPr/>
          </p:nvSpPr>
          <p:spPr>
            <a:xfrm>
              <a:off x="794253" y="10160488"/>
              <a:ext cx="4540294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 spc="-38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Yuan &amp; Dao (2026)</a:t>
              </a:r>
            </a:p>
          </p:txBody>
        </p:sp>
        <p:sp>
          <p:nvSpPr>
            <p:cNvPr id="24" name="TextBox 24" descr="$PPTXTitle"/>
            <p:cNvSpPr txBox="1"/>
            <p:nvPr/>
          </p:nvSpPr>
          <p:spPr>
            <a:xfrm>
              <a:off x="865646" y="8282524"/>
              <a:ext cx="4468902" cy="6286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600"/>
                </a:lnSpc>
              </a:pPr>
              <a:r>
                <a:rPr lang="en-US" sz="3000" b="1" spc="-38">
                  <a:solidFill>
                    <a:srgbClr val="17459E"/>
                  </a:solidFill>
                  <a:latin typeface="Arial Bold"/>
                  <a:ea typeface="Arial Bold"/>
                  <a:cs typeface="Arial Bold"/>
                  <a:sym typeface="Arial Bold"/>
                </a:rPr>
                <a:t>Lai &amp; Trinh (2025)</a:t>
              </a:r>
            </a:p>
          </p:txBody>
        </p:sp>
        <p:sp>
          <p:nvSpPr>
            <p:cNvPr id="19" name="TextBox 19" descr="$PPTXTitle"/>
            <p:cNvSpPr txBox="1"/>
            <p:nvPr/>
          </p:nvSpPr>
          <p:spPr>
            <a:xfrm>
              <a:off x="315161" y="764384"/>
              <a:ext cx="5147133" cy="6286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 b="1" spc="-38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Author(s) &amp; Year</a:t>
              </a:r>
            </a:p>
          </p:txBody>
        </p:sp>
        <p:sp>
          <p:nvSpPr>
            <p:cNvPr id="17" name="TextBox 17" descr="$PPTXTitle"/>
            <p:cNvSpPr txBox="1"/>
            <p:nvPr/>
          </p:nvSpPr>
          <p:spPr>
            <a:xfrm>
              <a:off x="6183040" y="188890"/>
              <a:ext cx="5147133" cy="12382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 b="1" spc="-38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Primary Benefits Identified</a:t>
              </a:r>
            </a:p>
          </p:txBody>
        </p:sp>
        <p:sp>
          <p:nvSpPr>
            <p:cNvPr id="18" name="TextBox 18" descr="$PPTXTitle"/>
            <p:cNvSpPr txBox="1"/>
            <p:nvPr/>
          </p:nvSpPr>
          <p:spPr>
            <a:xfrm>
              <a:off x="11883488" y="188890"/>
              <a:ext cx="5147133" cy="12382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3000" b="1" spc="-38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Primary Risk  Identified</a:t>
              </a:r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9144238" y="9601200"/>
            <a:ext cx="3492588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7"/>
              </a:lnSpc>
            </a:pPr>
            <a:r>
              <a:rPr lang="en-US" sz="2715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 HOANG YEN VY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9525" y="957262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7" y="0"/>
                </a:lnTo>
                <a:lnTo>
                  <a:pt x="18298097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 descr="$PPTXTitle"/>
          <p:cNvSpPr txBox="1"/>
          <p:nvPr/>
        </p:nvSpPr>
        <p:spPr>
          <a:xfrm>
            <a:off x="816609" y="659139"/>
            <a:ext cx="11843728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sz="5499" b="1" spc="-19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METHODOLOGY</a:t>
            </a:r>
          </a:p>
        </p:txBody>
      </p:sp>
      <p:sp>
        <p:nvSpPr>
          <p:cNvPr id="5" name="Freeform 5"/>
          <p:cNvSpPr/>
          <p:nvPr/>
        </p:nvSpPr>
        <p:spPr>
          <a:xfrm>
            <a:off x="816609" y="3326139"/>
            <a:ext cx="4408538" cy="4926294"/>
          </a:xfrm>
          <a:custGeom>
            <a:avLst/>
            <a:gdLst/>
            <a:ahLst/>
            <a:cxnLst/>
            <a:rect l="l" t="t" r="r" b="b"/>
            <a:pathLst>
              <a:path w="4408538" h="4926294">
                <a:moveTo>
                  <a:pt x="0" y="0"/>
                </a:moveTo>
                <a:lnTo>
                  <a:pt x="4408537" y="0"/>
                </a:lnTo>
                <a:lnTo>
                  <a:pt x="4408537" y="4926295"/>
                </a:lnTo>
                <a:lnTo>
                  <a:pt x="0" y="49262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506775" y="7377565"/>
            <a:ext cx="3028206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59"/>
              </a:lnSpc>
              <a:spcBef>
                <a:spcPct val="0"/>
              </a:spcBef>
            </a:pPr>
            <a:r>
              <a:rPr lang="en-US" sz="3549" b="1" u="none" strike="noStrike" spc="-16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Research Design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16609" y="3309286"/>
            <a:ext cx="4165517" cy="150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Mixed quantitative and qualititive methods</a:t>
            </a:r>
          </a:p>
        </p:txBody>
      </p:sp>
      <p:sp>
        <p:nvSpPr>
          <p:cNvPr id="8" name="Freeform 8"/>
          <p:cNvSpPr/>
          <p:nvPr/>
        </p:nvSpPr>
        <p:spPr>
          <a:xfrm>
            <a:off x="5031882" y="3330252"/>
            <a:ext cx="4245068" cy="4910872"/>
          </a:xfrm>
          <a:custGeom>
            <a:avLst/>
            <a:gdLst/>
            <a:ahLst/>
            <a:cxnLst/>
            <a:rect l="l" t="t" r="r" b="b"/>
            <a:pathLst>
              <a:path w="4245068" h="4910872">
                <a:moveTo>
                  <a:pt x="0" y="0"/>
                </a:moveTo>
                <a:lnTo>
                  <a:pt x="4245068" y="0"/>
                </a:lnTo>
                <a:lnTo>
                  <a:pt x="4245068" y="4910872"/>
                </a:lnTo>
                <a:lnTo>
                  <a:pt x="0" y="49108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5514217" y="7377565"/>
            <a:ext cx="328039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59"/>
              </a:lnSpc>
              <a:spcBef>
                <a:spcPct val="0"/>
              </a:spcBef>
            </a:pPr>
            <a:r>
              <a:rPr lang="en-US" sz="3549" b="1" u="none" strike="noStrike" spc="-16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Research context</a:t>
            </a:r>
          </a:p>
        </p:txBody>
      </p:sp>
      <p:sp>
        <p:nvSpPr>
          <p:cNvPr id="10" name="Freeform 10"/>
          <p:cNvSpPr/>
          <p:nvPr/>
        </p:nvSpPr>
        <p:spPr>
          <a:xfrm>
            <a:off x="9052905" y="3356911"/>
            <a:ext cx="4366854" cy="4919714"/>
          </a:xfrm>
          <a:custGeom>
            <a:avLst/>
            <a:gdLst/>
            <a:ahLst/>
            <a:cxnLst/>
            <a:rect l="l" t="t" r="r" b="b"/>
            <a:pathLst>
              <a:path w="4366854" h="4919714">
                <a:moveTo>
                  <a:pt x="0" y="0"/>
                </a:moveTo>
                <a:lnTo>
                  <a:pt x="4366854" y="0"/>
                </a:lnTo>
                <a:lnTo>
                  <a:pt x="4366854" y="4919714"/>
                </a:lnTo>
                <a:lnTo>
                  <a:pt x="0" y="491971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0133293" y="7377565"/>
            <a:ext cx="2206079" cy="609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59"/>
              </a:lnSpc>
              <a:spcBef>
                <a:spcPct val="0"/>
              </a:spcBef>
            </a:pPr>
            <a:r>
              <a:rPr lang="en-US" sz="3549" b="1" u="none" strike="noStrike" spc="-16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Participants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3217370" y="3365752"/>
            <a:ext cx="4245068" cy="4910872"/>
          </a:xfrm>
          <a:custGeom>
            <a:avLst/>
            <a:gdLst/>
            <a:ahLst/>
            <a:cxnLst/>
            <a:rect l="l" t="t" r="r" b="b"/>
            <a:pathLst>
              <a:path w="4245068" h="4910872">
                <a:moveTo>
                  <a:pt x="0" y="0"/>
                </a:moveTo>
                <a:lnTo>
                  <a:pt x="4245068" y="0"/>
                </a:lnTo>
                <a:lnTo>
                  <a:pt x="4245068" y="4910873"/>
                </a:lnTo>
                <a:lnTo>
                  <a:pt x="0" y="49108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3622897" y="7387090"/>
            <a:ext cx="3839541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39"/>
              </a:lnSpc>
              <a:spcBef>
                <a:spcPct val="0"/>
              </a:spcBef>
            </a:pPr>
            <a:r>
              <a:rPr lang="en-US" sz="3449" b="1" u="none" strike="noStrike" spc="-16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Research Instrument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16609" y="4842653"/>
            <a:ext cx="4165517" cy="10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Cross-sectional  survey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16609" y="5930541"/>
            <a:ext cx="4165517" cy="10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Survey (5-point   Likert sclae)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031882" y="3318127"/>
            <a:ext cx="4021023" cy="10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Conducted at HUFLIT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031882" y="4620004"/>
            <a:ext cx="4021023" cy="10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English-major sophomores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031882" y="5901585"/>
            <a:ext cx="4021023" cy="10740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4955" lvl="1" indent="-322478" algn="l">
              <a:lnSpc>
                <a:spcPts val="3932"/>
              </a:lnSpc>
              <a:buFont typeface="Arial"/>
              <a:buChar char="•"/>
            </a:pPr>
            <a:r>
              <a:rPr lang="en-US" sz="34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Academic essay writing courses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100530" y="3399794"/>
            <a:ext cx="4021023" cy="549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127 students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052905" y="4110761"/>
            <a:ext cx="4021023" cy="15019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Voluntary, confidential, and anonymous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052905" y="5911110"/>
            <a:ext cx="4021023" cy="10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Experienced GenAI users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238277" y="3399794"/>
            <a:ext cx="4021023" cy="10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Surveys and interviews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217370" y="4587011"/>
            <a:ext cx="4021023" cy="10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Demographics plus perceptions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238277" y="5820680"/>
            <a:ext cx="4021023" cy="102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26261" lvl="1" indent="-313131" algn="l">
              <a:lnSpc>
                <a:spcPts val="3818"/>
              </a:lnSpc>
              <a:buFont typeface="Arial"/>
              <a:buChar char="•"/>
            </a:pPr>
            <a:r>
              <a:rPr lang="en-US" sz="3349" spc="-13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Data analyzed using SPSS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4795984" y="9195235"/>
            <a:ext cx="3492588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87"/>
              </a:lnSpc>
            </a:pPr>
            <a:r>
              <a:rPr lang="en-US" sz="2715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LE HOANG YEN VY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165559" y="4718812"/>
            <a:ext cx="6856118" cy="3649951"/>
          </a:xfrm>
          <a:custGeom>
            <a:avLst/>
            <a:gdLst/>
            <a:ahLst/>
            <a:cxnLst/>
            <a:rect l="l" t="t" r="r" b="b"/>
            <a:pathLst>
              <a:path w="6856118" h="3649951">
                <a:moveTo>
                  <a:pt x="0" y="0"/>
                </a:moveTo>
                <a:lnTo>
                  <a:pt x="6856119" y="0"/>
                </a:lnTo>
                <a:lnTo>
                  <a:pt x="6856119" y="3649951"/>
                </a:lnTo>
                <a:lnTo>
                  <a:pt x="0" y="36499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862" b="-86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9572149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6" y="0"/>
                </a:lnTo>
                <a:lnTo>
                  <a:pt x="18298096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52413" y="1028700"/>
            <a:ext cx="10415919" cy="8229600"/>
          </a:xfrm>
          <a:custGeom>
            <a:avLst/>
            <a:gdLst/>
            <a:ahLst/>
            <a:cxnLst/>
            <a:rect l="l" t="t" r="r" b="b"/>
            <a:pathLst>
              <a:path w="10415919" h="8229600">
                <a:moveTo>
                  <a:pt x="0" y="0"/>
                </a:moveTo>
                <a:lnTo>
                  <a:pt x="10415919" y="0"/>
                </a:lnTo>
                <a:lnTo>
                  <a:pt x="1041591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333" r="-1333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735605" y="1911935"/>
            <a:ext cx="6321477" cy="2149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541"/>
              </a:lnSpc>
            </a:pPr>
            <a:r>
              <a:rPr lang="en-US" sz="6234" b="1">
                <a:solidFill>
                  <a:srgbClr val="17459E"/>
                </a:solidFill>
                <a:latin typeface="Arial Bold"/>
                <a:ea typeface="Arial Bold"/>
                <a:cs typeface="Arial Bold"/>
                <a:sym typeface="Arial Bold"/>
              </a:rPr>
              <a:t>Findings and Discussions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071070" y="9194759"/>
            <a:ext cx="3227027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87"/>
              </a:lnSpc>
              <a:spcBef>
                <a:spcPct val="0"/>
              </a:spcBef>
            </a:pPr>
            <a:r>
              <a:rPr lang="en-US" sz="2715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PHAM KIM QUOC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7135" y="1155160"/>
            <a:ext cx="6853730" cy="6853730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8204687" y="3598103"/>
            <a:ext cx="1878626" cy="1857492"/>
          </a:xfrm>
          <a:custGeom>
            <a:avLst/>
            <a:gdLst/>
            <a:ahLst/>
            <a:cxnLst/>
            <a:rect l="l" t="t" r="r" b="b"/>
            <a:pathLst>
              <a:path w="1878626" h="1857492">
                <a:moveTo>
                  <a:pt x="0" y="0"/>
                </a:moveTo>
                <a:lnTo>
                  <a:pt x="1878626" y="0"/>
                </a:lnTo>
                <a:lnTo>
                  <a:pt x="1878626" y="1857492"/>
                </a:lnTo>
                <a:lnTo>
                  <a:pt x="0" y="18574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203115" y="671051"/>
            <a:ext cx="11881771" cy="646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00"/>
              </a:lnSpc>
              <a:spcBef>
                <a:spcPct val="0"/>
              </a:spcBef>
            </a:pPr>
            <a:r>
              <a:rPr lang="en-US" sz="4000" b="1" u="none" strike="noStrike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DEPENDENCE ON AI-GENERATED CONTENT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96675" y="3674362"/>
            <a:ext cx="4836936" cy="163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75"/>
              </a:lnSpc>
            </a:pPr>
            <a:r>
              <a:rPr lang="en-US" sz="3479" b="1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ChatGPT-assisted structure planning</a:t>
            </a:r>
          </a:p>
          <a:p>
            <a:pPr algn="ctr">
              <a:lnSpc>
                <a:spcPts val="4175"/>
              </a:lnSpc>
            </a:pPr>
            <a:r>
              <a:rPr lang="en-US" sz="3479" b="1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(M=3.64)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999721" y="3909424"/>
            <a:ext cx="5529027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76"/>
              </a:lnSpc>
              <a:spcBef>
                <a:spcPct val="0"/>
              </a:spcBef>
            </a:pPr>
            <a:r>
              <a:rPr lang="en-US" sz="3479" b="1" u="none" strike="noStrike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Difficulty writing without AI</a:t>
            </a:r>
          </a:p>
          <a:p>
            <a:pPr marL="0" lvl="0" indent="0" algn="ctr">
              <a:lnSpc>
                <a:spcPts val="4176"/>
              </a:lnSpc>
              <a:spcBef>
                <a:spcPct val="0"/>
              </a:spcBef>
            </a:pPr>
            <a:r>
              <a:rPr lang="en-US" sz="3479" b="1" u="none" strike="noStrike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(M=3.37)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344716" y="7656821"/>
            <a:ext cx="7598569" cy="1114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175"/>
              </a:lnSpc>
              <a:spcBef>
                <a:spcPct val="0"/>
              </a:spcBef>
            </a:pPr>
            <a:r>
              <a:rPr lang="en-US" sz="3479" b="1" u="none" strike="noStrike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Reliance on AI-generated ideas</a:t>
            </a:r>
          </a:p>
          <a:p>
            <a:pPr marL="0" lvl="0" indent="0" algn="ctr">
              <a:lnSpc>
                <a:spcPts val="4175"/>
              </a:lnSpc>
              <a:spcBef>
                <a:spcPct val="0"/>
              </a:spcBef>
            </a:pPr>
            <a:r>
              <a:rPr lang="en-US" sz="3479" b="1" u="none" strike="noStrike">
                <a:solidFill>
                  <a:srgbClr val="033359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(M=3.73)</a:t>
            </a:r>
          </a:p>
        </p:txBody>
      </p:sp>
      <p:sp>
        <p:nvSpPr>
          <p:cNvPr id="8" name="Freeform 8"/>
          <p:cNvSpPr/>
          <p:nvPr/>
        </p:nvSpPr>
        <p:spPr>
          <a:xfrm>
            <a:off x="-9525" y="9572625"/>
            <a:ext cx="18298096" cy="714851"/>
          </a:xfrm>
          <a:custGeom>
            <a:avLst/>
            <a:gdLst/>
            <a:ahLst/>
            <a:cxnLst/>
            <a:rect l="l" t="t" r="r" b="b"/>
            <a:pathLst>
              <a:path w="18298096" h="714851">
                <a:moveTo>
                  <a:pt x="0" y="0"/>
                </a:moveTo>
                <a:lnTo>
                  <a:pt x="18298097" y="0"/>
                </a:lnTo>
                <a:lnTo>
                  <a:pt x="18298097" y="714851"/>
                </a:lnTo>
                <a:lnTo>
                  <a:pt x="0" y="7148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0" y="0"/>
            <a:ext cx="18288476" cy="419100"/>
          </a:xfrm>
          <a:custGeom>
            <a:avLst/>
            <a:gdLst/>
            <a:ahLst/>
            <a:cxnLst/>
            <a:rect l="l" t="t" r="r" b="b"/>
            <a:pathLst>
              <a:path w="18288476" h="419100">
                <a:moveTo>
                  <a:pt x="0" y="0"/>
                </a:moveTo>
                <a:lnTo>
                  <a:pt x="18288476" y="0"/>
                </a:lnTo>
                <a:lnTo>
                  <a:pt x="18288476" y="419100"/>
                </a:lnTo>
                <a:lnTo>
                  <a:pt x="0" y="4191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5060973" y="9186274"/>
            <a:ext cx="3227027" cy="377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87"/>
              </a:lnSpc>
              <a:spcBef>
                <a:spcPct val="0"/>
              </a:spcBef>
            </a:pPr>
            <a:r>
              <a:rPr lang="en-US" sz="2715">
                <a:solidFill>
                  <a:srgbClr val="17459E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PHAM KIM QUOC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2207</Words>
  <Application>Microsoft Office PowerPoint</Application>
  <PresentationFormat>Custom</PresentationFormat>
  <Paragraphs>220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Inter Bold</vt:lpstr>
      <vt:lpstr>Calibri</vt:lpstr>
      <vt:lpstr>Calibri (MS)</vt:lpstr>
      <vt:lpstr>Arial Bold</vt:lpstr>
      <vt:lpstr>League Spartan</vt:lpstr>
      <vt:lpstr>Inter</vt:lpstr>
      <vt:lpstr>Calibri (MS) Bold</vt:lpstr>
      <vt:lpstr>Arial</vt:lpstr>
      <vt:lpstr>Public Sans Bold</vt:lpstr>
      <vt:lpstr>Inter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presentation guidelines  sample.pptx</dc:title>
  <cp:lastModifiedBy>Admin</cp:lastModifiedBy>
  <cp:revision>7</cp:revision>
  <dcterms:created xsi:type="dcterms:W3CDTF">2006-08-16T00:00:00Z</dcterms:created>
  <dcterms:modified xsi:type="dcterms:W3CDTF">2026-08-03T04:58:15Z</dcterms:modified>
  <dc:identifier>DAHQ0_h7Uqg</dc:identifier>
</cp:coreProperties>
</file>