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notesSlides/notesSlide9.xml" ContentType="application/vnd.openxmlformats-officedocument.presentationml.notesSlide+xml"/>
  <Override PartName="/ppt/charts/chart2.xml" ContentType="application/vnd.openxmlformats-officedocument.drawingml.chart+xml"/>
  <Override PartName="/ppt/notesSlides/notesSlide10.xml" ContentType="application/vnd.openxmlformats-officedocument.presentationml.notesSlide+xml"/>
  <Override PartName="/ppt/charts/chart3.xml" ContentType="application/vnd.openxmlformats-officedocument.drawingml.chart+xml"/>
  <Override PartName="/ppt/notesSlides/notesSlide11.xml" ContentType="application/vnd.openxmlformats-officedocument.presentationml.notesSlide+xml"/>
  <Override PartName="/ppt/charts/chart4.xml" ContentType="application/vnd.openxmlformats-officedocument.drawingml.chart+xml"/>
  <Override PartName="/ppt/notesSlides/notesSlide12.xml" ContentType="application/vnd.openxmlformats-officedocument.presentationml.notesSlide+xml"/>
  <Override PartName="/ppt/charts/chart5.xml" ContentType="application/vnd.openxmlformats-officedocument.drawingml.chart+xml"/>
  <Override PartName="/ppt/notesSlides/notesSlide13.xml" ContentType="application/vnd.openxmlformats-officedocument.presentationml.notesSlide+xml"/>
  <Override PartName="/ppt/charts/chart6.xml" ContentType="application/vnd.openxmlformats-officedocument.drawingml.chart+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19" d="100"/>
          <a:sy n="119" d="100"/>
        </p:scale>
        <p:origin x="216" y="2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bar"/>
        <c:grouping val="clustered"/>
        <c:varyColors val="0"/>
        <c:ser>
          <c:idx val="0"/>
          <c:order val="0"/>
          <c:tx>
            <c:strRef>
              <c:f>Sheet1!$B$1</c:f>
              <c:strCache>
                <c:ptCount val="1"/>
                <c:pt idx="0">
                  <c:v>Mean</c:v>
                </c:pt>
              </c:strCache>
            </c:strRef>
          </c:tx>
          <c:spPr>
            <a:solidFill>
              <a:srgbClr val="A9BCC9"/>
            </a:solidFill>
            <a:effectLst/>
          </c:spPr>
          <c:invertIfNegative val="0"/>
          <c:dPt>
            <c:idx val="0"/>
            <c:invertIfNegative val="0"/>
            <c:bubble3D val="0"/>
            <c:extLst>
              <c:ext xmlns:c16="http://schemas.microsoft.com/office/drawing/2014/chart" uri="{C3380CC4-5D6E-409C-BE32-E72D297353CC}">
                <c16:uniqueId val="{00000001-B636-AB4C-98AD-5D6F0585B86B}"/>
              </c:ext>
            </c:extLst>
          </c:dPt>
          <c:dPt>
            <c:idx val="1"/>
            <c:invertIfNegative val="0"/>
            <c:bubble3D val="0"/>
            <c:spPr>
              <a:solidFill>
                <a:srgbClr val="5C93B4"/>
              </a:solidFill>
              <a:effectLst/>
            </c:spPr>
            <c:extLst>
              <c:ext xmlns:c16="http://schemas.microsoft.com/office/drawing/2014/chart" uri="{C3380CC4-5D6E-409C-BE32-E72D297353CC}">
                <c16:uniqueId val="{00000003-B636-AB4C-98AD-5D6F0585B86B}"/>
              </c:ext>
            </c:extLst>
          </c:dPt>
          <c:dPt>
            <c:idx val="2"/>
            <c:invertIfNegative val="0"/>
            <c:bubble3D val="0"/>
            <c:spPr>
              <a:solidFill>
                <a:srgbClr val="5C93B4"/>
              </a:solidFill>
              <a:effectLst/>
            </c:spPr>
            <c:extLst>
              <c:ext xmlns:c16="http://schemas.microsoft.com/office/drawing/2014/chart" uri="{C3380CC4-5D6E-409C-BE32-E72D297353CC}">
                <c16:uniqueId val="{00000005-B636-AB4C-98AD-5D6F0585B86B}"/>
              </c:ext>
            </c:extLst>
          </c:dPt>
          <c:dPt>
            <c:idx val="3"/>
            <c:invertIfNegative val="0"/>
            <c:bubble3D val="0"/>
            <c:spPr>
              <a:solidFill>
                <a:srgbClr val="0E6288"/>
              </a:solidFill>
              <a:effectLst/>
            </c:spPr>
            <c:extLst>
              <c:ext xmlns:c16="http://schemas.microsoft.com/office/drawing/2014/chart" uri="{C3380CC4-5D6E-409C-BE32-E72D297353CC}">
                <c16:uniqueId val="{00000007-B636-AB4C-98AD-5D6F0585B86B}"/>
              </c:ext>
            </c:extLst>
          </c:dPt>
          <c:dLbls>
            <c:numFmt formatCode="0.00" sourceLinked="0"/>
            <c:spPr>
              <a:noFill/>
              <a:ln>
                <a:noFill/>
              </a:ln>
              <a:effectLst/>
            </c:spPr>
            <c:txPr>
              <a:bodyPr/>
              <a:lstStyle/>
              <a:p>
                <a:pPr>
                  <a:defRPr sz="1700" b="1" i="0" u="none" strike="noStrike">
                    <a:solidFill>
                      <a:srgbClr val="0B2E5C"/>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Social</c:v>
                </c:pt>
                <c:pt idx="1">
                  <c:v>Affective</c:v>
                </c:pt>
                <c:pt idx="2">
                  <c:v>Metacognitive</c:v>
                </c:pt>
                <c:pt idx="3">
                  <c:v>Cognitive</c:v>
                </c:pt>
              </c:strCache>
            </c:strRef>
          </c:cat>
          <c:val>
            <c:numRef>
              <c:f>Sheet1!$B$2:$B$5</c:f>
              <c:numCache>
                <c:formatCode>General</c:formatCode>
                <c:ptCount val="4"/>
                <c:pt idx="0">
                  <c:v>3.02</c:v>
                </c:pt>
                <c:pt idx="1">
                  <c:v>3.09</c:v>
                </c:pt>
                <c:pt idx="2">
                  <c:v>3.09</c:v>
                </c:pt>
                <c:pt idx="3">
                  <c:v>3.38</c:v>
                </c:pt>
              </c:numCache>
            </c:numRef>
          </c:val>
          <c:extLst>
            <c:ext xmlns:c16="http://schemas.microsoft.com/office/drawing/2014/chart" uri="{C3380CC4-5D6E-409C-BE32-E72D297353CC}">
              <c16:uniqueId val="{00000008-B636-AB4C-98AD-5D6F0585B86B}"/>
            </c:ext>
          </c:extLst>
        </c:ser>
        <c:dLbls>
          <c:showLegendKey val="0"/>
          <c:showVal val="1"/>
          <c:showCatName val="0"/>
          <c:showSerName val="0"/>
          <c:showPercent val="0"/>
          <c:showBubbleSize val="0"/>
        </c:dLbls>
        <c:gapWidth val="5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600" b="1" i="0" u="none" strike="noStrike">
                <a:solidFill>
                  <a:srgbClr val="0B2E5C"/>
                </a:solidFill>
                <a:latin typeface="Arial"/>
              </a:defRPr>
            </a:pPr>
            <a:endParaRPr lang="en-US"/>
          </a:p>
        </c:txPr>
        <c:crossAx val="2094734552"/>
        <c:crosses val="autoZero"/>
        <c:auto val="1"/>
        <c:lblAlgn val="ctr"/>
        <c:lblOffset val="100"/>
        <c:noMultiLvlLbl val="1"/>
      </c:catAx>
      <c:valAx>
        <c:axId val="2094734552"/>
        <c:scaling>
          <c:orientation val="minMax"/>
          <c:max val="5"/>
          <c:min val="0"/>
        </c:scaling>
        <c:delete val="0"/>
        <c:axPos val="b"/>
        <c:majorGridlines>
          <c:spPr>
            <a:ln w="12700" cap="flat">
              <a:solidFill>
                <a:srgbClr val="D9E4EC"/>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300" b="0" i="0" u="none" strike="noStrike">
                <a:solidFill>
                  <a:srgbClr val="36434F"/>
                </a:solidFill>
                <a:latin typeface="Arial"/>
              </a:defRPr>
            </a:pPr>
            <a:endParaRPr lang="en-US"/>
          </a:p>
        </c:txPr>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bar"/>
        <c:grouping val="clustered"/>
        <c:varyColors val="0"/>
        <c:ser>
          <c:idx val="0"/>
          <c:order val="0"/>
          <c:tx>
            <c:strRef>
              <c:f>Sheet1!$B$1</c:f>
              <c:strCache>
                <c:ptCount val="1"/>
                <c:pt idx="0">
                  <c:v>Mean</c:v>
                </c:pt>
              </c:strCache>
            </c:strRef>
          </c:tx>
          <c:spPr>
            <a:solidFill>
              <a:srgbClr val="0E6288"/>
            </a:solidFill>
            <a:effectLst/>
          </c:spPr>
          <c:invertIfNegative val="0"/>
          <c:dLbls>
            <c:numFmt formatCode="0.00" sourceLinked="0"/>
            <c:spPr>
              <a:noFill/>
              <a:ln>
                <a:noFill/>
              </a:ln>
              <a:effectLst/>
            </c:spPr>
            <c:txPr>
              <a:bodyPr/>
              <a:lstStyle/>
              <a:p>
                <a:pPr>
                  <a:defRPr sz="1400" b="1" i="0" u="none" strike="noStrike">
                    <a:solidFill>
                      <a:srgbClr val="0B2E5C"/>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Pronunciation practice</c:v>
                </c:pt>
                <c:pt idx="1">
                  <c:v>Make sentences</c:v>
                </c:pt>
                <c:pt idx="2">
                  <c:v>Practice questions</c:v>
                </c:pt>
                <c:pt idx="3">
                  <c:v>Other expressions</c:v>
                </c:pt>
                <c:pt idx="4">
                  <c:v>Practise vocabulary</c:v>
                </c:pt>
                <c:pt idx="5">
                  <c:v>Check grammar</c:v>
                </c:pt>
                <c:pt idx="6">
                  <c:v>Translate EN–VN</c:v>
                </c:pt>
              </c:strCache>
            </c:strRef>
          </c:cat>
          <c:val>
            <c:numRef>
              <c:f>Sheet1!$B$2:$B$8</c:f>
              <c:numCache>
                <c:formatCode>General</c:formatCode>
                <c:ptCount val="7"/>
                <c:pt idx="0">
                  <c:v>2.83</c:v>
                </c:pt>
                <c:pt idx="1">
                  <c:v>3</c:v>
                </c:pt>
                <c:pt idx="2">
                  <c:v>3.19</c:v>
                </c:pt>
                <c:pt idx="3">
                  <c:v>3.58</c:v>
                </c:pt>
                <c:pt idx="4">
                  <c:v>3.58</c:v>
                </c:pt>
                <c:pt idx="5">
                  <c:v>3.75</c:v>
                </c:pt>
                <c:pt idx="6">
                  <c:v>3.75</c:v>
                </c:pt>
              </c:numCache>
            </c:numRef>
          </c:val>
          <c:extLst>
            <c:ext xmlns:c16="http://schemas.microsoft.com/office/drawing/2014/chart" uri="{C3380CC4-5D6E-409C-BE32-E72D297353CC}">
              <c16:uniqueId val="{00000000-1BE1-364F-86B3-7A18C6D2E841}"/>
            </c:ext>
          </c:extLst>
        </c:ser>
        <c:dLbls>
          <c:showLegendKey val="0"/>
          <c:showVal val="1"/>
          <c:showCatName val="0"/>
          <c:showSerName val="0"/>
          <c:showPercent val="0"/>
          <c:showBubbleSize val="0"/>
        </c:dLbls>
        <c:gapWidth val="4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300" b="0" i="0" u="none" strike="noStrike">
                <a:solidFill>
                  <a:srgbClr val="0B2E5C"/>
                </a:solidFill>
                <a:latin typeface="Arial"/>
              </a:defRPr>
            </a:pPr>
            <a:endParaRPr lang="en-US"/>
          </a:p>
        </c:txPr>
        <c:crossAx val="2094734552"/>
        <c:crosses val="autoZero"/>
        <c:auto val="1"/>
        <c:lblAlgn val="ctr"/>
        <c:lblOffset val="100"/>
        <c:noMultiLvlLbl val="1"/>
      </c:catAx>
      <c:valAx>
        <c:axId val="2094734552"/>
        <c:scaling>
          <c:orientation val="minMax"/>
          <c:max val="5"/>
          <c:min val="0"/>
        </c:scaling>
        <c:delete val="0"/>
        <c:axPos val="b"/>
        <c:majorGridlines>
          <c:spPr>
            <a:ln w="12700" cap="flat">
              <a:solidFill>
                <a:srgbClr val="D9E4EC"/>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36434F"/>
                </a:solidFill>
                <a:latin typeface="Arial"/>
              </a:defRPr>
            </a:pPr>
            <a:endParaRPr lang="en-US"/>
          </a:p>
        </c:txPr>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bar"/>
        <c:grouping val="clustered"/>
        <c:varyColors val="0"/>
        <c:ser>
          <c:idx val="0"/>
          <c:order val="0"/>
          <c:tx>
            <c:strRef>
              <c:f>Sheet1!$B$1</c:f>
              <c:strCache>
                <c:ptCount val="1"/>
                <c:pt idx="0">
                  <c:v>Mean</c:v>
                </c:pt>
              </c:strCache>
            </c:strRef>
          </c:tx>
          <c:spPr>
            <a:solidFill>
              <a:srgbClr val="C8912B"/>
            </a:solidFill>
            <a:effectLst/>
          </c:spPr>
          <c:invertIfNegative val="0"/>
          <c:dPt>
            <c:idx val="0"/>
            <c:invertIfNegative val="0"/>
            <c:bubble3D val="0"/>
            <c:extLst>
              <c:ext xmlns:c16="http://schemas.microsoft.com/office/drawing/2014/chart" uri="{C3380CC4-5D6E-409C-BE32-E72D297353CC}">
                <c16:uniqueId val="{00000001-7944-2D40-9E14-FD3B46A115DF}"/>
              </c:ext>
            </c:extLst>
          </c:dPt>
          <c:dPt>
            <c:idx val="1"/>
            <c:invertIfNegative val="0"/>
            <c:bubble3D val="0"/>
            <c:extLst>
              <c:ext xmlns:c16="http://schemas.microsoft.com/office/drawing/2014/chart" uri="{C3380CC4-5D6E-409C-BE32-E72D297353CC}">
                <c16:uniqueId val="{00000003-7944-2D40-9E14-FD3B46A115DF}"/>
              </c:ext>
            </c:extLst>
          </c:dPt>
          <c:dPt>
            <c:idx val="2"/>
            <c:invertIfNegative val="0"/>
            <c:bubble3D val="0"/>
            <c:extLst>
              <c:ext xmlns:c16="http://schemas.microsoft.com/office/drawing/2014/chart" uri="{C3380CC4-5D6E-409C-BE32-E72D297353CC}">
                <c16:uniqueId val="{00000005-7944-2D40-9E14-FD3B46A115DF}"/>
              </c:ext>
            </c:extLst>
          </c:dPt>
          <c:dPt>
            <c:idx val="3"/>
            <c:invertIfNegative val="0"/>
            <c:bubble3D val="0"/>
            <c:spPr>
              <a:solidFill>
                <a:srgbClr val="A9BCC9"/>
              </a:solidFill>
              <a:effectLst/>
            </c:spPr>
            <c:extLst>
              <c:ext xmlns:c16="http://schemas.microsoft.com/office/drawing/2014/chart" uri="{C3380CC4-5D6E-409C-BE32-E72D297353CC}">
                <c16:uniqueId val="{00000007-7944-2D40-9E14-FD3B46A115DF}"/>
              </c:ext>
            </c:extLst>
          </c:dPt>
          <c:dPt>
            <c:idx val="4"/>
            <c:invertIfNegative val="0"/>
            <c:bubble3D val="0"/>
            <c:spPr>
              <a:solidFill>
                <a:srgbClr val="A9BCC9"/>
              </a:solidFill>
              <a:effectLst/>
            </c:spPr>
            <c:extLst>
              <c:ext xmlns:c16="http://schemas.microsoft.com/office/drawing/2014/chart" uri="{C3380CC4-5D6E-409C-BE32-E72D297353CC}">
                <c16:uniqueId val="{00000009-7944-2D40-9E14-FD3B46A115DF}"/>
              </c:ext>
            </c:extLst>
          </c:dPt>
          <c:dPt>
            <c:idx val="5"/>
            <c:invertIfNegative val="0"/>
            <c:bubble3D val="0"/>
            <c:spPr>
              <a:solidFill>
                <a:srgbClr val="0E6288"/>
              </a:solidFill>
              <a:effectLst/>
            </c:spPr>
            <c:extLst>
              <c:ext xmlns:c16="http://schemas.microsoft.com/office/drawing/2014/chart" uri="{C3380CC4-5D6E-409C-BE32-E72D297353CC}">
                <c16:uniqueId val="{0000000B-7944-2D40-9E14-FD3B46A115DF}"/>
              </c:ext>
            </c:extLst>
          </c:dPt>
          <c:dPt>
            <c:idx val="6"/>
            <c:invertIfNegative val="0"/>
            <c:bubble3D val="0"/>
            <c:spPr>
              <a:solidFill>
                <a:srgbClr val="0E6288"/>
              </a:solidFill>
              <a:effectLst/>
            </c:spPr>
            <c:extLst>
              <c:ext xmlns:c16="http://schemas.microsoft.com/office/drawing/2014/chart" uri="{C3380CC4-5D6E-409C-BE32-E72D297353CC}">
                <c16:uniqueId val="{0000000D-7944-2D40-9E14-FD3B46A115DF}"/>
              </c:ext>
            </c:extLst>
          </c:dPt>
          <c:dLbls>
            <c:numFmt formatCode="0.00" sourceLinked="0"/>
            <c:spPr>
              <a:noFill/>
              <a:ln>
                <a:noFill/>
              </a:ln>
              <a:effectLst/>
            </c:spPr>
            <c:txPr>
              <a:bodyPr/>
              <a:lstStyle/>
              <a:p>
                <a:pPr>
                  <a:defRPr sz="1400" b="1" i="0" u="none" strike="noStrike">
                    <a:solidFill>
                      <a:srgbClr val="0B2E5C"/>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Ask AI to make a schedule</c:v>
                </c:pt>
                <c:pt idx="1">
                  <c:v>“How can I do better?”</c:v>
                </c:pt>
                <c:pt idx="2">
                  <c:v>Set learning goals</c:v>
                </c:pt>
                <c:pt idx="3">
                  <c:v>Ask for feedback</c:v>
                </c:pt>
                <c:pt idx="4">
                  <c:v>Choose exercises at my level</c:v>
                </c:pt>
                <c:pt idx="5">
                  <c:v>Review my mistakes</c:v>
                </c:pt>
                <c:pt idx="6">
                  <c:v>Evaluate answers</c:v>
                </c:pt>
              </c:strCache>
            </c:strRef>
          </c:cat>
          <c:val>
            <c:numRef>
              <c:f>Sheet1!$B$2:$B$8</c:f>
              <c:numCache>
                <c:formatCode>General</c:formatCode>
                <c:ptCount val="7"/>
                <c:pt idx="0">
                  <c:v>2.77</c:v>
                </c:pt>
                <c:pt idx="1">
                  <c:v>2.79</c:v>
                </c:pt>
                <c:pt idx="2">
                  <c:v>2.92</c:v>
                </c:pt>
                <c:pt idx="3">
                  <c:v>3.12</c:v>
                </c:pt>
                <c:pt idx="4">
                  <c:v>3.15</c:v>
                </c:pt>
                <c:pt idx="5">
                  <c:v>3.44</c:v>
                </c:pt>
                <c:pt idx="6">
                  <c:v>3.46</c:v>
                </c:pt>
              </c:numCache>
            </c:numRef>
          </c:val>
          <c:extLst>
            <c:ext xmlns:c16="http://schemas.microsoft.com/office/drawing/2014/chart" uri="{C3380CC4-5D6E-409C-BE32-E72D297353CC}">
              <c16:uniqueId val="{0000000E-7944-2D40-9E14-FD3B46A115DF}"/>
            </c:ext>
          </c:extLst>
        </c:ser>
        <c:dLbls>
          <c:showLegendKey val="0"/>
          <c:showVal val="1"/>
          <c:showCatName val="0"/>
          <c:showSerName val="0"/>
          <c:showPercent val="0"/>
          <c:showBubbleSize val="0"/>
        </c:dLbls>
        <c:gapWidth val="4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300" b="0" i="0" u="none" strike="noStrike">
                <a:solidFill>
                  <a:srgbClr val="0B2E5C"/>
                </a:solidFill>
                <a:latin typeface="Arial"/>
              </a:defRPr>
            </a:pPr>
            <a:endParaRPr lang="en-US"/>
          </a:p>
        </c:txPr>
        <c:crossAx val="2094734552"/>
        <c:crosses val="autoZero"/>
        <c:auto val="1"/>
        <c:lblAlgn val="ctr"/>
        <c:lblOffset val="100"/>
        <c:noMultiLvlLbl val="1"/>
      </c:catAx>
      <c:valAx>
        <c:axId val="2094734552"/>
        <c:scaling>
          <c:orientation val="minMax"/>
          <c:max val="5"/>
          <c:min val="0"/>
        </c:scaling>
        <c:delete val="0"/>
        <c:axPos val="b"/>
        <c:majorGridlines>
          <c:spPr>
            <a:ln w="12700" cap="flat">
              <a:solidFill>
                <a:srgbClr val="D9E4EC"/>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36434F"/>
                </a:solidFill>
                <a:latin typeface="Arial"/>
              </a:defRPr>
            </a:pPr>
            <a:endParaRPr lang="en-US"/>
          </a:p>
        </c:txPr>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bar"/>
        <c:grouping val="clustered"/>
        <c:varyColors val="0"/>
        <c:ser>
          <c:idx val="0"/>
          <c:order val="0"/>
          <c:tx>
            <c:strRef>
              <c:f>Sheet1!$B$1</c:f>
              <c:strCache>
                <c:ptCount val="1"/>
                <c:pt idx="0">
                  <c:v>Mean</c:v>
                </c:pt>
              </c:strCache>
            </c:strRef>
          </c:tx>
          <c:spPr>
            <a:solidFill>
              <a:srgbClr val="C8912B"/>
            </a:solidFill>
            <a:effectLst/>
          </c:spPr>
          <c:invertIfNegative val="0"/>
          <c:dPt>
            <c:idx val="0"/>
            <c:invertIfNegative val="0"/>
            <c:bubble3D val="0"/>
            <c:extLst>
              <c:ext xmlns:c16="http://schemas.microsoft.com/office/drawing/2014/chart" uri="{C3380CC4-5D6E-409C-BE32-E72D297353CC}">
                <c16:uniqueId val="{00000001-B959-CE4E-BA85-EC0D220FD9B0}"/>
              </c:ext>
            </c:extLst>
          </c:dPt>
          <c:dPt>
            <c:idx val="1"/>
            <c:invertIfNegative val="0"/>
            <c:bubble3D val="0"/>
            <c:spPr>
              <a:solidFill>
                <a:srgbClr val="A9BCC9"/>
              </a:solidFill>
              <a:effectLst/>
            </c:spPr>
            <c:extLst>
              <c:ext xmlns:c16="http://schemas.microsoft.com/office/drawing/2014/chart" uri="{C3380CC4-5D6E-409C-BE32-E72D297353CC}">
                <c16:uniqueId val="{00000003-B959-CE4E-BA85-EC0D220FD9B0}"/>
              </c:ext>
            </c:extLst>
          </c:dPt>
          <c:dPt>
            <c:idx val="2"/>
            <c:invertIfNegative val="0"/>
            <c:bubble3D val="0"/>
            <c:spPr>
              <a:solidFill>
                <a:srgbClr val="A9BCC9"/>
              </a:solidFill>
              <a:effectLst/>
            </c:spPr>
            <c:extLst>
              <c:ext xmlns:c16="http://schemas.microsoft.com/office/drawing/2014/chart" uri="{C3380CC4-5D6E-409C-BE32-E72D297353CC}">
                <c16:uniqueId val="{00000005-B959-CE4E-BA85-EC0D220FD9B0}"/>
              </c:ext>
            </c:extLst>
          </c:dPt>
          <c:dPt>
            <c:idx val="3"/>
            <c:invertIfNegative val="0"/>
            <c:bubble3D val="0"/>
            <c:spPr>
              <a:solidFill>
                <a:srgbClr val="A9BCC9"/>
              </a:solidFill>
              <a:effectLst/>
            </c:spPr>
            <c:extLst>
              <c:ext xmlns:c16="http://schemas.microsoft.com/office/drawing/2014/chart" uri="{C3380CC4-5D6E-409C-BE32-E72D297353CC}">
                <c16:uniqueId val="{00000007-B959-CE4E-BA85-EC0D220FD9B0}"/>
              </c:ext>
            </c:extLst>
          </c:dPt>
          <c:dPt>
            <c:idx val="4"/>
            <c:invertIfNegative val="0"/>
            <c:bubble3D val="0"/>
            <c:spPr>
              <a:solidFill>
                <a:srgbClr val="0E6288"/>
              </a:solidFill>
              <a:effectLst/>
            </c:spPr>
            <c:extLst>
              <c:ext xmlns:c16="http://schemas.microsoft.com/office/drawing/2014/chart" uri="{C3380CC4-5D6E-409C-BE32-E72D297353CC}">
                <c16:uniqueId val="{00000009-B959-CE4E-BA85-EC0D220FD9B0}"/>
              </c:ext>
            </c:extLst>
          </c:dPt>
          <c:dPt>
            <c:idx val="5"/>
            <c:invertIfNegative val="0"/>
            <c:bubble3D val="0"/>
            <c:spPr>
              <a:solidFill>
                <a:srgbClr val="0E6288"/>
              </a:solidFill>
              <a:effectLst/>
            </c:spPr>
            <c:extLst>
              <c:ext xmlns:c16="http://schemas.microsoft.com/office/drawing/2014/chart" uri="{C3380CC4-5D6E-409C-BE32-E72D297353CC}">
                <c16:uniqueId val="{0000000B-B959-CE4E-BA85-EC0D220FD9B0}"/>
              </c:ext>
            </c:extLst>
          </c:dPt>
          <c:dLbls>
            <c:numFmt formatCode="0.00" sourceLinked="0"/>
            <c:spPr>
              <a:noFill/>
              <a:ln>
                <a:noFill/>
              </a:ln>
              <a:effectLst/>
            </c:spPr>
            <c:txPr>
              <a:bodyPr/>
              <a:lstStyle/>
              <a:p>
                <a:pPr>
                  <a:defRPr sz="1400" b="1" i="0" u="none" strike="noStrike">
                    <a:solidFill>
                      <a:srgbClr val="0B2E5C"/>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Chatbots build speaking confidence</c:v>
                </c:pt>
                <c:pt idx="1">
                  <c:v>Reduce stress before tests</c:v>
                </c:pt>
                <c:pt idx="2">
                  <c:v>Rewards for milestones</c:v>
                </c:pt>
                <c:pt idx="3">
                  <c:v>AI games make learning fun</c:v>
                </c:pt>
                <c:pt idx="4">
                  <c:v>Motivated by quick results</c:v>
                </c:pt>
                <c:pt idx="5">
                  <c:v>Less afraid of mistakes</c:v>
                </c:pt>
              </c:strCache>
            </c:strRef>
          </c:cat>
          <c:val>
            <c:numRef>
              <c:f>Sheet1!$B$2:$B$7</c:f>
              <c:numCache>
                <c:formatCode>General</c:formatCode>
                <c:ptCount val="6"/>
                <c:pt idx="0">
                  <c:v>2.67</c:v>
                </c:pt>
                <c:pt idx="1">
                  <c:v>2.94</c:v>
                </c:pt>
                <c:pt idx="2">
                  <c:v>3.17</c:v>
                </c:pt>
                <c:pt idx="3">
                  <c:v>3.17</c:v>
                </c:pt>
                <c:pt idx="4">
                  <c:v>3.27</c:v>
                </c:pt>
                <c:pt idx="5">
                  <c:v>3.33</c:v>
                </c:pt>
              </c:numCache>
            </c:numRef>
          </c:val>
          <c:extLst>
            <c:ext xmlns:c16="http://schemas.microsoft.com/office/drawing/2014/chart" uri="{C3380CC4-5D6E-409C-BE32-E72D297353CC}">
              <c16:uniqueId val="{0000000C-B959-CE4E-BA85-EC0D220FD9B0}"/>
            </c:ext>
          </c:extLst>
        </c:ser>
        <c:dLbls>
          <c:showLegendKey val="0"/>
          <c:showVal val="1"/>
          <c:showCatName val="0"/>
          <c:showSerName val="0"/>
          <c:showPercent val="0"/>
          <c:showBubbleSize val="0"/>
        </c:dLbls>
        <c:gapWidth val="4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300" b="0" i="0" u="none" strike="noStrike">
                <a:solidFill>
                  <a:srgbClr val="0B2E5C"/>
                </a:solidFill>
                <a:latin typeface="Arial"/>
              </a:defRPr>
            </a:pPr>
            <a:endParaRPr lang="en-US"/>
          </a:p>
        </c:txPr>
        <c:crossAx val="2094734552"/>
        <c:crosses val="autoZero"/>
        <c:auto val="1"/>
        <c:lblAlgn val="ctr"/>
        <c:lblOffset val="100"/>
        <c:noMultiLvlLbl val="1"/>
      </c:catAx>
      <c:valAx>
        <c:axId val="2094734552"/>
        <c:scaling>
          <c:orientation val="minMax"/>
          <c:max val="5"/>
          <c:min val="0"/>
        </c:scaling>
        <c:delete val="0"/>
        <c:axPos val="b"/>
        <c:majorGridlines>
          <c:spPr>
            <a:ln w="12700" cap="flat">
              <a:solidFill>
                <a:srgbClr val="D9E4EC"/>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36434F"/>
                </a:solidFill>
                <a:latin typeface="Arial"/>
              </a:defRPr>
            </a:pPr>
            <a:endParaRPr lang="en-US"/>
          </a:p>
        </c:txPr>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bar"/>
        <c:grouping val="clustered"/>
        <c:varyColors val="0"/>
        <c:ser>
          <c:idx val="0"/>
          <c:order val="0"/>
          <c:tx>
            <c:strRef>
              <c:f>Sheet1!$B$1</c:f>
              <c:strCache>
                <c:ptCount val="1"/>
                <c:pt idx="0">
                  <c:v>Mean</c:v>
                </c:pt>
              </c:strCache>
            </c:strRef>
          </c:tx>
          <c:spPr>
            <a:solidFill>
              <a:srgbClr val="C8912B"/>
            </a:solidFill>
            <a:effectLst/>
          </c:spPr>
          <c:invertIfNegative val="0"/>
          <c:dPt>
            <c:idx val="0"/>
            <c:invertIfNegative val="0"/>
            <c:bubble3D val="0"/>
            <c:extLst>
              <c:ext xmlns:c16="http://schemas.microsoft.com/office/drawing/2014/chart" uri="{C3380CC4-5D6E-409C-BE32-E72D297353CC}">
                <c16:uniqueId val="{00000001-A7BC-DA47-BA8C-2C100ED39EE4}"/>
              </c:ext>
            </c:extLst>
          </c:dPt>
          <c:dPt>
            <c:idx val="1"/>
            <c:invertIfNegative val="0"/>
            <c:bubble3D val="0"/>
            <c:extLst>
              <c:ext xmlns:c16="http://schemas.microsoft.com/office/drawing/2014/chart" uri="{C3380CC4-5D6E-409C-BE32-E72D297353CC}">
                <c16:uniqueId val="{00000003-A7BC-DA47-BA8C-2C100ED39EE4}"/>
              </c:ext>
            </c:extLst>
          </c:dPt>
          <c:dPt>
            <c:idx val="2"/>
            <c:invertIfNegative val="0"/>
            <c:bubble3D val="0"/>
            <c:extLst>
              <c:ext xmlns:c16="http://schemas.microsoft.com/office/drawing/2014/chart" uri="{C3380CC4-5D6E-409C-BE32-E72D297353CC}">
                <c16:uniqueId val="{00000005-A7BC-DA47-BA8C-2C100ED39EE4}"/>
              </c:ext>
            </c:extLst>
          </c:dPt>
          <c:dPt>
            <c:idx val="3"/>
            <c:invertIfNegative val="0"/>
            <c:bubble3D val="0"/>
            <c:spPr>
              <a:solidFill>
                <a:srgbClr val="A9BCC9"/>
              </a:solidFill>
              <a:effectLst/>
            </c:spPr>
            <c:extLst>
              <c:ext xmlns:c16="http://schemas.microsoft.com/office/drawing/2014/chart" uri="{C3380CC4-5D6E-409C-BE32-E72D297353CC}">
                <c16:uniqueId val="{00000007-A7BC-DA47-BA8C-2C100ED39EE4}"/>
              </c:ext>
            </c:extLst>
          </c:dPt>
          <c:dPt>
            <c:idx val="4"/>
            <c:invertIfNegative val="0"/>
            <c:bubble3D val="0"/>
            <c:spPr>
              <a:solidFill>
                <a:srgbClr val="A9BCC9"/>
              </a:solidFill>
              <a:effectLst/>
            </c:spPr>
            <c:extLst>
              <c:ext xmlns:c16="http://schemas.microsoft.com/office/drawing/2014/chart" uri="{C3380CC4-5D6E-409C-BE32-E72D297353CC}">
                <c16:uniqueId val="{00000009-A7BC-DA47-BA8C-2C100ED39EE4}"/>
              </c:ext>
            </c:extLst>
          </c:dPt>
          <c:dPt>
            <c:idx val="5"/>
            <c:invertIfNegative val="0"/>
            <c:bubble3D val="0"/>
            <c:spPr>
              <a:solidFill>
                <a:srgbClr val="0E6288"/>
              </a:solidFill>
              <a:effectLst/>
            </c:spPr>
            <c:extLst>
              <c:ext xmlns:c16="http://schemas.microsoft.com/office/drawing/2014/chart" uri="{C3380CC4-5D6E-409C-BE32-E72D297353CC}">
                <c16:uniqueId val="{0000000B-A7BC-DA47-BA8C-2C100ED39EE4}"/>
              </c:ext>
            </c:extLst>
          </c:dPt>
          <c:dPt>
            <c:idx val="6"/>
            <c:invertIfNegative val="0"/>
            <c:bubble3D val="0"/>
            <c:spPr>
              <a:solidFill>
                <a:srgbClr val="0E6288"/>
              </a:solidFill>
              <a:effectLst/>
            </c:spPr>
            <c:extLst>
              <c:ext xmlns:c16="http://schemas.microsoft.com/office/drawing/2014/chart" uri="{C3380CC4-5D6E-409C-BE32-E72D297353CC}">
                <c16:uniqueId val="{0000000D-A7BC-DA47-BA8C-2C100ED39EE4}"/>
              </c:ext>
            </c:extLst>
          </c:dPt>
          <c:dLbls>
            <c:numFmt formatCode="0.00" sourceLinked="0"/>
            <c:spPr>
              <a:noFill/>
              <a:ln>
                <a:noFill/>
              </a:ln>
              <a:effectLst/>
            </c:spPr>
            <c:txPr>
              <a:bodyPr/>
              <a:lstStyle/>
              <a:p>
                <a:pPr>
                  <a:defRPr sz="1400" b="1" i="0" u="none" strike="noStrike">
                    <a:solidFill>
                      <a:srgbClr val="0B2E5C"/>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AI as a speaking partner</c:v>
                </c:pt>
                <c:pt idx="1">
                  <c:v>Virtual friend for conversation</c:v>
                </c:pt>
                <c:pt idx="2">
                  <c:v>Share AI ideas to start talk</c:v>
                </c:pt>
                <c:pt idx="3">
                  <c:v>Understand others' English</c:v>
                </c:pt>
                <c:pt idx="4">
                  <c:v>Suggest topics to discuss</c:v>
                </c:pt>
                <c:pt idx="5">
                  <c:v>Check English before talking</c:v>
                </c:pt>
                <c:pt idx="6">
                  <c:v>Ideas for group activities</c:v>
                </c:pt>
              </c:strCache>
            </c:strRef>
          </c:cat>
          <c:val>
            <c:numRef>
              <c:f>Sheet1!$B$2:$B$8</c:f>
              <c:numCache>
                <c:formatCode>General</c:formatCode>
                <c:ptCount val="7"/>
                <c:pt idx="0">
                  <c:v>2.54</c:v>
                </c:pt>
                <c:pt idx="1">
                  <c:v>2.6</c:v>
                </c:pt>
                <c:pt idx="2">
                  <c:v>2.87</c:v>
                </c:pt>
                <c:pt idx="3">
                  <c:v>3.12</c:v>
                </c:pt>
                <c:pt idx="4">
                  <c:v>3.17</c:v>
                </c:pt>
                <c:pt idx="5">
                  <c:v>3.4</c:v>
                </c:pt>
                <c:pt idx="6">
                  <c:v>3.48</c:v>
                </c:pt>
              </c:numCache>
            </c:numRef>
          </c:val>
          <c:extLst>
            <c:ext xmlns:c16="http://schemas.microsoft.com/office/drawing/2014/chart" uri="{C3380CC4-5D6E-409C-BE32-E72D297353CC}">
              <c16:uniqueId val="{0000000E-A7BC-DA47-BA8C-2C100ED39EE4}"/>
            </c:ext>
          </c:extLst>
        </c:ser>
        <c:dLbls>
          <c:showLegendKey val="0"/>
          <c:showVal val="1"/>
          <c:showCatName val="0"/>
          <c:showSerName val="0"/>
          <c:showPercent val="0"/>
          <c:showBubbleSize val="0"/>
        </c:dLbls>
        <c:gapWidth val="4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300" b="0" i="0" u="none" strike="noStrike">
                <a:solidFill>
                  <a:srgbClr val="0B2E5C"/>
                </a:solidFill>
                <a:latin typeface="Arial"/>
              </a:defRPr>
            </a:pPr>
            <a:endParaRPr lang="en-US"/>
          </a:p>
        </c:txPr>
        <c:crossAx val="2094734552"/>
        <c:crosses val="autoZero"/>
        <c:auto val="1"/>
        <c:lblAlgn val="ctr"/>
        <c:lblOffset val="100"/>
        <c:noMultiLvlLbl val="1"/>
      </c:catAx>
      <c:valAx>
        <c:axId val="2094734552"/>
        <c:scaling>
          <c:orientation val="minMax"/>
          <c:max val="5"/>
          <c:min val="0"/>
        </c:scaling>
        <c:delete val="0"/>
        <c:axPos val="b"/>
        <c:majorGridlines>
          <c:spPr>
            <a:ln w="12700" cap="flat">
              <a:solidFill>
                <a:srgbClr val="D9E4EC"/>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36434F"/>
                </a:solidFill>
                <a:latin typeface="Arial"/>
              </a:defRPr>
            </a:pPr>
            <a:endParaRPr lang="en-US"/>
          </a:p>
        </c:txPr>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col"/>
        <c:grouping val="clustered"/>
        <c:varyColors val="0"/>
        <c:ser>
          <c:idx val="0"/>
          <c:order val="0"/>
          <c:tx>
            <c:strRef>
              <c:f>Sheet1!$B$1</c:f>
              <c:strCache>
                <c:ptCount val="1"/>
                <c:pt idx="0">
                  <c:v>Male</c:v>
                </c:pt>
              </c:strCache>
            </c:strRef>
          </c:tx>
          <c:spPr>
            <a:solidFill>
              <a:srgbClr val="0E6288"/>
            </a:solidFill>
            <a:effectLst/>
          </c:spPr>
          <c:invertIfNegative val="0"/>
          <c:dLbls>
            <c:numFmt formatCode="0.00" sourceLinked="0"/>
            <c:spPr>
              <a:noFill/>
              <a:ln>
                <a:noFill/>
              </a:ln>
              <a:effectLst/>
            </c:spPr>
            <c:txPr>
              <a:bodyPr/>
              <a:lstStyle/>
              <a:p>
                <a:pPr>
                  <a:defRPr sz="1300" b="0" i="0" u="none" strike="noStrike">
                    <a:solidFill>
                      <a:srgbClr val="0B2E5C"/>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Cognitive</c:v>
                </c:pt>
                <c:pt idx="1">
                  <c:v>Metacognitive</c:v>
                </c:pt>
                <c:pt idx="2">
                  <c:v>Affective</c:v>
                </c:pt>
                <c:pt idx="3">
                  <c:v>Social</c:v>
                </c:pt>
              </c:strCache>
            </c:strRef>
          </c:cat>
          <c:val>
            <c:numRef>
              <c:f>Sheet1!$B$2:$B$5</c:f>
              <c:numCache>
                <c:formatCode>General</c:formatCode>
                <c:ptCount val="4"/>
                <c:pt idx="0">
                  <c:v>3.3</c:v>
                </c:pt>
                <c:pt idx="1">
                  <c:v>3.13</c:v>
                </c:pt>
                <c:pt idx="2">
                  <c:v>3.01</c:v>
                </c:pt>
                <c:pt idx="3">
                  <c:v>3</c:v>
                </c:pt>
              </c:numCache>
            </c:numRef>
          </c:val>
          <c:extLst>
            <c:ext xmlns:c16="http://schemas.microsoft.com/office/drawing/2014/chart" uri="{C3380CC4-5D6E-409C-BE32-E72D297353CC}">
              <c16:uniqueId val="{00000000-26AA-AF45-93AE-B6241615C1BF}"/>
            </c:ext>
          </c:extLst>
        </c:ser>
        <c:ser>
          <c:idx val="1"/>
          <c:order val="1"/>
          <c:tx>
            <c:strRef>
              <c:f>Sheet1!$C$1</c:f>
              <c:strCache>
                <c:ptCount val="1"/>
                <c:pt idx="0">
                  <c:v>Female</c:v>
                </c:pt>
              </c:strCache>
            </c:strRef>
          </c:tx>
          <c:spPr>
            <a:solidFill>
              <a:srgbClr val="C8912B"/>
            </a:solidFill>
            <a:effectLst/>
          </c:spPr>
          <c:invertIfNegative val="0"/>
          <c:dLbls>
            <c:numFmt formatCode="0.00" sourceLinked="0"/>
            <c:spPr>
              <a:noFill/>
              <a:ln>
                <a:noFill/>
              </a:ln>
              <a:effectLst/>
            </c:spPr>
            <c:txPr>
              <a:bodyPr/>
              <a:lstStyle/>
              <a:p>
                <a:pPr>
                  <a:defRPr sz="1300" b="0" i="0" u="none" strike="noStrike">
                    <a:solidFill>
                      <a:srgbClr val="0B2E5C"/>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Cognitive</c:v>
                </c:pt>
                <c:pt idx="1">
                  <c:v>Metacognitive</c:v>
                </c:pt>
                <c:pt idx="2">
                  <c:v>Affective</c:v>
                </c:pt>
                <c:pt idx="3">
                  <c:v>Social</c:v>
                </c:pt>
              </c:strCache>
            </c:strRef>
          </c:cat>
          <c:val>
            <c:numRef>
              <c:f>Sheet1!$C$2:$C$5</c:f>
              <c:numCache>
                <c:formatCode>General</c:formatCode>
                <c:ptCount val="4"/>
                <c:pt idx="0">
                  <c:v>3.44</c:v>
                </c:pt>
                <c:pt idx="1">
                  <c:v>3.01</c:v>
                </c:pt>
                <c:pt idx="2">
                  <c:v>3.16</c:v>
                </c:pt>
                <c:pt idx="3">
                  <c:v>3.05</c:v>
                </c:pt>
              </c:numCache>
            </c:numRef>
          </c:val>
          <c:extLst>
            <c:ext xmlns:c16="http://schemas.microsoft.com/office/drawing/2014/chart" uri="{C3380CC4-5D6E-409C-BE32-E72D297353CC}">
              <c16:uniqueId val="{00000001-26AA-AF45-93AE-B6241615C1BF}"/>
            </c:ext>
          </c:extLst>
        </c:ser>
        <c:dLbls>
          <c:showLegendKey val="0"/>
          <c:showVal val="1"/>
          <c:showCatName val="0"/>
          <c:showSerName val="0"/>
          <c:showPercent val="0"/>
          <c:showBubbleSize val="0"/>
        </c:dLbls>
        <c:gapWidth val="6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400" b="0" i="0" u="none" strike="noStrike">
                <a:solidFill>
                  <a:srgbClr val="0B2E5C"/>
                </a:solidFill>
                <a:latin typeface="Arial"/>
              </a:defRPr>
            </a:pPr>
            <a:endParaRPr lang="en-US"/>
          </a:p>
        </c:txPr>
        <c:crossAx val="2094734552"/>
        <c:crosses val="autoZero"/>
        <c:auto val="1"/>
        <c:lblAlgn val="ctr"/>
        <c:lblOffset val="100"/>
        <c:noMultiLvlLbl val="1"/>
      </c:catAx>
      <c:valAx>
        <c:axId val="2094734552"/>
        <c:scaling>
          <c:orientation val="minMax"/>
          <c:max val="5"/>
          <c:min val="0"/>
        </c:scaling>
        <c:delete val="0"/>
        <c:axPos val="l"/>
        <c:majorGridlines>
          <c:spPr>
            <a:ln w="12700" cap="flat">
              <a:solidFill>
                <a:srgbClr val="D9E4EC"/>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36434F"/>
                </a:solidFill>
                <a:latin typeface="Arial"/>
              </a:defRPr>
            </a:pPr>
            <a:endParaRPr lang="en-US"/>
          </a:p>
        </c:txPr>
        <c:crossAx val="2094734554"/>
        <c:crosses val="autoZero"/>
        <c:crossBetween val="between"/>
      </c:valAx>
      <c:spPr>
        <a:noFill/>
        <a:ln>
          <a:noFill/>
        </a:ln>
        <a:effectLst/>
      </c:spPr>
    </c:plotArea>
    <c:legend>
      <c:legendPos val="t"/>
      <c:overlay val="0"/>
      <c:txPr>
        <a:bodyPr/>
        <a:lstStyle/>
        <a:p>
          <a:pPr>
            <a:defRPr sz="1400">
              <a:solidFill>
                <a:srgbClr val="0B2E5C"/>
              </a:solidFill>
            </a:defRPr>
          </a:pPr>
          <a:endParaRPr lang="en-US"/>
        </a:p>
      </c:txPr>
    </c:legend>
    <c:plotVisOnly val="1"/>
    <c:dispBlanksAs val="span"/>
    <c:showDLblsOverMax val="1"/>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94389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ransition spd="slow">
    <p:push dir="u"/>
  </p:transition>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0" y="0"/>
            <a:ext cx="12188952" cy="1298448"/>
          </a:xfrm>
          <a:prstGeom prst="rect">
            <a:avLst/>
          </a:prstGeom>
          <a:solidFill>
            <a:srgbClr val="EAF4FA"/>
          </a:solidFill>
          <a:ln w="12700">
            <a:solidFill>
              <a:srgbClr val="EAF4FA"/>
            </a:solidFill>
            <a:prstDash val="solid"/>
          </a:ln>
        </p:spPr>
        <p:txBody>
          <a:bodyPr/>
          <a:lstStyle/>
          <a:p>
            <a:endParaRPr lang="en-US"/>
          </a:p>
        </p:txBody>
      </p:sp>
      <p:pic>
        <p:nvPicPr>
          <p:cNvPr id="3" name="Image 0" descr="logos.png"/>
          <p:cNvPicPr>
            <a:picLocks noChangeAspect="1"/>
          </p:cNvPicPr>
          <p:nvPr/>
        </p:nvPicPr>
        <p:blipFill>
          <a:blip r:embed="rId3"/>
          <a:stretch>
            <a:fillRect/>
          </a:stretch>
        </p:blipFill>
        <p:spPr>
          <a:xfrm>
            <a:off x="3941064" y="182880"/>
            <a:ext cx="4306824" cy="722376"/>
          </a:xfrm>
          <a:prstGeom prst="rect">
            <a:avLst/>
          </a:prstGeom>
        </p:spPr>
      </p:pic>
      <p:sp>
        <p:nvSpPr>
          <p:cNvPr id="4" name="Text 1"/>
          <p:cNvSpPr/>
          <p:nvPr/>
        </p:nvSpPr>
        <p:spPr>
          <a:xfrm>
            <a:off x="621792" y="932688"/>
            <a:ext cx="10945368" cy="274320"/>
          </a:xfrm>
          <a:prstGeom prst="rect">
            <a:avLst/>
          </a:prstGeom>
          <a:noFill/>
          <a:ln/>
        </p:spPr>
        <p:txBody>
          <a:bodyPr wrap="square" lIns="0" tIns="0" rIns="0" bIns="0" rtlCol="0" anchor="ctr"/>
          <a:lstStyle/>
          <a:p>
            <a:pPr marL="0" indent="0" algn="ctr">
              <a:buNone/>
            </a:pPr>
            <a:r>
              <a:rPr lang="en-US" sz="1350" b="1" kern="0" spc="120" dirty="0">
                <a:solidFill>
                  <a:srgbClr val="0E6288"/>
                </a:solidFill>
                <a:latin typeface="Calibri" pitchFamily="34" charset="0"/>
                <a:ea typeface="Calibri" pitchFamily="34" charset="-122"/>
                <a:cs typeface="Calibri" pitchFamily="34" charset="-120"/>
              </a:rPr>
              <a:t>HUFLIT INTESOL INTERNATIONAL CONFERENCE 2026   ·   7 August 2026</a:t>
            </a:r>
            <a:endParaRPr lang="en-US" sz="1350" dirty="0"/>
          </a:p>
        </p:txBody>
      </p:sp>
      <p:sp>
        <p:nvSpPr>
          <p:cNvPr id="5" name="Text 2"/>
          <p:cNvSpPr/>
          <p:nvPr/>
        </p:nvSpPr>
        <p:spPr>
          <a:xfrm>
            <a:off x="621792" y="1783080"/>
            <a:ext cx="10972800" cy="731520"/>
          </a:xfrm>
          <a:prstGeom prst="rect">
            <a:avLst/>
          </a:prstGeom>
          <a:noFill/>
          <a:ln/>
        </p:spPr>
        <p:txBody>
          <a:bodyPr wrap="square" lIns="0" tIns="0" rIns="0" bIns="0" rtlCol="0" anchor="ctr"/>
          <a:lstStyle/>
          <a:p>
            <a:pPr marL="0" indent="0">
              <a:buNone/>
            </a:pPr>
            <a:r>
              <a:rPr lang="en-US" sz="4000" b="1" dirty="0">
                <a:solidFill>
                  <a:srgbClr val="0B2E5C"/>
                </a:solidFill>
                <a:latin typeface="Cambria" pitchFamily="34" charset="0"/>
                <a:ea typeface="Cambria" pitchFamily="34" charset="-122"/>
                <a:cs typeface="Cambria" pitchFamily="34" charset="-120"/>
              </a:rPr>
              <a:t>AI-Driven Self-Directed Language Learning</a:t>
            </a:r>
            <a:endParaRPr lang="en-US" sz="4000" dirty="0"/>
          </a:p>
        </p:txBody>
      </p:sp>
      <p:sp>
        <p:nvSpPr>
          <p:cNvPr id="6" name="Text 3"/>
          <p:cNvSpPr/>
          <p:nvPr/>
        </p:nvSpPr>
        <p:spPr>
          <a:xfrm>
            <a:off x="621792" y="2523744"/>
            <a:ext cx="10972800" cy="457200"/>
          </a:xfrm>
          <a:prstGeom prst="rect">
            <a:avLst/>
          </a:prstGeom>
          <a:noFill/>
          <a:ln/>
        </p:spPr>
        <p:txBody>
          <a:bodyPr wrap="square" lIns="0" tIns="0" rIns="0" bIns="0" rtlCol="0" anchor="ctr"/>
          <a:lstStyle/>
          <a:p>
            <a:pPr marL="0" indent="0">
              <a:buNone/>
            </a:pPr>
            <a:r>
              <a:rPr lang="en-US" sz="2100" dirty="0">
                <a:solidFill>
                  <a:srgbClr val="0E6288"/>
                </a:solidFill>
                <a:latin typeface="Calibri" pitchFamily="34" charset="0"/>
                <a:ea typeface="Calibri" pitchFamily="34" charset="-122"/>
                <a:cs typeface="Calibri" pitchFamily="34" charset="-120"/>
              </a:rPr>
              <a:t>Strategy Use and Gender Perspectives among Vietnamese EFL Undergraduates</a:t>
            </a:r>
            <a:endParaRPr lang="en-US" sz="2100" dirty="0"/>
          </a:p>
        </p:txBody>
      </p:sp>
      <p:sp>
        <p:nvSpPr>
          <p:cNvPr id="7" name="Shape 4"/>
          <p:cNvSpPr/>
          <p:nvPr/>
        </p:nvSpPr>
        <p:spPr>
          <a:xfrm>
            <a:off x="1856232" y="4069080"/>
            <a:ext cx="3200400" cy="0"/>
          </a:xfrm>
          <a:prstGeom prst="line">
            <a:avLst/>
          </a:prstGeom>
          <a:noFill/>
          <a:ln w="31750">
            <a:solidFill>
              <a:srgbClr val="1B9DD9"/>
            </a:solidFill>
            <a:prstDash val="dash"/>
          </a:ln>
        </p:spPr>
        <p:txBody>
          <a:bodyPr/>
          <a:lstStyle/>
          <a:p>
            <a:endParaRPr lang="en-US"/>
          </a:p>
        </p:txBody>
      </p:sp>
      <p:sp>
        <p:nvSpPr>
          <p:cNvPr id="8" name="Shape 5"/>
          <p:cNvSpPr/>
          <p:nvPr/>
        </p:nvSpPr>
        <p:spPr>
          <a:xfrm>
            <a:off x="758952" y="3611880"/>
            <a:ext cx="914400" cy="914400"/>
          </a:xfrm>
          <a:prstGeom prst="ellipse">
            <a:avLst/>
          </a:prstGeom>
          <a:solidFill>
            <a:srgbClr val="FFFFFF"/>
          </a:solidFill>
          <a:ln w="31750">
            <a:solidFill>
              <a:srgbClr val="0E6288"/>
            </a:solidFill>
            <a:prstDash val="solid"/>
          </a:ln>
        </p:spPr>
        <p:txBody>
          <a:bodyPr/>
          <a:lstStyle/>
          <a:p>
            <a:endParaRPr lang="en-US"/>
          </a:p>
        </p:txBody>
      </p:sp>
      <p:sp>
        <p:nvSpPr>
          <p:cNvPr id="9" name="Text 6"/>
          <p:cNvSpPr/>
          <p:nvPr/>
        </p:nvSpPr>
        <p:spPr>
          <a:xfrm>
            <a:off x="758952" y="3611880"/>
            <a:ext cx="914400" cy="914400"/>
          </a:xfrm>
          <a:prstGeom prst="rect">
            <a:avLst/>
          </a:prstGeom>
          <a:noFill/>
          <a:ln/>
        </p:spPr>
        <p:txBody>
          <a:bodyPr wrap="square" lIns="0" tIns="0" rIns="0" bIns="0" rtlCol="0" anchor="ctr"/>
          <a:lstStyle/>
          <a:p>
            <a:pPr marL="0" indent="0" algn="ctr">
              <a:buNone/>
            </a:pPr>
            <a:r>
              <a:rPr lang="en-US" sz="1900" b="1" dirty="0">
                <a:solidFill>
                  <a:srgbClr val="0E6288"/>
                </a:solidFill>
                <a:latin typeface="Calibri" pitchFamily="34" charset="0"/>
                <a:ea typeface="Calibri" pitchFamily="34" charset="-122"/>
                <a:cs typeface="Calibri" pitchFamily="34" charset="-120"/>
              </a:rPr>
              <a:t>EFL</a:t>
            </a:r>
            <a:endParaRPr lang="en-US" sz="1900" dirty="0"/>
          </a:p>
        </p:txBody>
      </p:sp>
      <p:sp>
        <p:nvSpPr>
          <p:cNvPr id="10" name="Shape 7"/>
          <p:cNvSpPr/>
          <p:nvPr/>
        </p:nvSpPr>
        <p:spPr>
          <a:xfrm>
            <a:off x="5239512" y="3538728"/>
            <a:ext cx="1060704" cy="1060704"/>
          </a:xfrm>
          <a:prstGeom prst="ellipse">
            <a:avLst/>
          </a:prstGeom>
          <a:solidFill>
            <a:srgbClr val="0B2E5C"/>
          </a:solidFill>
          <a:ln w="12700">
            <a:solidFill>
              <a:srgbClr val="0B2E5C"/>
            </a:solidFill>
            <a:prstDash val="solid"/>
          </a:ln>
        </p:spPr>
        <p:txBody>
          <a:bodyPr/>
          <a:lstStyle/>
          <a:p>
            <a:endParaRPr lang="en-US"/>
          </a:p>
        </p:txBody>
      </p:sp>
      <p:sp>
        <p:nvSpPr>
          <p:cNvPr id="11" name="Text 8"/>
          <p:cNvSpPr/>
          <p:nvPr/>
        </p:nvSpPr>
        <p:spPr>
          <a:xfrm>
            <a:off x="5239512" y="3538728"/>
            <a:ext cx="1060704" cy="1060704"/>
          </a:xfrm>
          <a:prstGeom prst="rect">
            <a:avLst/>
          </a:prstGeom>
          <a:noFill/>
          <a:ln/>
        </p:spPr>
        <p:txBody>
          <a:bodyPr wrap="square" lIns="0" tIns="0" rIns="0" bIns="0" rtlCol="0" anchor="ctr"/>
          <a:lstStyle/>
          <a:p>
            <a:pPr marL="0" indent="0" algn="ctr">
              <a:buNone/>
            </a:pPr>
            <a:r>
              <a:rPr lang="en-US" sz="2100" b="1" dirty="0">
                <a:solidFill>
                  <a:srgbClr val="FFFFFF"/>
                </a:solidFill>
                <a:latin typeface="Calibri" pitchFamily="34" charset="0"/>
                <a:ea typeface="Calibri" pitchFamily="34" charset="-122"/>
                <a:cs typeface="Calibri" pitchFamily="34" charset="-120"/>
              </a:rPr>
              <a:t>ESL</a:t>
            </a:r>
            <a:endParaRPr lang="en-US" sz="2100" dirty="0"/>
          </a:p>
        </p:txBody>
      </p:sp>
      <p:sp>
        <p:nvSpPr>
          <p:cNvPr id="12" name="Text 9"/>
          <p:cNvSpPr/>
          <p:nvPr/>
        </p:nvSpPr>
        <p:spPr>
          <a:xfrm>
            <a:off x="758952" y="4754880"/>
            <a:ext cx="5577840" cy="329184"/>
          </a:xfrm>
          <a:prstGeom prst="rect">
            <a:avLst/>
          </a:prstGeom>
          <a:noFill/>
          <a:ln/>
        </p:spPr>
        <p:txBody>
          <a:bodyPr wrap="square" lIns="0" tIns="0" rIns="0" bIns="0" rtlCol="0" anchor="ctr"/>
          <a:lstStyle/>
          <a:p>
            <a:pPr marL="0" indent="0" algn="ctr">
              <a:buNone/>
            </a:pPr>
            <a:r>
              <a:rPr lang="en-US" sz="1500" i="1" dirty="0">
                <a:solidFill>
                  <a:srgbClr val="C8912B"/>
                </a:solidFill>
                <a:latin typeface="Calibri" pitchFamily="34" charset="0"/>
                <a:ea typeface="Calibri" pitchFamily="34" charset="-122"/>
                <a:cs typeface="Calibri" pitchFamily="34" charset="-120"/>
              </a:rPr>
              <a:t>Where does AI sit in this transition?</a:t>
            </a:r>
            <a:endParaRPr lang="en-US" sz="1500" dirty="0"/>
          </a:p>
        </p:txBody>
      </p:sp>
      <p:sp>
        <p:nvSpPr>
          <p:cNvPr id="13" name="Shape 10"/>
          <p:cNvSpPr/>
          <p:nvPr/>
        </p:nvSpPr>
        <p:spPr>
          <a:xfrm>
            <a:off x="6675120" y="3291840"/>
            <a:ext cx="4892040" cy="1874520"/>
          </a:xfrm>
          <a:prstGeom prst="rect">
            <a:avLst/>
          </a:prstGeom>
          <a:solidFill>
            <a:srgbClr val="F4F7F9"/>
          </a:solidFill>
          <a:ln w="12700">
            <a:solidFill>
              <a:srgbClr val="F4F7F9"/>
            </a:solidFill>
            <a:prstDash val="solid"/>
          </a:ln>
        </p:spPr>
        <p:txBody>
          <a:bodyPr/>
          <a:lstStyle/>
          <a:p>
            <a:endParaRPr lang="en-US"/>
          </a:p>
        </p:txBody>
      </p:sp>
      <p:sp>
        <p:nvSpPr>
          <p:cNvPr id="14" name="Text 11"/>
          <p:cNvSpPr/>
          <p:nvPr/>
        </p:nvSpPr>
        <p:spPr>
          <a:xfrm>
            <a:off x="6949440" y="3493008"/>
            <a:ext cx="4343400" cy="1051560"/>
          </a:xfrm>
          <a:prstGeom prst="rect">
            <a:avLst/>
          </a:prstGeom>
          <a:noFill/>
          <a:ln/>
        </p:spPr>
        <p:txBody>
          <a:bodyPr wrap="square" lIns="0" tIns="0" rIns="0" bIns="0" rtlCol="0" anchor="t"/>
          <a:lstStyle/>
          <a:p>
            <a:pPr marL="0" indent="0">
              <a:spcAft>
                <a:spcPts val="400"/>
              </a:spcAft>
              <a:buNone/>
            </a:pPr>
            <a:r>
              <a:rPr lang="en-US" sz="1700" b="1" dirty="0">
                <a:solidFill>
                  <a:srgbClr val="0B2E5C"/>
                </a:solidFill>
                <a:latin typeface="Calibri" pitchFamily="34" charset="0"/>
                <a:ea typeface="Calibri" pitchFamily="34" charset="-122"/>
                <a:cs typeface="Calibri" pitchFamily="34" charset="-120"/>
              </a:rPr>
              <a:t>Huynh Thanh Trung</a:t>
            </a:r>
            <a:endParaRPr lang="en-US" sz="1700" dirty="0"/>
          </a:p>
          <a:p>
            <a:pPr marL="0" indent="0">
              <a:spcAft>
                <a:spcPts val="400"/>
              </a:spcAft>
              <a:buNone/>
            </a:pPr>
            <a:r>
              <a:rPr lang="en-US" sz="1700" b="1" dirty="0">
                <a:solidFill>
                  <a:srgbClr val="0B2E5C"/>
                </a:solidFill>
                <a:latin typeface="Calibri" pitchFamily="34" charset="0"/>
                <a:ea typeface="Calibri" pitchFamily="34" charset="-122"/>
                <a:cs typeface="Calibri" pitchFamily="34" charset="-120"/>
              </a:rPr>
              <a:t>Chau Thi Kim Ngan</a:t>
            </a:r>
            <a:endParaRPr lang="en-US" sz="1700" dirty="0"/>
          </a:p>
          <a:p>
            <a:pPr marL="0" indent="0">
              <a:spcAft>
                <a:spcPts val="400"/>
              </a:spcAft>
              <a:buNone/>
            </a:pPr>
            <a:r>
              <a:rPr lang="en-US" sz="1700" dirty="0">
                <a:solidFill>
                  <a:srgbClr val="36434F"/>
                </a:solidFill>
                <a:latin typeface="Calibri" pitchFamily="34" charset="0"/>
                <a:ea typeface="Calibri" pitchFamily="34" charset="-122"/>
                <a:cs typeface="Calibri" pitchFamily="34" charset="-120"/>
              </a:rPr>
              <a:t>Vo Thi Tien   ·   Tran Quoc Thao</a:t>
            </a:r>
            <a:endParaRPr lang="en-US" sz="1700" dirty="0"/>
          </a:p>
        </p:txBody>
      </p:sp>
      <p:sp>
        <p:nvSpPr>
          <p:cNvPr id="15" name="Text 12"/>
          <p:cNvSpPr/>
          <p:nvPr/>
        </p:nvSpPr>
        <p:spPr>
          <a:xfrm>
            <a:off x="6949440" y="4617720"/>
            <a:ext cx="4343400" cy="292608"/>
          </a:xfrm>
          <a:prstGeom prst="rect">
            <a:avLst/>
          </a:prstGeom>
          <a:noFill/>
          <a:ln/>
        </p:spPr>
        <p:txBody>
          <a:bodyPr wrap="square" lIns="0" tIns="0" rIns="0" bIns="0" rtlCol="0" anchor="ctr"/>
          <a:lstStyle/>
          <a:p>
            <a:pPr marL="0" indent="0">
              <a:buNone/>
            </a:pPr>
            <a:r>
              <a:rPr lang="en-US" sz="1350" dirty="0">
                <a:solidFill>
                  <a:srgbClr val="68757F"/>
                </a:solidFill>
                <a:latin typeface="Calibri" pitchFamily="34" charset="0"/>
                <a:ea typeface="Calibri" pitchFamily="34" charset="-122"/>
                <a:cs typeface="Calibri" pitchFamily="34" charset="-120"/>
              </a:rPr>
              <a:t>HUTECH University, Ho Chi Minh City</a:t>
            </a:r>
            <a:endParaRPr lang="en-US" sz="1350" dirty="0"/>
          </a:p>
        </p:txBody>
      </p:sp>
      <p:sp>
        <p:nvSpPr>
          <p:cNvPr id="16" name="Shape 13"/>
          <p:cNvSpPr/>
          <p:nvPr/>
        </p:nvSpPr>
        <p:spPr>
          <a:xfrm>
            <a:off x="0" y="6144768"/>
            <a:ext cx="12188952" cy="713232"/>
          </a:xfrm>
          <a:prstGeom prst="rect">
            <a:avLst/>
          </a:prstGeom>
          <a:solidFill>
            <a:srgbClr val="0B2E5C"/>
          </a:solidFill>
          <a:ln w="12700">
            <a:solidFill>
              <a:srgbClr val="0B2E5C"/>
            </a:solidFill>
            <a:prstDash val="solid"/>
          </a:ln>
        </p:spPr>
        <p:txBody>
          <a:bodyPr/>
          <a:lstStyle/>
          <a:p>
            <a:endParaRPr lang="en-US"/>
          </a:p>
        </p:txBody>
      </p:sp>
      <p:sp>
        <p:nvSpPr>
          <p:cNvPr id="17" name="Text 14"/>
          <p:cNvSpPr/>
          <p:nvPr/>
        </p:nvSpPr>
        <p:spPr>
          <a:xfrm>
            <a:off x="621792" y="6144768"/>
            <a:ext cx="10972800" cy="713232"/>
          </a:xfrm>
          <a:prstGeom prst="rect">
            <a:avLst/>
          </a:prstGeom>
          <a:noFill/>
          <a:ln/>
        </p:spPr>
        <p:txBody>
          <a:bodyPr wrap="square" lIns="0" tIns="0" rIns="0" bIns="0" rtlCol="0" anchor="ctr"/>
          <a:lstStyle/>
          <a:p>
            <a:pPr marL="0" indent="0">
              <a:buNone/>
            </a:pPr>
            <a:r>
              <a:rPr lang="en-US" sz="1450" dirty="0">
                <a:solidFill>
                  <a:srgbClr val="D5E6F2"/>
                </a:solidFill>
                <a:latin typeface="Calibri" pitchFamily="34" charset="0"/>
                <a:ea typeface="Calibri" pitchFamily="34" charset="-122"/>
                <a:cs typeface="Calibri" pitchFamily="34" charset="-120"/>
              </a:rPr>
              <a:t>Towards English as a Second Language in Vietnam: Pedagogical, Policy, and Practice Perspectives</a:t>
            </a:r>
            <a:endParaRPr lang="en-US" sz="1450" dirty="0"/>
          </a:p>
        </p:txBody>
      </p:sp>
    </p:spTree>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621792" y="347472"/>
            <a:ext cx="9509760" cy="713232"/>
          </a:xfrm>
          <a:prstGeom prst="rect">
            <a:avLst/>
          </a:prstGeom>
          <a:noFill/>
          <a:ln/>
        </p:spPr>
        <p:txBody>
          <a:bodyPr wrap="square" lIns="0" tIns="0" rIns="0" bIns="0" rtlCol="0" anchor="ctr"/>
          <a:lstStyle/>
          <a:p>
            <a:pPr marL="0" indent="0">
              <a:buNone/>
            </a:pPr>
            <a:r>
              <a:rPr lang="en-US" sz="3300" b="1" dirty="0">
                <a:solidFill>
                  <a:srgbClr val="0B2E5C"/>
                </a:solidFill>
                <a:latin typeface="Cambria" pitchFamily="34" charset="0"/>
                <a:ea typeface="Cambria" pitchFamily="34" charset="-122"/>
                <a:cs typeface="Cambria" pitchFamily="34" charset="-120"/>
              </a:rPr>
              <a:t>Metacognitive: diagnosis without planning</a:t>
            </a:r>
            <a:endParaRPr lang="en-US" sz="3300" dirty="0"/>
          </a:p>
        </p:txBody>
      </p:sp>
      <p:sp>
        <p:nvSpPr>
          <p:cNvPr id="4" name="Text 2"/>
          <p:cNvSpPr/>
          <p:nvPr/>
        </p:nvSpPr>
        <p:spPr>
          <a:xfrm>
            <a:off x="10332720" y="274320"/>
            <a:ext cx="1234440" cy="32918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Ngan</a:t>
            </a:r>
            <a:endParaRPr lang="en-US" sz="1300" dirty="0"/>
          </a:p>
        </p:txBody>
      </p:sp>
      <p:graphicFrame>
        <p:nvGraphicFramePr>
          <p:cNvPr id="5" name="Chart 0"/>
          <p:cNvGraphicFramePr/>
          <p:nvPr/>
        </p:nvGraphicFramePr>
        <p:xfrm>
          <a:off x="621792" y="1188720"/>
          <a:ext cx="5943600" cy="283464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 3"/>
          <p:cNvSpPr/>
          <p:nvPr/>
        </p:nvSpPr>
        <p:spPr>
          <a:xfrm>
            <a:off x="621792" y="4059936"/>
            <a:ext cx="5943600" cy="274320"/>
          </a:xfrm>
          <a:prstGeom prst="rect">
            <a:avLst/>
          </a:prstGeom>
          <a:noFill/>
          <a:ln/>
        </p:spPr>
        <p:txBody>
          <a:bodyPr wrap="square" lIns="0" tIns="0" rIns="0" bIns="0" rtlCol="0" anchor="ctr"/>
          <a:lstStyle/>
          <a:p>
            <a:pPr marL="0" indent="0">
              <a:buNone/>
            </a:pPr>
            <a:r>
              <a:rPr lang="en-US" sz="1250" dirty="0">
                <a:solidFill>
                  <a:srgbClr val="68757F"/>
                </a:solidFill>
                <a:latin typeface="Calibri" pitchFamily="34" charset="0"/>
                <a:ea typeface="Calibri" pitchFamily="34" charset="-122"/>
                <a:cs typeface="Calibri" pitchFamily="34" charset="-120"/>
              </a:rPr>
              <a:t>All 7 metacognitive items, N = 52.  Blue = looking back · Gold = looking ahead.</a:t>
            </a:r>
            <a:endParaRPr lang="en-US" sz="1250" dirty="0"/>
          </a:p>
        </p:txBody>
      </p:sp>
      <p:sp>
        <p:nvSpPr>
          <p:cNvPr id="7" name="Shape 4"/>
          <p:cNvSpPr/>
          <p:nvPr/>
        </p:nvSpPr>
        <p:spPr>
          <a:xfrm>
            <a:off x="6858000" y="1188720"/>
            <a:ext cx="4709160" cy="1298448"/>
          </a:xfrm>
          <a:prstGeom prst="rect">
            <a:avLst/>
          </a:prstGeom>
          <a:solidFill>
            <a:srgbClr val="0B2E5C"/>
          </a:solidFill>
          <a:ln w="12700">
            <a:solidFill>
              <a:srgbClr val="0B2E5C"/>
            </a:solidFill>
            <a:prstDash val="solid"/>
          </a:ln>
        </p:spPr>
        <p:txBody>
          <a:bodyPr/>
          <a:lstStyle/>
          <a:p>
            <a:endParaRPr lang="en-US"/>
          </a:p>
        </p:txBody>
      </p:sp>
      <p:sp>
        <p:nvSpPr>
          <p:cNvPr id="8" name="Text 5"/>
          <p:cNvSpPr/>
          <p:nvPr/>
        </p:nvSpPr>
        <p:spPr>
          <a:xfrm>
            <a:off x="7114032" y="1316736"/>
            <a:ext cx="4197096" cy="274320"/>
          </a:xfrm>
          <a:prstGeom prst="rect">
            <a:avLst/>
          </a:prstGeom>
          <a:noFill/>
          <a:ln/>
        </p:spPr>
        <p:txBody>
          <a:bodyPr wrap="square" lIns="0" tIns="0" rIns="0" bIns="0" rtlCol="0" anchor="ctr"/>
          <a:lstStyle/>
          <a:p>
            <a:pPr marL="0" indent="0">
              <a:buNone/>
            </a:pPr>
            <a:r>
              <a:rPr lang="en-US" sz="1250" b="1" kern="0" spc="120" dirty="0">
                <a:solidFill>
                  <a:srgbClr val="BBDCF2"/>
                </a:solidFill>
                <a:latin typeface="Calibri" pitchFamily="34" charset="0"/>
                <a:ea typeface="Calibri" pitchFamily="34" charset="-122"/>
                <a:cs typeface="Calibri" pitchFamily="34" charset="-120"/>
              </a:rPr>
              <a:t>INTERNAL COMPARISON</a:t>
            </a:r>
            <a:endParaRPr lang="en-US" sz="1250" dirty="0"/>
          </a:p>
        </p:txBody>
      </p:sp>
      <p:sp>
        <p:nvSpPr>
          <p:cNvPr id="9" name="Text 6"/>
          <p:cNvSpPr/>
          <p:nvPr/>
        </p:nvSpPr>
        <p:spPr>
          <a:xfrm>
            <a:off x="7114032" y="1609344"/>
            <a:ext cx="4197096" cy="749808"/>
          </a:xfrm>
          <a:prstGeom prst="rect">
            <a:avLst/>
          </a:prstGeom>
          <a:noFill/>
          <a:ln/>
        </p:spPr>
        <p:txBody>
          <a:bodyPr wrap="square" lIns="0" tIns="0" rIns="0" bIns="0" rtlCol="0" anchor="t"/>
          <a:lstStyle/>
          <a:p>
            <a:pPr marL="0" indent="0">
              <a:lnSpc>
                <a:spcPct val="114000"/>
              </a:lnSpc>
              <a:buNone/>
            </a:pPr>
            <a:r>
              <a:rPr lang="en-US" sz="1600" dirty="0">
                <a:solidFill>
                  <a:srgbClr val="FFFFFF"/>
                </a:solidFill>
                <a:latin typeface="Calibri" pitchFamily="34" charset="0"/>
                <a:ea typeface="Calibri" pitchFamily="34" charset="-122"/>
                <a:cs typeface="Calibri" pitchFamily="34" charset="-120"/>
              </a:rPr>
              <a:t>Reactive evaluation (3.46) versus proactive planning (2.77).</a:t>
            </a:r>
            <a:endParaRPr lang="en-US" sz="1600" dirty="0"/>
          </a:p>
        </p:txBody>
      </p:sp>
      <p:sp>
        <p:nvSpPr>
          <p:cNvPr id="10" name="Shape 7"/>
          <p:cNvSpPr/>
          <p:nvPr/>
        </p:nvSpPr>
        <p:spPr>
          <a:xfrm>
            <a:off x="6858000" y="2651760"/>
            <a:ext cx="4709160" cy="1371600"/>
          </a:xfrm>
          <a:prstGeom prst="rect">
            <a:avLst/>
          </a:prstGeom>
          <a:solidFill>
            <a:srgbClr val="FBF2E2"/>
          </a:solidFill>
          <a:ln w="12700">
            <a:solidFill>
              <a:srgbClr val="FBF2E2"/>
            </a:solidFill>
            <a:prstDash val="solid"/>
          </a:ln>
        </p:spPr>
        <p:txBody>
          <a:bodyPr/>
          <a:lstStyle/>
          <a:p>
            <a:endParaRPr lang="en-US"/>
          </a:p>
        </p:txBody>
      </p:sp>
      <p:sp>
        <p:nvSpPr>
          <p:cNvPr id="11" name="Text 8"/>
          <p:cNvSpPr/>
          <p:nvPr/>
        </p:nvSpPr>
        <p:spPr>
          <a:xfrm>
            <a:off x="7114032" y="2779776"/>
            <a:ext cx="4197096" cy="274320"/>
          </a:xfrm>
          <a:prstGeom prst="rect">
            <a:avLst/>
          </a:prstGeom>
          <a:noFill/>
          <a:ln/>
        </p:spPr>
        <p:txBody>
          <a:bodyPr wrap="square" lIns="0" tIns="0" rIns="0" bIns="0" rtlCol="0" anchor="ctr"/>
          <a:lstStyle/>
          <a:p>
            <a:pPr marL="0" indent="0">
              <a:buNone/>
            </a:pPr>
            <a:r>
              <a:rPr lang="en-US" sz="1250" b="1" kern="0" spc="120" dirty="0">
                <a:solidFill>
                  <a:srgbClr val="7A5A16"/>
                </a:solidFill>
                <a:latin typeface="Calibri" pitchFamily="34" charset="0"/>
                <a:ea typeface="Calibri" pitchFamily="34" charset="-122"/>
                <a:cs typeface="Calibri" pitchFamily="34" charset="-120"/>
              </a:rPr>
              <a:t>EFFECT</a:t>
            </a:r>
            <a:endParaRPr lang="en-US" sz="1250" dirty="0"/>
          </a:p>
        </p:txBody>
      </p:sp>
      <p:sp>
        <p:nvSpPr>
          <p:cNvPr id="12" name="Text 9"/>
          <p:cNvSpPr/>
          <p:nvPr/>
        </p:nvSpPr>
        <p:spPr>
          <a:xfrm>
            <a:off x="7114032" y="3072384"/>
            <a:ext cx="4197096" cy="822960"/>
          </a:xfrm>
          <a:prstGeom prst="rect">
            <a:avLst/>
          </a:prstGeom>
          <a:noFill/>
          <a:ln/>
        </p:spPr>
        <p:txBody>
          <a:bodyPr wrap="square" lIns="0" tIns="0" rIns="0" bIns="0" rtlCol="0" anchor="t"/>
          <a:lstStyle/>
          <a:p>
            <a:pPr marL="0" indent="0">
              <a:lnSpc>
                <a:spcPct val="114000"/>
              </a:lnSpc>
              <a:buNone/>
            </a:pPr>
            <a:r>
              <a:rPr lang="en-US" sz="1600" dirty="0">
                <a:solidFill>
                  <a:srgbClr val="141D26"/>
                </a:solidFill>
                <a:latin typeface="Calibri" pitchFamily="34" charset="0"/>
                <a:ea typeface="Calibri" pitchFamily="34" charset="-122"/>
                <a:cs typeface="Calibri" pitchFamily="34" charset="-120"/>
              </a:rPr>
              <a:t>Students diagnose and evaluate finished work readily. Disciplined forward planning does not follow.</a:t>
            </a:r>
            <a:endParaRPr lang="en-US" sz="1600" dirty="0"/>
          </a:p>
        </p:txBody>
      </p:sp>
      <p:sp>
        <p:nvSpPr>
          <p:cNvPr id="13" name="Shape 10"/>
          <p:cNvSpPr/>
          <p:nvPr/>
        </p:nvSpPr>
        <p:spPr>
          <a:xfrm>
            <a:off x="621792" y="4480560"/>
            <a:ext cx="5376672" cy="1234440"/>
          </a:xfrm>
          <a:prstGeom prst="rect">
            <a:avLst/>
          </a:prstGeom>
          <a:solidFill>
            <a:srgbClr val="F4F7F9"/>
          </a:solidFill>
          <a:ln w="12700">
            <a:solidFill>
              <a:srgbClr val="F4F7F9"/>
            </a:solidFill>
            <a:prstDash val="solid"/>
          </a:ln>
        </p:spPr>
        <p:txBody>
          <a:bodyPr/>
          <a:lstStyle/>
          <a:p>
            <a:endParaRPr lang="en-US"/>
          </a:p>
        </p:txBody>
      </p:sp>
      <p:sp>
        <p:nvSpPr>
          <p:cNvPr id="14" name="Text 11"/>
          <p:cNvSpPr/>
          <p:nvPr/>
        </p:nvSpPr>
        <p:spPr>
          <a:xfrm>
            <a:off x="877824" y="4590288"/>
            <a:ext cx="4864608" cy="1005840"/>
          </a:xfrm>
          <a:prstGeom prst="rect">
            <a:avLst/>
          </a:prstGeom>
          <a:noFill/>
          <a:ln/>
        </p:spPr>
        <p:txBody>
          <a:bodyPr wrap="square" lIns="0" tIns="0" rIns="0" bIns="0" rtlCol="0" anchor="ctr"/>
          <a:lstStyle/>
          <a:p>
            <a:pPr marL="0" indent="0">
              <a:lnSpc>
                <a:spcPct val="112000"/>
              </a:lnSpc>
              <a:buNone/>
            </a:pPr>
            <a:r>
              <a:rPr lang="en-US" sz="1500" i="1" dirty="0">
                <a:solidFill>
                  <a:srgbClr val="0B2E5C"/>
                </a:solidFill>
                <a:latin typeface="Calibri" pitchFamily="34" charset="0"/>
                <a:ea typeface="Calibri" pitchFamily="34" charset="-122"/>
                <a:cs typeface="Calibri" pitchFamily="34" charset="-120"/>
              </a:rPr>
              <a:t>“I'll ask for a sample test and AI will check it and explain what my problems are and what I need to improve.”  </a:t>
            </a:r>
            <a:r>
              <a:rPr lang="en-US" sz="1500" b="1" dirty="0">
                <a:solidFill>
                  <a:srgbClr val="0E6288"/>
                </a:solidFill>
                <a:latin typeface="Calibri" pitchFamily="34" charset="0"/>
                <a:ea typeface="Calibri" pitchFamily="34" charset="-122"/>
                <a:cs typeface="Calibri" pitchFamily="34" charset="-120"/>
              </a:rPr>
              <a:t>— S2</a:t>
            </a:r>
            <a:endParaRPr lang="en-US" sz="1500" dirty="0"/>
          </a:p>
        </p:txBody>
      </p:sp>
      <p:sp>
        <p:nvSpPr>
          <p:cNvPr id="15" name="Shape 12"/>
          <p:cNvSpPr/>
          <p:nvPr/>
        </p:nvSpPr>
        <p:spPr>
          <a:xfrm>
            <a:off x="6190488" y="4480560"/>
            <a:ext cx="5376672" cy="1234440"/>
          </a:xfrm>
          <a:prstGeom prst="rect">
            <a:avLst/>
          </a:prstGeom>
          <a:solidFill>
            <a:srgbClr val="FBF2E2"/>
          </a:solidFill>
          <a:ln w="12700">
            <a:solidFill>
              <a:srgbClr val="FBF2E2"/>
            </a:solidFill>
            <a:prstDash val="solid"/>
          </a:ln>
        </p:spPr>
        <p:txBody>
          <a:bodyPr/>
          <a:lstStyle/>
          <a:p>
            <a:endParaRPr lang="en-US"/>
          </a:p>
        </p:txBody>
      </p:sp>
      <p:sp>
        <p:nvSpPr>
          <p:cNvPr id="16" name="Text 13"/>
          <p:cNvSpPr/>
          <p:nvPr/>
        </p:nvSpPr>
        <p:spPr>
          <a:xfrm>
            <a:off x="6446520" y="4590288"/>
            <a:ext cx="4864608" cy="1005840"/>
          </a:xfrm>
          <a:prstGeom prst="rect">
            <a:avLst/>
          </a:prstGeom>
          <a:noFill/>
          <a:ln/>
        </p:spPr>
        <p:txBody>
          <a:bodyPr wrap="square" lIns="0" tIns="0" rIns="0" bIns="0" rtlCol="0" anchor="ctr"/>
          <a:lstStyle/>
          <a:p>
            <a:pPr marL="0" indent="0">
              <a:lnSpc>
                <a:spcPct val="112000"/>
              </a:lnSpc>
              <a:buNone/>
            </a:pPr>
            <a:r>
              <a:rPr lang="en-US" sz="1500" i="1" dirty="0">
                <a:solidFill>
                  <a:srgbClr val="0B2E5C"/>
                </a:solidFill>
                <a:latin typeface="Calibri" pitchFamily="34" charset="0"/>
                <a:ea typeface="Calibri" pitchFamily="34" charset="-122"/>
                <a:cs typeface="Calibri" pitchFamily="34" charset="-120"/>
              </a:rPr>
              <a:t>“I make plans for using AI, but I cannot always follow them.”  </a:t>
            </a:r>
            <a:r>
              <a:rPr lang="en-US" sz="1500" b="1" dirty="0">
                <a:solidFill>
                  <a:srgbClr val="7A5A16"/>
                </a:solidFill>
                <a:latin typeface="Calibri" pitchFamily="34" charset="0"/>
                <a:ea typeface="Calibri" pitchFamily="34" charset="-122"/>
                <a:cs typeface="Calibri" pitchFamily="34" charset="-120"/>
              </a:rPr>
              <a:t>— the rule, not the exception</a:t>
            </a:r>
            <a:endParaRPr lang="en-US" sz="1500" dirty="0"/>
          </a:p>
        </p:txBody>
      </p:sp>
      <p:sp>
        <p:nvSpPr>
          <p:cNvPr id="17" name="Text 14"/>
          <p:cNvSpPr/>
          <p:nvPr/>
        </p:nvSpPr>
        <p:spPr>
          <a:xfrm>
            <a:off x="621792" y="6355080"/>
            <a:ext cx="7315200" cy="274320"/>
          </a:xfrm>
          <a:prstGeom prst="rect">
            <a:avLst/>
          </a:prstGeom>
          <a:noFill/>
          <a:ln/>
        </p:spPr>
        <p:txBody>
          <a:bodyPr wrap="square" lIns="0" tIns="0" rIns="0" bIns="0" rtlCol="0" anchor="ctr"/>
          <a:lstStyle/>
          <a:p>
            <a:pPr marL="0" indent="0">
              <a:buNone/>
            </a:pPr>
            <a:r>
              <a:rPr lang="en-US" sz="1100" dirty="0">
                <a:solidFill>
                  <a:srgbClr val="68757F"/>
                </a:solidFill>
                <a:latin typeface="Calibri" pitchFamily="34" charset="0"/>
                <a:ea typeface="Calibri" pitchFamily="34" charset="-122"/>
                <a:cs typeface="Calibri" pitchFamily="34" charset="-120"/>
              </a:rPr>
              <a:t>HUFLIT INTESOL 2026  ·  AI-Driven Self-Directed Language Learning</a:t>
            </a:r>
            <a:endParaRPr lang="en-US" sz="1100" dirty="0"/>
          </a:p>
        </p:txBody>
      </p:sp>
      <p:sp>
        <p:nvSpPr>
          <p:cNvPr id="18" name="Text 15"/>
          <p:cNvSpPr/>
          <p:nvPr/>
        </p:nvSpPr>
        <p:spPr>
          <a:xfrm>
            <a:off x="10972800" y="6355080"/>
            <a:ext cx="594360" cy="274320"/>
          </a:xfrm>
          <a:prstGeom prst="rect">
            <a:avLst/>
          </a:prstGeom>
          <a:noFill/>
          <a:ln/>
        </p:spPr>
        <p:txBody>
          <a:bodyPr wrap="square" lIns="0" tIns="0" rIns="0" bIns="0" rtlCol="0" anchor="ctr"/>
          <a:lstStyle/>
          <a:p>
            <a:pPr marL="0" indent="0" algn="r">
              <a:buNone/>
            </a:pPr>
            <a:r>
              <a:rPr lang="en-US" sz="1100" dirty="0">
                <a:solidFill>
                  <a:srgbClr val="68757F"/>
                </a:solidFill>
                <a:latin typeface="Calibri" pitchFamily="34" charset="0"/>
                <a:ea typeface="Calibri" pitchFamily="34" charset="-122"/>
                <a:cs typeface="Calibri" pitchFamily="34" charset="-120"/>
              </a:rPr>
              <a:t>10</a:t>
            </a:r>
            <a:endParaRPr lang="en-US" sz="1100" dirty="0"/>
          </a:p>
        </p:txBody>
      </p:sp>
    </p:spTree>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621792" y="347472"/>
            <a:ext cx="9509760" cy="713232"/>
          </a:xfrm>
          <a:prstGeom prst="rect">
            <a:avLst/>
          </a:prstGeom>
          <a:noFill/>
          <a:ln/>
        </p:spPr>
        <p:txBody>
          <a:bodyPr wrap="square" lIns="0" tIns="0" rIns="0" bIns="0" rtlCol="0" anchor="ctr"/>
          <a:lstStyle/>
          <a:p>
            <a:pPr marL="0" indent="0">
              <a:buNone/>
            </a:pPr>
            <a:r>
              <a:rPr lang="en-US" sz="3300" b="1" dirty="0">
                <a:solidFill>
                  <a:srgbClr val="0B2E5C"/>
                </a:solidFill>
                <a:latin typeface="Cambria" pitchFamily="34" charset="0"/>
                <a:ea typeface="Cambria" pitchFamily="34" charset="-122"/>
                <a:cs typeface="Cambria" pitchFamily="34" charset="-120"/>
              </a:rPr>
              <a:t>Affective: a safety net, with a catch</a:t>
            </a:r>
            <a:endParaRPr lang="en-US" sz="3300" dirty="0"/>
          </a:p>
        </p:txBody>
      </p:sp>
      <p:sp>
        <p:nvSpPr>
          <p:cNvPr id="4" name="Text 2"/>
          <p:cNvSpPr/>
          <p:nvPr/>
        </p:nvSpPr>
        <p:spPr>
          <a:xfrm>
            <a:off x="10332720" y="274320"/>
            <a:ext cx="1234440" cy="32918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Ngan</a:t>
            </a:r>
            <a:endParaRPr lang="en-US" sz="1300" dirty="0"/>
          </a:p>
        </p:txBody>
      </p:sp>
      <p:graphicFrame>
        <p:nvGraphicFramePr>
          <p:cNvPr id="5" name="Chart 0"/>
          <p:cNvGraphicFramePr/>
          <p:nvPr/>
        </p:nvGraphicFramePr>
        <p:xfrm>
          <a:off x="621792" y="1188720"/>
          <a:ext cx="5943600" cy="265176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 3"/>
          <p:cNvSpPr/>
          <p:nvPr/>
        </p:nvSpPr>
        <p:spPr>
          <a:xfrm>
            <a:off x="621792" y="3877056"/>
            <a:ext cx="5943600" cy="274320"/>
          </a:xfrm>
          <a:prstGeom prst="rect">
            <a:avLst/>
          </a:prstGeom>
          <a:noFill/>
          <a:ln/>
        </p:spPr>
        <p:txBody>
          <a:bodyPr wrap="square" lIns="0" tIns="0" rIns="0" bIns="0" rtlCol="0" anchor="ctr"/>
          <a:lstStyle/>
          <a:p>
            <a:pPr marL="0" indent="0">
              <a:buNone/>
            </a:pPr>
            <a:r>
              <a:rPr lang="en-US" sz="1250" dirty="0">
                <a:solidFill>
                  <a:srgbClr val="68757F"/>
                </a:solidFill>
                <a:latin typeface="Calibri" pitchFamily="34" charset="0"/>
                <a:ea typeface="Calibri" pitchFamily="34" charset="-122"/>
                <a:cs typeface="Calibri" pitchFamily="34" charset="-120"/>
              </a:rPr>
              <a:t>All 6 affective items, N = 52.</a:t>
            </a:r>
            <a:endParaRPr lang="en-US" sz="1250" dirty="0"/>
          </a:p>
        </p:txBody>
      </p:sp>
      <p:sp>
        <p:nvSpPr>
          <p:cNvPr id="7" name="Shape 4"/>
          <p:cNvSpPr/>
          <p:nvPr/>
        </p:nvSpPr>
        <p:spPr>
          <a:xfrm>
            <a:off x="6858000" y="1188720"/>
            <a:ext cx="4709160" cy="1298448"/>
          </a:xfrm>
          <a:prstGeom prst="rect">
            <a:avLst/>
          </a:prstGeom>
          <a:solidFill>
            <a:srgbClr val="0B2E5C"/>
          </a:solidFill>
          <a:ln w="12700">
            <a:solidFill>
              <a:srgbClr val="0B2E5C"/>
            </a:solidFill>
            <a:prstDash val="solid"/>
          </a:ln>
        </p:spPr>
        <p:txBody>
          <a:bodyPr/>
          <a:lstStyle/>
          <a:p>
            <a:endParaRPr lang="en-US"/>
          </a:p>
        </p:txBody>
      </p:sp>
      <p:sp>
        <p:nvSpPr>
          <p:cNvPr id="8" name="Text 5"/>
          <p:cNvSpPr/>
          <p:nvPr/>
        </p:nvSpPr>
        <p:spPr>
          <a:xfrm>
            <a:off x="7114032" y="1316736"/>
            <a:ext cx="4197096" cy="274320"/>
          </a:xfrm>
          <a:prstGeom prst="rect">
            <a:avLst/>
          </a:prstGeom>
          <a:noFill/>
          <a:ln/>
        </p:spPr>
        <p:txBody>
          <a:bodyPr wrap="square" lIns="0" tIns="0" rIns="0" bIns="0" rtlCol="0" anchor="ctr"/>
          <a:lstStyle/>
          <a:p>
            <a:pPr marL="0" indent="0">
              <a:buNone/>
            </a:pPr>
            <a:r>
              <a:rPr lang="en-US" sz="1250" b="1" kern="0" spc="120" dirty="0">
                <a:solidFill>
                  <a:srgbClr val="BBDCF2"/>
                </a:solidFill>
                <a:latin typeface="Calibri" pitchFamily="34" charset="0"/>
                <a:ea typeface="Calibri" pitchFamily="34" charset="-122"/>
                <a:cs typeface="Calibri" pitchFamily="34" charset="-120"/>
              </a:rPr>
              <a:t>INTERNAL COMPARISON</a:t>
            </a:r>
            <a:endParaRPr lang="en-US" sz="1250" dirty="0"/>
          </a:p>
        </p:txBody>
      </p:sp>
      <p:sp>
        <p:nvSpPr>
          <p:cNvPr id="9" name="Text 6"/>
          <p:cNvSpPr/>
          <p:nvPr/>
        </p:nvSpPr>
        <p:spPr>
          <a:xfrm>
            <a:off x="7114032" y="1609344"/>
            <a:ext cx="4197096" cy="786384"/>
          </a:xfrm>
          <a:prstGeom prst="rect">
            <a:avLst/>
          </a:prstGeom>
          <a:noFill/>
          <a:ln/>
        </p:spPr>
        <p:txBody>
          <a:bodyPr wrap="square" lIns="0" tIns="0" rIns="0" bIns="0" rtlCol="0" anchor="t"/>
          <a:lstStyle/>
          <a:p>
            <a:pPr marL="0" indent="0">
              <a:lnSpc>
                <a:spcPct val="112000"/>
              </a:lnSpc>
              <a:buNone/>
            </a:pPr>
            <a:r>
              <a:rPr lang="en-US" sz="1600" dirty="0">
                <a:solidFill>
                  <a:srgbClr val="FFFFFF"/>
                </a:solidFill>
                <a:latin typeface="Calibri" pitchFamily="34" charset="0"/>
                <a:ea typeface="Calibri" pitchFamily="34" charset="-122"/>
                <a:cs typeface="Calibri" pitchFamily="34" charset="-120"/>
              </a:rPr>
              <a:t>Reducing fear of mistakes (3.33) versus building conversational confidence (2.67).</a:t>
            </a:r>
            <a:endParaRPr lang="en-US" sz="1600" dirty="0"/>
          </a:p>
        </p:txBody>
      </p:sp>
      <p:sp>
        <p:nvSpPr>
          <p:cNvPr id="10" name="Shape 7"/>
          <p:cNvSpPr/>
          <p:nvPr/>
        </p:nvSpPr>
        <p:spPr>
          <a:xfrm>
            <a:off x="6858000" y="2651760"/>
            <a:ext cx="4709160" cy="1463040"/>
          </a:xfrm>
          <a:prstGeom prst="rect">
            <a:avLst/>
          </a:prstGeom>
          <a:solidFill>
            <a:srgbClr val="EAF4FA"/>
          </a:solidFill>
          <a:ln w="12700">
            <a:solidFill>
              <a:srgbClr val="EAF4FA"/>
            </a:solidFill>
            <a:prstDash val="solid"/>
          </a:ln>
        </p:spPr>
        <p:txBody>
          <a:bodyPr/>
          <a:lstStyle/>
          <a:p>
            <a:endParaRPr lang="en-US"/>
          </a:p>
        </p:txBody>
      </p:sp>
      <p:sp>
        <p:nvSpPr>
          <p:cNvPr id="11" name="Text 8"/>
          <p:cNvSpPr/>
          <p:nvPr/>
        </p:nvSpPr>
        <p:spPr>
          <a:xfrm>
            <a:off x="7114032" y="2779776"/>
            <a:ext cx="4197096" cy="274320"/>
          </a:xfrm>
          <a:prstGeom prst="rect">
            <a:avLst/>
          </a:prstGeom>
          <a:noFill/>
          <a:ln/>
        </p:spPr>
        <p:txBody>
          <a:bodyPr wrap="square" lIns="0" tIns="0" rIns="0" bIns="0" rtlCol="0" anchor="ctr"/>
          <a:lstStyle/>
          <a:p>
            <a:pPr marL="0" indent="0">
              <a:buNone/>
            </a:pPr>
            <a:r>
              <a:rPr lang="en-US" sz="1250" b="1" kern="0" spc="120" dirty="0">
                <a:solidFill>
                  <a:srgbClr val="0E6288"/>
                </a:solidFill>
                <a:latin typeface="Calibri" pitchFamily="34" charset="0"/>
                <a:ea typeface="Calibri" pitchFamily="34" charset="-122"/>
                <a:cs typeface="Calibri" pitchFamily="34" charset="-120"/>
              </a:rPr>
              <a:t>EFFECT</a:t>
            </a:r>
            <a:endParaRPr lang="en-US" sz="1250" dirty="0"/>
          </a:p>
        </p:txBody>
      </p:sp>
      <p:sp>
        <p:nvSpPr>
          <p:cNvPr id="12" name="Text 9"/>
          <p:cNvSpPr/>
          <p:nvPr/>
        </p:nvSpPr>
        <p:spPr>
          <a:xfrm>
            <a:off x="7114032" y="3072384"/>
            <a:ext cx="4197096" cy="914400"/>
          </a:xfrm>
          <a:prstGeom prst="rect">
            <a:avLst/>
          </a:prstGeom>
          <a:noFill/>
          <a:ln/>
        </p:spPr>
        <p:txBody>
          <a:bodyPr wrap="square" lIns="0" tIns="0" rIns="0" bIns="0" rtlCol="0" anchor="t"/>
          <a:lstStyle/>
          <a:p>
            <a:pPr marL="0" indent="0">
              <a:lnSpc>
                <a:spcPct val="112000"/>
              </a:lnSpc>
              <a:buNone/>
            </a:pPr>
            <a:r>
              <a:rPr lang="en-US" sz="1600" dirty="0">
                <a:solidFill>
                  <a:srgbClr val="141D26"/>
                </a:solidFill>
                <a:latin typeface="Calibri" pitchFamily="34" charset="0"/>
                <a:ea typeface="Calibri" pitchFamily="34" charset="-122"/>
                <a:cs typeface="Calibri" pitchFamily="34" charset="-120"/>
              </a:rPr>
              <a:t>Anxiety drops. But the same students describe boredom and dependence — the benefit is real and ambivalent.</a:t>
            </a:r>
            <a:endParaRPr lang="en-US" sz="1600" dirty="0"/>
          </a:p>
        </p:txBody>
      </p:sp>
      <p:sp>
        <p:nvSpPr>
          <p:cNvPr id="13" name="Shape 10"/>
          <p:cNvSpPr/>
          <p:nvPr/>
        </p:nvSpPr>
        <p:spPr>
          <a:xfrm>
            <a:off x="621792" y="4434840"/>
            <a:ext cx="5376672" cy="1280160"/>
          </a:xfrm>
          <a:prstGeom prst="rect">
            <a:avLst/>
          </a:prstGeom>
          <a:solidFill>
            <a:srgbClr val="F4F7F9"/>
          </a:solidFill>
          <a:ln w="12700">
            <a:solidFill>
              <a:srgbClr val="F4F7F9"/>
            </a:solidFill>
            <a:prstDash val="solid"/>
          </a:ln>
        </p:spPr>
        <p:txBody>
          <a:bodyPr/>
          <a:lstStyle/>
          <a:p>
            <a:endParaRPr lang="en-US"/>
          </a:p>
        </p:txBody>
      </p:sp>
      <p:sp>
        <p:nvSpPr>
          <p:cNvPr id="14" name="Text 11"/>
          <p:cNvSpPr/>
          <p:nvPr/>
        </p:nvSpPr>
        <p:spPr>
          <a:xfrm>
            <a:off x="877824" y="4544568"/>
            <a:ext cx="4864608" cy="1060704"/>
          </a:xfrm>
          <a:prstGeom prst="rect">
            <a:avLst/>
          </a:prstGeom>
          <a:noFill/>
          <a:ln/>
        </p:spPr>
        <p:txBody>
          <a:bodyPr wrap="square" lIns="0" tIns="0" rIns="0" bIns="0" rtlCol="0" anchor="ctr"/>
          <a:lstStyle/>
          <a:p>
            <a:pPr marL="0" indent="0">
              <a:lnSpc>
                <a:spcPct val="112000"/>
              </a:lnSpc>
              <a:buNone/>
            </a:pPr>
            <a:r>
              <a:rPr lang="en-US" sz="1550" i="1" dirty="0">
                <a:solidFill>
                  <a:srgbClr val="0B2E5C"/>
                </a:solidFill>
                <a:latin typeface="Calibri" pitchFamily="34" charset="0"/>
                <a:ea typeface="Calibri" pitchFamily="34" charset="-122"/>
                <a:cs typeface="Calibri" pitchFamily="34" charset="-120"/>
              </a:rPr>
              <a:t>“It's just an AI, not a real human, so I'm not afraid to be judged if I have a mistake.”  </a:t>
            </a:r>
            <a:r>
              <a:rPr lang="en-US" sz="1550" b="1" dirty="0">
                <a:solidFill>
                  <a:srgbClr val="0E6288"/>
                </a:solidFill>
                <a:latin typeface="Calibri" pitchFamily="34" charset="0"/>
                <a:ea typeface="Calibri" pitchFamily="34" charset="-122"/>
                <a:cs typeface="Calibri" pitchFamily="34" charset="-120"/>
              </a:rPr>
              <a:t>— S13</a:t>
            </a:r>
            <a:endParaRPr lang="en-US" sz="1550" dirty="0"/>
          </a:p>
        </p:txBody>
      </p:sp>
      <p:sp>
        <p:nvSpPr>
          <p:cNvPr id="15" name="Shape 12"/>
          <p:cNvSpPr/>
          <p:nvPr/>
        </p:nvSpPr>
        <p:spPr>
          <a:xfrm>
            <a:off x="6190488" y="4434840"/>
            <a:ext cx="5376672" cy="1280160"/>
          </a:xfrm>
          <a:prstGeom prst="rect">
            <a:avLst/>
          </a:prstGeom>
          <a:solidFill>
            <a:srgbClr val="FBF2E2"/>
          </a:solidFill>
          <a:ln w="12700">
            <a:solidFill>
              <a:srgbClr val="FBF2E2"/>
            </a:solidFill>
            <a:prstDash val="solid"/>
          </a:ln>
        </p:spPr>
        <p:txBody>
          <a:bodyPr/>
          <a:lstStyle/>
          <a:p>
            <a:endParaRPr lang="en-US"/>
          </a:p>
        </p:txBody>
      </p:sp>
      <p:sp>
        <p:nvSpPr>
          <p:cNvPr id="16" name="Text 13"/>
          <p:cNvSpPr/>
          <p:nvPr/>
        </p:nvSpPr>
        <p:spPr>
          <a:xfrm>
            <a:off x="6446520" y="4544568"/>
            <a:ext cx="4864608" cy="1060704"/>
          </a:xfrm>
          <a:prstGeom prst="rect">
            <a:avLst/>
          </a:prstGeom>
          <a:noFill/>
          <a:ln/>
        </p:spPr>
        <p:txBody>
          <a:bodyPr wrap="square" lIns="0" tIns="0" rIns="0" bIns="0" rtlCol="0" anchor="ctr"/>
          <a:lstStyle/>
          <a:p>
            <a:pPr marL="0" indent="0">
              <a:lnSpc>
                <a:spcPct val="112000"/>
              </a:lnSpc>
              <a:buNone/>
            </a:pPr>
            <a:r>
              <a:rPr lang="en-US" sz="1550" i="1" dirty="0">
                <a:solidFill>
                  <a:srgbClr val="0B2E5C"/>
                </a:solidFill>
                <a:latin typeface="Calibri" pitchFamily="34" charset="0"/>
                <a:ea typeface="Calibri" pitchFamily="34" charset="-122"/>
                <a:cs typeface="Calibri" pitchFamily="34" charset="-120"/>
              </a:rPr>
              <a:t>“Sometimes I feel really bored because myself depend on AI.”  </a:t>
            </a:r>
            <a:r>
              <a:rPr lang="en-US" sz="1550" b="1" dirty="0">
                <a:solidFill>
                  <a:srgbClr val="7A5A16"/>
                </a:solidFill>
                <a:latin typeface="Calibri" pitchFamily="34" charset="0"/>
                <a:ea typeface="Calibri" pitchFamily="34" charset="-122"/>
                <a:cs typeface="Calibri" pitchFamily="34" charset="-120"/>
              </a:rPr>
              <a:t>— S2</a:t>
            </a:r>
            <a:endParaRPr lang="en-US" sz="1550" dirty="0"/>
          </a:p>
        </p:txBody>
      </p:sp>
      <p:sp>
        <p:nvSpPr>
          <p:cNvPr id="17" name="Text 14"/>
          <p:cNvSpPr/>
          <p:nvPr/>
        </p:nvSpPr>
        <p:spPr>
          <a:xfrm>
            <a:off x="621792" y="6355080"/>
            <a:ext cx="7315200" cy="274320"/>
          </a:xfrm>
          <a:prstGeom prst="rect">
            <a:avLst/>
          </a:prstGeom>
          <a:noFill/>
          <a:ln/>
        </p:spPr>
        <p:txBody>
          <a:bodyPr wrap="square" lIns="0" tIns="0" rIns="0" bIns="0" rtlCol="0" anchor="ctr"/>
          <a:lstStyle/>
          <a:p>
            <a:pPr marL="0" indent="0">
              <a:buNone/>
            </a:pPr>
            <a:r>
              <a:rPr lang="en-US" sz="1100" dirty="0">
                <a:solidFill>
                  <a:srgbClr val="68757F"/>
                </a:solidFill>
                <a:latin typeface="Calibri" pitchFamily="34" charset="0"/>
                <a:ea typeface="Calibri" pitchFamily="34" charset="-122"/>
                <a:cs typeface="Calibri" pitchFamily="34" charset="-120"/>
              </a:rPr>
              <a:t>HUFLIT INTESOL 2026  ·  AI-Driven Self-Directed Language Learning</a:t>
            </a:r>
            <a:endParaRPr lang="en-US" sz="1100" dirty="0"/>
          </a:p>
        </p:txBody>
      </p:sp>
      <p:sp>
        <p:nvSpPr>
          <p:cNvPr id="18" name="Text 15"/>
          <p:cNvSpPr/>
          <p:nvPr/>
        </p:nvSpPr>
        <p:spPr>
          <a:xfrm>
            <a:off x="10972800" y="6355080"/>
            <a:ext cx="594360" cy="274320"/>
          </a:xfrm>
          <a:prstGeom prst="rect">
            <a:avLst/>
          </a:prstGeom>
          <a:noFill/>
          <a:ln/>
        </p:spPr>
        <p:txBody>
          <a:bodyPr wrap="square" lIns="0" tIns="0" rIns="0" bIns="0" rtlCol="0" anchor="ctr"/>
          <a:lstStyle/>
          <a:p>
            <a:pPr marL="0" indent="0" algn="r">
              <a:buNone/>
            </a:pPr>
            <a:r>
              <a:rPr lang="en-US" sz="1100" dirty="0">
                <a:solidFill>
                  <a:srgbClr val="68757F"/>
                </a:solidFill>
                <a:latin typeface="Calibri" pitchFamily="34" charset="0"/>
                <a:ea typeface="Calibri" pitchFamily="34" charset="-122"/>
                <a:cs typeface="Calibri" pitchFamily="34" charset="-120"/>
              </a:rPr>
              <a:t>11</a:t>
            </a:r>
            <a:endParaRPr lang="en-US" sz="1100" dirty="0"/>
          </a:p>
        </p:txBody>
      </p:sp>
    </p:spTree>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621792" y="347472"/>
            <a:ext cx="9509760" cy="713232"/>
          </a:xfrm>
          <a:prstGeom prst="rect">
            <a:avLst/>
          </a:prstGeom>
          <a:noFill/>
          <a:ln/>
        </p:spPr>
        <p:txBody>
          <a:bodyPr wrap="square" lIns="0" tIns="0" rIns="0" bIns="0" rtlCol="0" anchor="ctr"/>
          <a:lstStyle/>
          <a:p>
            <a:pPr marL="0" indent="0">
              <a:buNone/>
            </a:pPr>
            <a:r>
              <a:rPr lang="en-US" sz="3300" b="1" dirty="0">
                <a:solidFill>
                  <a:srgbClr val="0B2E5C"/>
                </a:solidFill>
                <a:latin typeface="Cambria" pitchFamily="34" charset="0"/>
                <a:ea typeface="Cambria" pitchFamily="34" charset="-122"/>
                <a:cs typeface="Cambria" pitchFamily="34" charset="-120"/>
              </a:rPr>
              <a:t>Social: brainstorming, not conversation</a:t>
            </a:r>
            <a:endParaRPr lang="en-US" sz="3300" dirty="0"/>
          </a:p>
        </p:txBody>
      </p:sp>
      <p:sp>
        <p:nvSpPr>
          <p:cNvPr id="4" name="Text 2"/>
          <p:cNvSpPr/>
          <p:nvPr/>
        </p:nvSpPr>
        <p:spPr>
          <a:xfrm>
            <a:off x="10332720" y="274320"/>
            <a:ext cx="1234440" cy="32918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Ngan</a:t>
            </a:r>
            <a:endParaRPr lang="en-US" sz="1300" dirty="0"/>
          </a:p>
        </p:txBody>
      </p:sp>
      <p:graphicFrame>
        <p:nvGraphicFramePr>
          <p:cNvPr id="5" name="Chart 0"/>
          <p:cNvGraphicFramePr/>
          <p:nvPr/>
        </p:nvGraphicFramePr>
        <p:xfrm>
          <a:off x="621792" y="1188720"/>
          <a:ext cx="5943600" cy="283464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 3"/>
          <p:cNvSpPr/>
          <p:nvPr/>
        </p:nvSpPr>
        <p:spPr>
          <a:xfrm>
            <a:off x="621792" y="4059936"/>
            <a:ext cx="5943600" cy="274320"/>
          </a:xfrm>
          <a:prstGeom prst="rect">
            <a:avLst/>
          </a:prstGeom>
          <a:noFill/>
          <a:ln/>
        </p:spPr>
        <p:txBody>
          <a:bodyPr wrap="square" lIns="0" tIns="0" rIns="0" bIns="0" rtlCol="0" anchor="ctr"/>
          <a:lstStyle/>
          <a:p>
            <a:pPr marL="0" indent="0">
              <a:buNone/>
            </a:pPr>
            <a:r>
              <a:rPr lang="en-US" sz="1250" dirty="0">
                <a:solidFill>
                  <a:srgbClr val="68757F"/>
                </a:solidFill>
                <a:latin typeface="Calibri" pitchFamily="34" charset="0"/>
                <a:ea typeface="Calibri" pitchFamily="34" charset="-122"/>
                <a:cs typeface="Calibri" pitchFamily="34" charset="-120"/>
              </a:rPr>
              <a:t>All 7 social items, N = 52.  Blue = preparing for people · Gold = replacing people.</a:t>
            </a:r>
            <a:endParaRPr lang="en-US" sz="1250" dirty="0"/>
          </a:p>
        </p:txBody>
      </p:sp>
      <p:sp>
        <p:nvSpPr>
          <p:cNvPr id="7" name="Shape 4"/>
          <p:cNvSpPr/>
          <p:nvPr/>
        </p:nvSpPr>
        <p:spPr>
          <a:xfrm>
            <a:off x="6858000" y="1188720"/>
            <a:ext cx="4709160" cy="1298448"/>
          </a:xfrm>
          <a:prstGeom prst="rect">
            <a:avLst/>
          </a:prstGeom>
          <a:solidFill>
            <a:srgbClr val="0B2E5C"/>
          </a:solidFill>
          <a:ln w="12700">
            <a:solidFill>
              <a:srgbClr val="0B2E5C"/>
            </a:solidFill>
            <a:prstDash val="solid"/>
          </a:ln>
        </p:spPr>
        <p:txBody>
          <a:bodyPr/>
          <a:lstStyle/>
          <a:p>
            <a:endParaRPr lang="en-US"/>
          </a:p>
        </p:txBody>
      </p:sp>
      <p:sp>
        <p:nvSpPr>
          <p:cNvPr id="8" name="Text 5"/>
          <p:cNvSpPr/>
          <p:nvPr/>
        </p:nvSpPr>
        <p:spPr>
          <a:xfrm>
            <a:off x="7114032" y="1316736"/>
            <a:ext cx="4197096" cy="274320"/>
          </a:xfrm>
          <a:prstGeom prst="rect">
            <a:avLst/>
          </a:prstGeom>
          <a:noFill/>
          <a:ln/>
        </p:spPr>
        <p:txBody>
          <a:bodyPr wrap="square" lIns="0" tIns="0" rIns="0" bIns="0" rtlCol="0" anchor="ctr"/>
          <a:lstStyle/>
          <a:p>
            <a:pPr marL="0" indent="0">
              <a:buNone/>
            </a:pPr>
            <a:r>
              <a:rPr lang="en-US" sz="1250" b="1" kern="0" spc="120" dirty="0">
                <a:solidFill>
                  <a:srgbClr val="BBDCF2"/>
                </a:solidFill>
                <a:latin typeface="Calibri" pitchFamily="34" charset="0"/>
                <a:ea typeface="Calibri" pitchFamily="34" charset="-122"/>
                <a:cs typeface="Calibri" pitchFamily="34" charset="-120"/>
              </a:rPr>
              <a:t>INTERNAL COMPARISON</a:t>
            </a:r>
            <a:endParaRPr lang="en-US" sz="1250" dirty="0"/>
          </a:p>
        </p:txBody>
      </p:sp>
      <p:sp>
        <p:nvSpPr>
          <p:cNvPr id="9" name="Text 6"/>
          <p:cNvSpPr/>
          <p:nvPr/>
        </p:nvSpPr>
        <p:spPr>
          <a:xfrm>
            <a:off x="7114032" y="1609344"/>
            <a:ext cx="4197096" cy="786384"/>
          </a:xfrm>
          <a:prstGeom prst="rect">
            <a:avLst/>
          </a:prstGeom>
          <a:noFill/>
          <a:ln/>
        </p:spPr>
        <p:txBody>
          <a:bodyPr wrap="square" lIns="0" tIns="0" rIns="0" bIns="0" rtlCol="0" anchor="t"/>
          <a:lstStyle/>
          <a:p>
            <a:pPr marL="0" indent="0">
              <a:lnSpc>
                <a:spcPct val="112000"/>
              </a:lnSpc>
              <a:buNone/>
            </a:pPr>
            <a:r>
              <a:rPr lang="en-US" sz="1600" dirty="0">
                <a:solidFill>
                  <a:srgbClr val="FFFFFF"/>
                </a:solidFill>
                <a:latin typeface="Calibri" pitchFamily="34" charset="0"/>
                <a:ea typeface="Calibri" pitchFamily="34" charset="-122"/>
                <a:cs typeface="Calibri" pitchFamily="34" charset="-120"/>
              </a:rPr>
              <a:t>Prep for group work (3.48) versus AI as a virtual friend (2.54) — the lowest item in the study.</a:t>
            </a:r>
            <a:endParaRPr lang="en-US" sz="1600" dirty="0"/>
          </a:p>
        </p:txBody>
      </p:sp>
      <p:sp>
        <p:nvSpPr>
          <p:cNvPr id="10" name="Shape 7"/>
          <p:cNvSpPr/>
          <p:nvPr/>
        </p:nvSpPr>
        <p:spPr>
          <a:xfrm>
            <a:off x="6858000" y="2651760"/>
            <a:ext cx="4709160" cy="1371600"/>
          </a:xfrm>
          <a:prstGeom prst="rect">
            <a:avLst/>
          </a:prstGeom>
          <a:solidFill>
            <a:srgbClr val="EAF4FA"/>
          </a:solidFill>
          <a:ln w="12700">
            <a:solidFill>
              <a:srgbClr val="EAF4FA"/>
            </a:solidFill>
            <a:prstDash val="solid"/>
          </a:ln>
        </p:spPr>
        <p:txBody>
          <a:bodyPr/>
          <a:lstStyle/>
          <a:p>
            <a:endParaRPr lang="en-US"/>
          </a:p>
        </p:txBody>
      </p:sp>
      <p:sp>
        <p:nvSpPr>
          <p:cNvPr id="11" name="Text 8"/>
          <p:cNvSpPr/>
          <p:nvPr/>
        </p:nvSpPr>
        <p:spPr>
          <a:xfrm>
            <a:off x="7114032" y="2779776"/>
            <a:ext cx="4197096" cy="274320"/>
          </a:xfrm>
          <a:prstGeom prst="rect">
            <a:avLst/>
          </a:prstGeom>
          <a:noFill/>
          <a:ln/>
        </p:spPr>
        <p:txBody>
          <a:bodyPr wrap="square" lIns="0" tIns="0" rIns="0" bIns="0" rtlCol="0" anchor="ctr"/>
          <a:lstStyle/>
          <a:p>
            <a:pPr marL="0" indent="0">
              <a:buNone/>
            </a:pPr>
            <a:r>
              <a:rPr lang="en-US" sz="1250" b="1" kern="0" spc="120" dirty="0">
                <a:solidFill>
                  <a:srgbClr val="0E6288"/>
                </a:solidFill>
                <a:latin typeface="Calibri" pitchFamily="34" charset="0"/>
                <a:ea typeface="Calibri" pitchFamily="34" charset="-122"/>
                <a:cs typeface="Calibri" pitchFamily="34" charset="-120"/>
              </a:rPr>
              <a:t>EFFECT</a:t>
            </a:r>
            <a:endParaRPr lang="en-US" sz="1250" dirty="0"/>
          </a:p>
        </p:txBody>
      </p:sp>
      <p:sp>
        <p:nvSpPr>
          <p:cNvPr id="12" name="Text 9"/>
          <p:cNvSpPr/>
          <p:nvPr/>
        </p:nvSpPr>
        <p:spPr>
          <a:xfrm>
            <a:off x="7114032" y="3072384"/>
            <a:ext cx="4197096" cy="822960"/>
          </a:xfrm>
          <a:prstGeom prst="rect">
            <a:avLst/>
          </a:prstGeom>
          <a:noFill/>
          <a:ln/>
        </p:spPr>
        <p:txBody>
          <a:bodyPr wrap="square" lIns="0" tIns="0" rIns="0" bIns="0" rtlCol="0" anchor="t"/>
          <a:lstStyle/>
          <a:p>
            <a:pPr marL="0" indent="0">
              <a:lnSpc>
                <a:spcPct val="112000"/>
              </a:lnSpc>
              <a:buNone/>
            </a:pPr>
            <a:r>
              <a:rPr lang="en-US" sz="1600" dirty="0">
                <a:solidFill>
                  <a:srgbClr val="141D26"/>
                </a:solidFill>
                <a:latin typeface="Calibri" pitchFamily="34" charset="0"/>
                <a:ea typeface="Calibri" pitchFamily="34" charset="-122"/>
                <a:cs typeface="Calibri" pitchFamily="34" charset="-120"/>
              </a:rPr>
              <a:t>Students use AI to prepare for human interaction — and then go and talk to humans.</a:t>
            </a:r>
            <a:endParaRPr lang="en-US" sz="1600" dirty="0"/>
          </a:p>
        </p:txBody>
      </p:sp>
      <p:sp>
        <p:nvSpPr>
          <p:cNvPr id="13" name="Shape 10"/>
          <p:cNvSpPr/>
          <p:nvPr/>
        </p:nvSpPr>
        <p:spPr>
          <a:xfrm>
            <a:off x="621792" y="4480560"/>
            <a:ext cx="5376672" cy="1234440"/>
          </a:xfrm>
          <a:prstGeom prst="rect">
            <a:avLst/>
          </a:prstGeom>
          <a:solidFill>
            <a:srgbClr val="F4F7F9"/>
          </a:solidFill>
          <a:ln w="12700">
            <a:solidFill>
              <a:srgbClr val="F4F7F9"/>
            </a:solidFill>
            <a:prstDash val="solid"/>
          </a:ln>
        </p:spPr>
        <p:txBody>
          <a:bodyPr/>
          <a:lstStyle/>
          <a:p>
            <a:endParaRPr lang="en-US"/>
          </a:p>
        </p:txBody>
      </p:sp>
      <p:sp>
        <p:nvSpPr>
          <p:cNvPr id="14" name="Text 11"/>
          <p:cNvSpPr/>
          <p:nvPr/>
        </p:nvSpPr>
        <p:spPr>
          <a:xfrm>
            <a:off x="877824" y="4590288"/>
            <a:ext cx="4864608" cy="1005840"/>
          </a:xfrm>
          <a:prstGeom prst="rect">
            <a:avLst/>
          </a:prstGeom>
          <a:noFill/>
          <a:ln/>
        </p:spPr>
        <p:txBody>
          <a:bodyPr wrap="square" lIns="0" tIns="0" rIns="0" bIns="0" rtlCol="0" anchor="ctr"/>
          <a:lstStyle/>
          <a:p>
            <a:pPr marL="0" indent="0">
              <a:lnSpc>
                <a:spcPct val="112000"/>
              </a:lnSpc>
              <a:buNone/>
            </a:pPr>
            <a:r>
              <a:rPr lang="en-US" sz="1550" i="1" dirty="0">
                <a:solidFill>
                  <a:srgbClr val="0B2E5C"/>
                </a:solidFill>
                <a:latin typeface="Calibri" pitchFamily="34" charset="0"/>
                <a:ea typeface="Calibri" pitchFamily="34" charset="-122"/>
                <a:cs typeface="Calibri" pitchFamily="34" charset="-120"/>
              </a:rPr>
              <a:t>“I ask AI for the main points, then I widen ideas from them.”  </a:t>
            </a:r>
            <a:r>
              <a:rPr lang="en-US" sz="1550" b="1" dirty="0">
                <a:solidFill>
                  <a:srgbClr val="0E6288"/>
                </a:solidFill>
                <a:latin typeface="Calibri" pitchFamily="34" charset="0"/>
                <a:ea typeface="Calibri" pitchFamily="34" charset="-122"/>
                <a:cs typeface="Calibri" pitchFamily="34" charset="-120"/>
              </a:rPr>
              <a:t>— S13</a:t>
            </a:r>
            <a:endParaRPr lang="en-US" sz="1550" dirty="0"/>
          </a:p>
        </p:txBody>
      </p:sp>
      <p:sp>
        <p:nvSpPr>
          <p:cNvPr id="15" name="Shape 12"/>
          <p:cNvSpPr/>
          <p:nvPr/>
        </p:nvSpPr>
        <p:spPr>
          <a:xfrm>
            <a:off x="6190488" y="4480560"/>
            <a:ext cx="5376672" cy="1234440"/>
          </a:xfrm>
          <a:prstGeom prst="rect">
            <a:avLst/>
          </a:prstGeom>
          <a:solidFill>
            <a:srgbClr val="FBF2E2"/>
          </a:solidFill>
          <a:ln w="12700">
            <a:solidFill>
              <a:srgbClr val="FBF2E2"/>
            </a:solidFill>
            <a:prstDash val="solid"/>
          </a:ln>
        </p:spPr>
        <p:txBody>
          <a:bodyPr/>
          <a:lstStyle/>
          <a:p>
            <a:endParaRPr lang="en-US"/>
          </a:p>
        </p:txBody>
      </p:sp>
      <p:sp>
        <p:nvSpPr>
          <p:cNvPr id="16" name="Text 13"/>
          <p:cNvSpPr/>
          <p:nvPr/>
        </p:nvSpPr>
        <p:spPr>
          <a:xfrm>
            <a:off x="6446520" y="4590288"/>
            <a:ext cx="4864608" cy="1005840"/>
          </a:xfrm>
          <a:prstGeom prst="rect">
            <a:avLst/>
          </a:prstGeom>
          <a:noFill/>
          <a:ln/>
        </p:spPr>
        <p:txBody>
          <a:bodyPr wrap="square" lIns="0" tIns="0" rIns="0" bIns="0" rtlCol="0" anchor="ctr"/>
          <a:lstStyle/>
          <a:p>
            <a:pPr marL="0" indent="0">
              <a:lnSpc>
                <a:spcPct val="112000"/>
              </a:lnSpc>
              <a:buNone/>
            </a:pPr>
            <a:r>
              <a:rPr lang="en-US" sz="1550" i="1" dirty="0">
                <a:solidFill>
                  <a:srgbClr val="0B2E5C"/>
                </a:solidFill>
                <a:latin typeface="Calibri" pitchFamily="34" charset="0"/>
                <a:ea typeface="Calibri" pitchFamily="34" charset="-122"/>
                <a:cs typeface="Calibri" pitchFamily="34" charset="-120"/>
              </a:rPr>
              <a:t>“A good partner for speaking practice is a classmate, because real people will be better than AI.”  </a:t>
            </a:r>
            <a:r>
              <a:rPr lang="en-US" sz="1550" b="1" dirty="0">
                <a:solidFill>
                  <a:srgbClr val="7A5A16"/>
                </a:solidFill>
                <a:latin typeface="Calibri" pitchFamily="34" charset="0"/>
                <a:ea typeface="Calibri" pitchFamily="34" charset="-122"/>
                <a:cs typeface="Calibri" pitchFamily="34" charset="-120"/>
              </a:rPr>
              <a:t>— S3</a:t>
            </a:r>
            <a:endParaRPr lang="en-US" sz="1550" dirty="0"/>
          </a:p>
        </p:txBody>
      </p:sp>
      <p:sp>
        <p:nvSpPr>
          <p:cNvPr id="17" name="Text 14"/>
          <p:cNvSpPr/>
          <p:nvPr/>
        </p:nvSpPr>
        <p:spPr>
          <a:xfrm>
            <a:off x="621792" y="6355080"/>
            <a:ext cx="7315200" cy="274320"/>
          </a:xfrm>
          <a:prstGeom prst="rect">
            <a:avLst/>
          </a:prstGeom>
          <a:noFill/>
          <a:ln/>
        </p:spPr>
        <p:txBody>
          <a:bodyPr wrap="square" lIns="0" tIns="0" rIns="0" bIns="0" rtlCol="0" anchor="ctr"/>
          <a:lstStyle/>
          <a:p>
            <a:pPr marL="0" indent="0">
              <a:buNone/>
            </a:pPr>
            <a:r>
              <a:rPr lang="en-US" sz="1100" dirty="0">
                <a:solidFill>
                  <a:srgbClr val="68757F"/>
                </a:solidFill>
                <a:latin typeface="Calibri" pitchFamily="34" charset="0"/>
                <a:ea typeface="Calibri" pitchFamily="34" charset="-122"/>
                <a:cs typeface="Calibri" pitchFamily="34" charset="-120"/>
              </a:rPr>
              <a:t>HUFLIT INTESOL 2026  ·  AI-Driven Self-Directed Language Learning</a:t>
            </a:r>
            <a:endParaRPr lang="en-US" sz="1100" dirty="0"/>
          </a:p>
        </p:txBody>
      </p:sp>
      <p:sp>
        <p:nvSpPr>
          <p:cNvPr id="18" name="Text 15"/>
          <p:cNvSpPr/>
          <p:nvPr/>
        </p:nvSpPr>
        <p:spPr>
          <a:xfrm>
            <a:off x="10972800" y="6355080"/>
            <a:ext cx="594360" cy="274320"/>
          </a:xfrm>
          <a:prstGeom prst="rect">
            <a:avLst/>
          </a:prstGeom>
          <a:noFill/>
          <a:ln/>
        </p:spPr>
        <p:txBody>
          <a:bodyPr wrap="square" lIns="0" tIns="0" rIns="0" bIns="0" rtlCol="0" anchor="ctr"/>
          <a:lstStyle/>
          <a:p>
            <a:pPr marL="0" indent="0" algn="r">
              <a:buNone/>
            </a:pPr>
            <a:r>
              <a:rPr lang="en-US" sz="1100" dirty="0">
                <a:solidFill>
                  <a:srgbClr val="68757F"/>
                </a:solidFill>
                <a:latin typeface="Calibri" pitchFamily="34" charset="0"/>
                <a:ea typeface="Calibri" pitchFamily="34" charset="-122"/>
                <a:cs typeface="Calibri" pitchFamily="34" charset="-120"/>
              </a:rPr>
              <a:t>12</a:t>
            </a:r>
            <a:endParaRPr lang="en-US" sz="1100" dirty="0"/>
          </a:p>
        </p:txBody>
      </p:sp>
    </p:spTree>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621792" y="347472"/>
            <a:ext cx="9509760" cy="713232"/>
          </a:xfrm>
          <a:prstGeom prst="rect">
            <a:avLst/>
          </a:prstGeom>
          <a:noFill/>
          <a:ln/>
        </p:spPr>
        <p:txBody>
          <a:bodyPr wrap="square" lIns="0" tIns="0" rIns="0" bIns="0" rtlCol="0" anchor="ctr"/>
          <a:lstStyle/>
          <a:p>
            <a:pPr marL="0" indent="0">
              <a:buNone/>
            </a:pPr>
            <a:r>
              <a:rPr lang="en-US" sz="3300" b="1" dirty="0">
                <a:solidFill>
                  <a:srgbClr val="0B2E5C"/>
                </a:solidFill>
                <a:latin typeface="Cambria" pitchFamily="34" charset="0"/>
                <a:ea typeface="Cambria" pitchFamily="34" charset="-122"/>
                <a:cs typeface="Cambria" pitchFamily="34" charset="-120"/>
              </a:rPr>
              <a:t>Gender: no sizable differences detected</a:t>
            </a:r>
            <a:endParaRPr lang="en-US" sz="3300" dirty="0"/>
          </a:p>
        </p:txBody>
      </p:sp>
      <p:sp>
        <p:nvSpPr>
          <p:cNvPr id="4" name="Text 2"/>
          <p:cNvSpPr/>
          <p:nvPr/>
        </p:nvSpPr>
        <p:spPr>
          <a:xfrm>
            <a:off x="10332720" y="274320"/>
            <a:ext cx="1234440" cy="32918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Ngan</a:t>
            </a:r>
            <a:endParaRPr lang="en-US" sz="1300" dirty="0"/>
          </a:p>
        </p:txBody>
      </p:sp>
      <p:sp>
        <p:nvSpPr>
          <p:cNvPr id="5" name="Text 3"/>
          <p:cNvSpPr/>
          <p:nvPr/>
        </p:nvSpPr>
        <p:spPr>
          <a:xfrm>
            <a:off x="621792" y="1115568"/>
            <a:ext cx="10945368" cy="365760"/>
          </a:xfrm>
          <a:prstGeom prst="rect">
            <a:avLst/>
          </a:prstGeom>
          <a:noFill/>
          <a:ln/>
        </p:spPr>
        <p:txBody>
          <a:bodyPr wrap="square" lIns="0" tIns="0" rIns="0" bIns="0" rtlCol="0" anchor="ctr"/>
          <a:lstStyle/>
          <a:p>
            <a:pPr marL="0" indent="0">
              <a:buNone/>
            </a:pPr>
            <a:r>
              <a:rPr lang="en-US" sz="1700" dirty="0">
                <a:solidFill>
                  <a:srgbClr val="36434F"/>
                </a:solidFill>
                <a:latin typeface="Calibri" pitchFamily="34" charset="0"/>
                <a:ea typeface="Calibri" pitchFamily="34" charset="-122"/>
                <a:cs typeface="Calibri" pitchFamily="34" charset="-120"/>
              </a:rPr>
              <a:t>Independent-samples t-tests, n = 51 (28 male, 23 female). Levene's p &gt; .05 throughout.</a:t>
            </a:r>
            <a:endParaRPr lang="en-US" sz="1700" dirty="0"/>
          </a:p>
        </p:txBody>
      </p:sp>
      <p:graphicFrame>
        <p:nvGraphicFramePr>
          <p:cNvPr id="6" name="Chart 0"/>
          <p:cNvGraphicFramePr/>
          <p:nvPr/>
        </p:nvGraphicFramePr>
        <p:xfrm>
          <a:off x="621792" y="1645920"/>
          <a:ext cx="6675120" cy="329184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4"/>
          <p:cNvSpPr/>
          <p:nvPr/>
        </p:nvSpPr>
        <p:spPr>
          <a:xfrm>
            <a:off x="621792" y="4983480"/>
            <a:ext cx="6675120" cy="292608"/>
          </a:xfrm>
          <a:prstGeom prst="rect">
            <a:avLst/>
          </a:prstGeom>
          <a:noFill/>
          <a:ln/>
        </p:spPr>
        <p:txBody>
          <a:bodyPr wrap="square" lIns="0" tIns="0" rIns="0" bIns="0" rtlCol="0" anchor="ctr"/>
          <a:lstStyle/>
          <a:p>
            <a:pPr marL="0" indent="0">
              <a:buNone/>
            </a:pPr>
            <a:r>
              <a:rPr lang="en-US" sz="1350" dirty="0">
                <a:solidFill>
                  <a:srgbClr val="68757F"/>
                </a:solidFill>
                <a:latin typeface="Calibri" pitchFamily="34" charset="0"/>
                <a:ea typeface="Calibri" pitchFamily="34" charset="-122"/>
                <a:cs typeface="Calibri" pitchFamily="34" charset="-120"/>
              </a:rPr>
              <a:t>All p ≥ .53   ·   d = −.18 to .13 (negligible to small)</a:t>
            </a:r>
            <a:endParaRPr lang="en-US" sz="1350" dirty="0"/>
          </a:p>
        </p:txBody>
      </p:sp>
      <p:sp>
        <p:nvSpPr>
          <p:cNvPr id="8" name="Shape 5"/>
          <p:cNvSpPr/>
          <p:nvPr/>
        </p:nvSpPr>
        <p:spPr>
          <a:xfrm>
            <a:off x="7635240" y="1645920"/>
            <a:ext cx="3931920" cy="3291840"/>
          </a:xfrm>
          <a:prstGeom prst="rect">
            <a:avLst/>
          </a:prstGeom>
          <a:solidFill>
            <a:srgbClr val="FBF2E2"/>
          </a:solidFill>
          <a:ln w="12700">
            <a:solidFill>
              <a:srgbClr val="FBF2E2"/>
            </a:solidFill>
            <a:prstDash val="solid"/>
          </a:ln>
        </p:spPr>
        <p:txBody>
          <a:bodyPr/>
          <a:lstStyle/>
          <a:p>
            <a:endParaRPr lang="en-US"/>
          </a:p>
        </p:txBody>
      </p:sp>
      <p:sp>
        <p:nvSpPr>
          <p:cNvPr id="9" name="Text 6"/>
          <p:cNvSpPr/>
          <p:nvPr/>
        </p:nvSpPr>
        <p:spPr>
          <a:xfrm>
            <a:off x="7927848" y="1828800"/>
            <a:ext cx="3346704" cy="292608"/>
          </a:xfrm>
          <a:prstGeom prst="rect">
            <a:avLst/>
          </a:prstGeom>
          <a:noFill/>
          <a:ln/>
        </p:spPr>
        <p:txBody>
          <a:bodyPr wrap="square" lIns="0" tIns="0" rIns="0" bIns="0" rtlCol="0" anchor="ctr"/>
          <a:lstStyle/>
          <a:p>
            <a:pPr marL="0" indent="0">
              <a:buNone/>
            </a:pPr>
            <a:r>
              <a:rPr lang="en-US" sz="1300" b="1" kern="0" spc="130" dirty="0">
                <a:solidFill>
                  <a:srgbClr val="7A5A16"/>
                </a:solidFill>
                <a:latin typeface="Calibri" pitchFamily="34" charset="0"/>
                <a:ea typeface="Calibri" pitchFamily="34" charset="-122"/>
                <a:cs typeface="Calibri" pitchFamily="34" charset="-120"/>
              </a:rPr>
              <a:t>READ THIS AS</a:t>
            </a:r>
            <a:endParaRPr lang="en-US" sz="1300" dirty="0"/>
          </a:p>
        </p:txBody>
      </p:sp>
      <p:sp>
        <p:nvSpPr>
          <p:cNvPr id="10" name="Text 7"/>
          <p:cNvSpPr/>
          <p:nvPr/>
        </p:nvSpPr>
        <p:spPr>
          <a:xfrm>
            <a:off x="7927848" y="2194560"/>
            <a:ext cx="3346704" cy="2606040"/>
          </a:xfrm>
          <a:prstGeom prst="rect">
            <a:avLst/>
          </a:prstGeom>
          <a:noFill/>
          <a:ln/>
        </p:spPr>
        <p:txBody>
          <a:bodyPr wrap="square" lIns="0" tIns="0" rIns="0" bIns="0" rtlCol="0" anchor="t"/>
          <a:lstStyle/>
          <a:p>
            <a:pPr marL="342900" indent="-342900">
              <a:lnSpc>
                <a:spcPct val="110000"/>
              </a:lnSpc>
              <a:spcAft>
                <a:spcPts val="1000"/>
              </a:spcAft>
              <a:buSzPct val="100000"/>
              <a:buChar char="•"/>
            </a:pPr>
            <a:r>
              <a:rPr lang="en-US" sz="1450" dirty="0">
                <a:solidFill>
                  <a:srgbClr val="141D26"/>
                </a:solidFill>
                <a:latin typeface="Calibri" pitchFamily="34" charset="0"/>
                <a:ea typeface="Calibri" pitchFamily="34" charset="-122"/>
                <a:cs typeface="Calibri" pitchFamily="34" charset="-120"/>
              </a:rPr>
              <a:t>Absence of evidence for sizable differences — not evidence of their absence. At n = 51 the tests were underpowered for small effects.</a:t>
            </a:r>
            <a:endParaRPr lang="en-US" sz="1450" dirty="0"/>
          </a:p>
          <a:p>
            <a:pPr marL="342900" indent="-342900">
              <a:lnSpc>
                <a:spcPct val="110000"/>
              </a:lnSpc>
              <a:spcAft>
                <a:spcPts val="1000"/>
              </a:spcAft>
              <a:buSzPct val="100000"/>
              <a:buChar char="•"/>
            </a:pPr>
            <a:r>
              <a:rPr lang="en-US" sz="1450" dirty="0">
                <a:solidFill>
                  <a:srgbClr val="141D26"/>
                </a:solidFill>
                <a:latin typeface="Calibri" pitchFamily="34" charset="0"/>
                <a:ea typeface="Calibri" pitchFamily="34" charset="-122"/>
                <a:cs typeface="Calibri" pitchFamily="34" charset="-120"/>
              </a:rPr>
              <a:t>The interviews were not designed to elicit gendered accounts, so their convergence is consistent with the survey, not independent confirmation.</a:t>
            </a:r>
            <a:endParaRPr lang="en-US" sz="1450" dirty="0"/>
          </a:p>
        </p:txBody>
      </p:sp>
      <p:sp>
        <p:nvSpPr>
          <p:cNvPr id="11" name="Shape 8"/>
          <p:cNvSpPr/>
          <p:nvPr/>
        </p:nvSpPr>
        <p:spPr>
          <a:xfrm>
            <a:off x="621792" y="5349240"/>
            <a:ext cx="10945368" cy="749808"/>
          </a:xfrm>
          <a:prstGeom prst="rect">
            <a:avLst/>
          </a:prstGeom>
          <a:solidFill>
            <a:srgbClr val="F4F7F9"/>
          </a:solidFill>
          <a:ln w="12700">
            <a:solidFill>
              <a:srgbClr val="F4F7F9"/>
            </a:solidFill>
            <a:prstDash val="solid"/>
          </a:ln>
        </p:spPr>
        <p:txBody>
          <a:bodyPr/>
          <a:lstStyle/>
          <a:p>
            <a:endParaRPr lang="en-US"/>
          </a:p>
        </p:txBody>
      </p:sp>
      <p:sp>
        <p:nvSpPr>
          <p:cNvPr id="12" name="Text 9"/>
          <p:cNvSpPr/>
          <p:nvPr/>
        </p:nvSpPr>
        <p:spPr>
          <a:xfrm>
            <a:off x="896112" y="5349240"/>
            <a:ext cx="10396728" cy="749808"/>
          </a:xfrm>
          <a:prstGeom prst="rect">
            <a:avLst/>
          </a:prstGeom>
          <a:noFill/>
          <a:ln/>
        </p:spPr>
        <p:txBody>
          <a:bodyPr wrap="square" lIns="0" tIns="0" rIns="0" bIns="0" rtlCol="0" anchor="ctr"/>
          <a:lstStyle/>
          <a:p>
            <a:pPr marL="0" indent="0">
              <a:buNone/>
            </a:pPr>
            <a:r>
              <a:rPr lang="en-US" sz="1650" b="1" dirty="0">
                <a:solidFill>
                  <a:srgbClr val="0B2E5C"/>
                </a:solidFill>
                <a:latin typeface="Calibri" pitchFamily="34" charset="0"/>
                <a:ea typeface="Calibri" pitchFamily="34" charset="-122"/>
                <a:cs typeface="Calibri" pitchFamily="34" charset="-120"/>
              </a:rPr>
              <a:t>Context appears to matter more than demographics: proficiency, digital literacy, time pressure, and tool access.</a:t>
            </a:r>
            <a:endParaRPr lang="en-US" sz="1650" dirty="0"/>
          </a:p>
        </p:txBody>
      </p:sp>
      <p:sp>
        <p:nvSpPr>
          <p:cNvPr id="13" name="Text 10"/>
          <p:cNvSpPr/>
          <p:nvPr/>
        </p:nvSpPr>
        <p:spPr>
          <a:xfrm>
            <a:off x="621792" y="6355080"/>
            <a:ext cx="7315200" cy="274320"/>
          </a:xfrm>
          <a:prstGeom prst="rect">
            <a:avLst/>
          </a:prstGeom>
          <a:noFill/>
          <a:ln/>
        </p:spPr>
        <p:txBody>
          <a:bodyPr wrap="square" lIns="0" tIns="0" rIns="0" bIns="0" rtlCol="0" anchor="ctr"/>
          <a:lstStyle/>
          <a:p>
            <a:pPr marL="0" indent="0">
              <a:buNone/>
            </a:pPr>
            <a:r>
              <a:rPr lang="en-US" sz="1100" dirty="0">
                <a:solidFill>
                  <a:srgbClr val="68757F"/>
                </a:solidFill>
                <a:latin typeface="Calibri" pitchFamily="34" charset="0"/>
                <a:ea typeface="Calibri" pitchFamily="34" charset="-122"/>
                <a:cs typeface="Calibri" pitchFamily="34" charset="-120"/>
              </a:rPr>
              <a:t>HUFLIT INTESOL 2026  ·  AI-Driven Self-Directed Language Learning</a:t>
            </a:r>
            <a:endParaRPr lang="en-US" sz="1100" dirty="0"/>
          </a:p>
        </p:txBody>
      </p:sp>
      <p:sp>
        <p:nvSpPr>
          <p:cNvPr id="14" name="Text 11"/>
          <p:cNvSpPr/>
          <p:nvPr/>
        </p:nvSpPr>
        <p:spPr>
          <a:xfrm>
            <a:off x="10972800" y="6355080"/>
            <a:ext cx="594360" cy="274320"/>
          </a:xfrm>
          <a:prstGeom prst="rect">
            <a:avLst/>
          </a:prstGeom>
          <a:noFill/>
          <a:ln/>
        </p:spPr>
        <p:txBody>
          <a:bodyPr wrap="square" lIns="0" tIns="0" rIns="0" bIns="0" rtlCol="0" anchor="ctr"/>
          <a:lstStyle/>
          <a:p>
            <a:pPr marL="0" indent="0" algn="r">
              <a:buNone/>
            </a:pPr>
            <a:r>
              <a:rPr lang="en-US" sz="1100" dirty="0">
                <a:solidFill>
                  <a:srgbClr val="68757F"/>
                </a:solidFill>
                <a:latin typeface="Calibri" pitchFamily="34" charset="0"/>
                <a:ea typeface="Calibri" pitchFamily="34" charset="-122"/>
                <a:cs typeface="Calibri" pitchFamily="34" charset="-120"/>
              </a:rPr>
              <a:t>13</a:t>
            </a:r>
            <a:endParaRPr lang="en-US" sz="1100" dirty="0"/>
          </a:p>
        </p:txBody>
      </p:sp>
    </p:spTree>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621792" y="347472"/>
            <a:ext cx="9509760" cy="713232"/>
          </a:xfrm>
          <a:prstGeom prst="rect">
            <a:avLst/>
          </a:prstGeom>
          <a:noFill/>
          <a:ln/>
        </p:spPr>
        <p:txBody>
          <a:bodyPr wrap="square" lIns="0" tIns="0" rIns="0" bIns="0" rtlCol="0" anchor="ctr"/>
          <a:lstStyle/>
          <a:p>
            <a:pPr marL="0" indent="0">
              <a:buNone/>
            </a:pPr>
            <a:r>
              <a:rPr lang="en-US" sz="3300" b="1" dirty="0">
                <a:solidFill>
                  <a:srgbClr val="0B2E5C"/>
                </a:solidFill>
                <a:latin typeface="Cambria" pitchFamily="34" charset="0"/>
                <a:ea typeface="Cambria" pitchFamily="34" charset="-122"/>
                <a:cs typeface="Cambria" pitchFamily="34" charset="-120"/>
              </a:rPr>
              <a:t>The core risk: stalling at the cognitive layer</a:t>
            </a:r>
            <a:endParaRPr lang="en-US" sz="3300" dirty="0"/>
          </a:p>
        </p:txBody>
      </p:sp>
      <p:sp>
        <p:nvSpPr>
          <p:cNvPr id="4" name="Text 2"/>
          <p:cNvSpPr/>
          <p:nvPr/>
        </p:nvSpPr>
        <p:spPr>
          <a:xfrm>
            <a:off x="10332720" y="274320"/>
            <a:ext cx="1234440" cy="32918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Ngan</a:t>
            </a:r>
            <a:endParaRPr lang="en-US" sz="1300" dirty="0"/>
          </a:p>
        </p:txBody>
      </p:sp>
      <p:sp>
        <p:nvSpPr>
          <p:cNvPr id="5" name="Shape 3"/>
          <p:cNvSpPr/>
          <p:nvPr/>
        </p:nvSpPr>
        <p:spPr>
          <a:xfrm>
            <a:off x="621792" y="1371600"/>
            <a:ext cx="3538728" cy="1965960"/>
          </a:xfrm>
          <a:prstGeom prst="rect">
            <a:avLst/>
          </a:prstGeom>
          <a:solidFill>
            <a:srgbClr val="EAF4FA"/>
          </a:solidFill>
          <a:ln w="12700">
            <a:solidFill>
              <a:srgbClr val="EAF4FA"/>
            </a:solidFill>
            <a:prstDash val="solid"/>
          </a:ln>
        </p:spPr>
        <p:txBody>
          <a:bodyPr/>
          <a:lstStyle/>
          <a:p>
            <a:endParaRPr lang="en-US"/>
          </a:p>
        </p:txBody>
      </p:sp>
      <p:sp>
        <p:nvSpPr>
          <p:cNvPr id="6" name="Text 4"/>
          <p:cNvSpPr/>
          <p:nvPr/>
        </p:nvSpPr>
        <p:spPr>
          <a:xfrm>
            <a:off x="859536" y="1536192"/>
            <a:ext cx="3063240" cy="274320"/>
          </a:xfrm>
          <a:prstGeom prst="rect">
            <a:avLst/>
          </a:prstGeom>
          <a:noFill/>
          <a:ln/>
        </p:spPr>
        <p:txBody>
          <a:bodyPr wrap="square" lIns="0" tIns="0" rIns="0" bIns="0" rtlCol="0" anchor="ctr"/>
          <a:lstStyle/>
          <a:p>
            <a:pPr marL="0" indent="0">
              <a:buNone/>
            </a:pPr>
            <a:r>
              <a:rPr lang="en-US" sz="1300" b="1" kern="0" spc="120" dirty="0">
                <a:solidFill>
                  <a:srgbClr val="0E6288"/>
                </a:solidFill>
                <a:latin typeface="Calibri" pitchFamily="34" charset="0"/>
                <a:ea typeface="Calibri" pitchFamily="34" charset="-122"/>
                <a:cs typeface="Calibri" pitchFamily="34" charset="-120"/>
              </a:rPr>
              <a:t>THE TRAP</a:t>
            </a:r>
            <a:endParaRPr lang="en-US" sz="1300" dirty="0"/>
          </a:p>
        </p:txBody>
      </p:sp>
      <p:sp>
        <p:nvSpPr>
          <p:cNvPr id="7" name="Text 5"/>
          <p:cNvSpPr/>
          <p:nvPr/>
        </p:nvSpPr>
        <p:spPr>
          <a:xfrm>
            <a:off x="859536" y="1865376"/>
            <a:ext cx="3063240" cy="1325880"/>
          </a:xfrm>
          <a:prstGeom prst="rect">
            <a:avLst/>
          </a:prstGeom>
          <a:noFill/>
          <a:ln/>
        </p:spPr>
        <p:txBody>
          <a:bodyPr wrap="square" lIns="0" tIns="0" rIns="0" bIns="0" rtlCol="0" anchor="t"/>
          <a:lstStyle/>
          <a:p>
            <a:pPr marL="0" indent="0">
              <a:lnSpc>
                <a:spcPct val="114000"/>
              </a:lnSpc>
              <a:buNone/>
            </a:pPr>
            <a:r>
              <a:rPr lang="en-US" sz="1600" dirty="0">
                <a:solidFill>
                  <a:srgbClr val="141D26"/>
                </a:solidFill>
                <a:latin typeface="Calibri" pitchFamily="34" charset="0"/>
                <a:ea typeface="Calibri" pitchFamily="34" charset="-122"/>
                <a:cs typeface="Calibri" pitchFamily="34" charset="-120"/>
              </a:rPr>
              <a:t>AI becomes a pair of task hands rather than a partner in extended, autonomous learning. Cognitive use is the most accessible entry point — and the easiest place to stop.</a:t>
            </a:r>
            <a:endParaRPr lang="en-US" sz="1600" dirty="0"/>
          </a:p>
        </p:txBody>
      </p:sp>
      <p:sp>
        <p:nvSpPr>
          <p:cNvPr id="8" name="Shape 6"/>
          <p:cNvSpPr/>
          <p:nvPr/>
        </p:nvSpPr>
        <p:spPr>
          <a:xfrm>
            <a:off x="4453128" y="1371600"/>
            <a:ext cx="3538728" cy="1965960"/>
          </a:xfrm>
          <a:prstGeom prst="rect">
            <a:avLst/>
          </a:prstGeom>
          <a:solidFill>
            <a:srgbClr val="0B2E5C"/>
          </a:solidFill>
          <a:ln w="12700">
            <a:solidFill>
              <a:srgbClr val="0B2E5C"/>
            </a:solidFill>
            <a:prstDash val="solid"/>
          </a:ln>
        </p:spPr>
        <p:txBody>
          <a:bodyPr/>
          <a:lstStyle/>
          <a:p>
            <a:endParaRPr lang="en-US"/>
          </a:p>
        </p:txBody>
      </p:sp>
      <p:sp>
        <p:nvSpPr>
          <p:cNvPr id="9" name="Text 7"/>
          <p:cNvSpPr/>
          <p:nvPr/>
        </p:nvSpPr>
        <p:spPr>
          <a:xfrm>
            <a:off x="4690872" y="1536192"/>
            <a:ext cx="3063240" cy="274320"/>
          </a:xfrm>
          <a:prstGeom prst="rect">
            <a:avLst/>
          </a:prstGeom>
          <a:noFill/>
          <a:ln/>
        </p:spPr>
        <p:txBody>
          <a:bodyPr wrap="square" lIns="0" tIns="0" rIns="0" bIns="0" rtlCol="0" anchor="ctr"/>
          <a:lstStyle/>
          <a:p>
            <a:pPr marL="0" indent="0">
              <a:buNone/>
            </a:pPr>
            <a:r>
              <a:rPr lang="en-US" sz="1300" b="1" kern="0" spc="120" dirty="0">
                <a:solidFill>
                  <a:srgbClr val="BBDCF2"/>
                </a:solidFill>
                <a:latin typeface="Calibri" pitchFamily="34" charset="0"/>
                <a:ea typeface="Calibri" pitchFamily="34" charset="-122"/>
                <a:cs typeface="Calibri" pitchFamily="34" charset="-120"/>
              </a:rPr>
              <a:t>THE CAUSE</a:t>
            </a:r>
            <a:endParaRPr lang="en-US" sz="1300" dirty="0"/>
          </a:p>
        </p:txBody>
      </p:sp>
      <p:sp>
        <p:nvSpPr>
          <p:cNvPr id="10" name="Text 8"/>
          <p:cNvSpPr/>
          <p:nvPr/>
        </p:nvSpPr>
        <p:spPr>
          <a:xfrm>
            <a:off x="4690872" y="1865376"/>
            <a:ext cx="3063240" cy="1325880"/>
          </a:xfrm>
          <a:prstGeom prst="rect">
            <a:avLst/>
          </a:prstGeom>
          <a:noFill/>
          <a:ln/>
        </p:spPr>
        <p:txBody>
          <a:bodyPr wrap="square" lIns="0" tIns="0" rIns="0" bIns="0" rtlCol="0" anchor="t"/>
          <a:lstStyle/>
          <a:p>
            <a:pPr marL="0" indent="0">
              <a:lnSpc>
                <a:spcPct val="114000"/>
              </a:lnSpc>
              <a:buNone/>
            </a:pPr>
            <a:r>
              <a:rPr lang="en-US" sz="1600" dirty="0">
                <a:solidFill>
                  <a:srgbClr val="FFFFFF"/>
                </a:solidFill>
                <a:latin typeface="Calibri" pitchFamily="34" charset="0"/>
                <a:ea typeface="Calibri" pitchFamily="34" charset="-122"/>
                <a:cs typeface="Calibri" pitchFamily="34" charset="-120"/>
              </a:rPr>
              <a:t>Where instruction prizes accuracy and teacher direction over self-regulation, students reach AI-mediated SDL with few planning habits already in place.</a:t>
            </a:r>
            <a:endParaRPr lang="en-US" sz="1600" dirty="0"/>
          </a:p>
        </p:txBody>
      </p:sp>
      <p:sp>
        <p:nvSpPr>
          <p:cNvPr id="11" name="Shape 9"/>
          <p:cNvSpPr/>
          <p:nvPr/>
        </p:nvSpPr>
        <p:spPr>
          <a:xfrm>
            <a:off x="8284464" y="1371600"/>
            <a:ext cx="3538728" cy="1965960"/>
          </a:xfrm>
          <a:prstGeom prst="rect">
            <a:avLst/>
          </a:prstGeom>
          <a:solidFill>
            <a:srgbClr val="EAF4FA"/>
          </a:solidFill>
          <a:ln w="12700">
            <a:solidFill>
              <a:srgbClr val="EAF4FA"/>
            </a:solidFill>
            <a:prstDash val="solid"/>
          </a:ln>
        </p:spPr>
        <p:txBody>
          <a:bodyPr/>
          <a:lstStyle/>
          <a:p>
            <a:endParaRPr lang="en-US"/>
          </a:p>
        </p:txBody>
      </p:sp>
      <p:sp>
        <p:nvSpPr>
          <p:cNvPr id="12" name="Text 10"/>
          <p:cNvSpPr/>
          <p:nvPr/>
        </p:nvSpPr>
        <p:spPr>
          <a:xfrm>
            <a:off x="8522208" y="1536192"/>
            <a:ext cx="3063240" cy="274320"/>
          </a:xfrm>
          <a:prstGeom prst="rect">
            <a:avLst/>
          </a:prstGeom>
          <a:noFill/>
          <a:ln/>
        </p:spPr>
        <p:txBody>
          <a:bodyPr wrap="square" lIns="0" tIns="0" rIns="0" bIns="0" rtlCol="0" anchor="ctr"/>
          <a:lstStyle/>
          <a:p>
            <a:pPr marL="0" indent="0">
              <a:buNone/>
            </a:pPr>
            <a:r>
              <a:rPr lang="en-US" sz="1300" b="1" kern="0" spc="120" dirty="0">
                <a:solidFill>
                  <a:srgbClr val="0E6288"/>
                </a:solidFill>
                <a:latin typeface="Calibri" pitchFamily="34" charset="0"/>
                <a:ea typeface="Calibri" pitchFamily="34" charset="-122"/>
                <a:cs typeface="Calibri" pitchFamily="34" charset="-120"/>
              </a:rPr>
              <a:t>THE AFFECTIVE REALITY</a:t>
            </a:r>
            <a:endParaRPr lang="en-US" sz="1300" dirty="0"/>
          </a:p>
        </p:txBody>
      </p:sp>
      <p:sp>
        <p:nvSpPr>
          <p:cNvPr id="13" name="Text 11"/>
          <p:cNvSpPr/>
          <p:nvPr/>
        </p:nvSpPr>
        <p:spPr>
          <a:xfrm>
            <a:off x="8522208" y="1865376"/>
            <a:ext cx="3063240" cy="1325880"/>
          </a:xfrm>
          <a:prstGeom prst="rect">
            <a:avLst/>
          </a:prstGeom>
          <a:noFill/>
          <a:ln/>
        </p:spPr>
        <p:txBody>
          <a:bodyPr wrap="square" lIns="0" tIns="0" rIns="0" bIns="0" rtlCol="0" anchor="t"/>
          <a:lstStyle/>
          <a:p>
            <a:pPr marL="0" indent="0">
              <a:lnSpc>
                <a:spcPct val="114000"/>
              </a:lnSpc>
              <a:buNone/>
            </a:pPr>
            <a:r>
              <a:rPr lang="en-US" sz="1600" dirty="0">
                <a:solidFill>
                  <a:srgbClr val="141D26"/>
                </a:solidFill>
                <a:latin typeface="Calibri" pitchFamily="34" charset="0"/>
                <a:ea typeface="Calibri" pitchFamily="34" charset="-122"/>
                <a:cs typeface="Calibri" pitchFamily="34" charset="-120"/>
              </a:rPr>
              <a:t>Vocational students juggling paid work have little time for deliberate practice, which makes passive dependence on AI the path of least resistance.</a:t>
            </a:r>
            <a:endParaRPr lang="en-US" sz="1600" dirty="0"/>
          </a:p>
        </p:txBody>
      </p:sp>
      <p:sp>
        <p:nvSpPr>
          <p:cNvPr id="14" name="Shape 12"/>
          <p:cNvSpPr/>
          <p:nvPr/>
        </p:nvSpPr>
        <p:spPr>
          <a:xfrm>
            <a:off x="621792" y="3657600"/>
            <a:ext cx="10945368" cy="1417320"/>
          </a:xfrm>
          <a:prstGeom prst="rect">
            <a:avLst/>
          </a:prstGeom>
          <a:solidFill>
            <a:srgbClr val="F4F7F9"/>
          </a:solidFill>
          <a:ln w="12700">
            <a:solidFill>
              <a:srgbClr val="F4F7F9"/>
            </a:solidFill>
            <a:prstDash val="solid"/>
          </a:ln>
        </p:spPr>
        <p:txBody>
          <a:bodyPr/>
          <a:lstStyle/>
          <a:p>
            <a:endParaRPr lang="en-US"/>
          </a:p>
        </p:txBody>
      </p:sp>
      <p:sp>
        <p:nvSpPr>
          <p:cNvPr id="15" name="Text 13"/>
          <p:cNvSpPr/>
          <p:nvPr/>
        </p:nvSpPr>
        <p:spPr>
          <a:xfrm>
            <a:off x="914400" y="3785616"/>
            <a:ext cx="10360152" cy="310896"/>
          </a:xfrm>
          <a:prstGeom prst="rect">
            <a:avLst/>
          </a:prstGeom>
          <a:noFill/>
          <a:ln/>
        </p:spPr>
        <p:txBody>
          <a:bodyPr wrap="square" lIns="0" tIns="0" rIns="0" bIns="0" rtlCol="0" anchor="ctr"/>
          <a:lstStyle/>
          <a:p>
            <a:pPr marL="0" indent="0">
              <a:buNone/>
            </a:pPr>
            <a:r>
              <a:rPr lang="en-US" sz="1600" b="1" dirty="0">
                <a:solidFill>
                  <a:srgbClr val="0B2E5C"/>
                </a:solidFill>
                <a:latin typeface="Calibri" pitchFamily="34" charset="0"/>
                <a:ea typeface="Calibri" pitchFamily="34" charset="-122"/>
                <a:cs typeface="Calibri" pitchFamily="34" charset="-120"/>
              </a:rPr>
              <a:t>What the pattern is consistent with</a:t>
            </a:r>
            <a:endParaRPr lang="en-US" sz="1600" dirty="0"/>
          </a:p>
        </p:txBody>
      </p:sp>
      <p:sp>
        <p:nvSpPr>
          <p:cNvPr id="16" name="Text 14"/>
          <p:cNvSpPr/>
          <p:nvPr/>
        </p:nvSpPr>
        <p:spPr>
          <a:xfrm>
            <a:off x="914400" y="4114800"/>
            <a:ext cx="10360152" cy="822960"/>
          </a:xfrm>
          <a:prstGeom prst="rect">
            <a:avLst/>
          </a:prstGeom>
          <a:noFill/>
          <a:ln/>
        </p:spPr>
        <p:txBody>
          <a:bodyPr wrap="square" lIns="0" tIns="0" rIns="0" bIns="0" rtlCol="0" anchor="t"/>
          <a:lstStyle/>
          <a:p>
            <a:pPr marL="0" indent="0">
              <a:lnSpc>
                <a:spcPct val="115000"/>
              </a:lnSpc>
              <a:buNone/>
            </a:pPr>
            <a:r>
              <a:rPr lang="en-US" sz="1600" dirty="0">
                <a:solidFill>
                  <a:srgbClr val="36434F"/>
                </a:solidFill>
                <a:latin typeface="Calibri" pitchFamily="34" charset="0"/>
                <a:ea typeface="Calibri" pitchFamily="34" charset="-122"/>
                <a:cs typeface="Calibri" pitchFamily="34" charset="-120"/>
              </a:rPr>
              <a:t>Use weighted toward task-level cognitive support, and lighter on planning, self-regulation, and interaction, is consistent with a task-oriented use of AI rather than the autonomous, communicative use an ESL orientation implies.</a:t>
            </a:r>
            <a:endParaRPr lang="en-US" sz="1600" dirty="0"/>
          </a:p>
        </p:txBody>
      </p:sp>
      <p:sp>
        <p:nvSpPr>
          <p:cNvPr id="17" name="Text 15"/>
          <p:cNvSpPr/>
          <p:nvPr/>
        </p:nvSpPr>
        <p:spPr>
          <a:xfrm>
            <a:off x="621792" y="5257800"/>
            <a:ext cx="10945368" cy="548640"/>
          </a:xfrm>
          <a:prstGeom prst="rect">
            <a:avLst/>
          </a:prstGeom>
          <a:noFill/>
          <a:ln/>
        </p:spPr>
        <p:txBody>
          <a:bodyPr wrap="square" lIns="0" tIns="0" rIns="0" bIns="0" rtlCol="0" anchor="ctr"/>
          <a:lstStyle/>
          <a:p>
            <a:pPr marL="0" indent="0">
              <a:lnSpc>
                <a:spcPct val="110000"/>
              </a:lnSpc>
              <a:buNone/>
            </a:pPr>
            <a:r>
              <a:rPr lang="en-US" sz="1450" i="1" dirty="0">
                <a:solidFill>
                  <a:srgbClr val="68757F"/>
                </a:solidFill>
                <a:latin typeface="Calibri" pitchFamily="34" charset="0"/>
                <a:ea typeface="Calibri" pitchFamily="34" charset="-122"/>
                <a:cs typeface="Calibri" pitchFamily="34" charset="-120"/>
              </a:rPr>
              <a:t>A caveat we hold to: the study measured strategic AI use, not learners' identity as EFL or ESL learners. The link to the transition is interpretive, not demonstrated.</a:t>
            </a:r>
            <a:endParaRPr lang="en-US" sz="1450" dirty="0"/>
          </a:p>
        </p:txBody>
      </p:sp>
      <p:sp>
        <p:nvSpPr>
          <p:cNvPr id="18" name="Text 16"/>
          <p:cNvSpPr/>
          <p:nvPr/>
        </p:nvSpPr>
        <p:spPr>
          <a:xfrm>
            <a:off x="621792" y="6355080"/>
            <a:ext cx="7315200" cy="274320"/>
          </a:xfrm>
          <a:prstGeom prst="rect">
            <a:avLst/>
          </a:prstGeom>
          <a:noFill/>
          <a:ln/>
        </p:spPr>
        <p:txBody>
          <a:bodyPr wrap="square" lIns="0" tIns="0" rIns="0" bIns="0" rtlCol="0" anchor="ctr"/>
          <a:lstStyle/>
          <a:p>
            <a:pPr marL="0" indent="0">
              <a:buNone/>
            </a:pPr>
            <a:r>
              <a:rPr lang="en-US" sz="1100" dirty="0">
                <a:solidFill>
                  <a:srgbClr val="68757F"/>
                </a:solidFill>
                <a:latin typeface="Calibri" pitchFamily="34" charset="0"/>
                <a:ea typeface="Calibri" pitchFamily="34" charset="-122"/>
                <a:cs typeface="Calibri" pitchFamily="34" charset="-120"/>
              </a:rPr>
              <a:t>HUFLIT INTESOL 2026  ·  AI-Driven Self-Directed Language Learning</a:t>
            </a:r>
            <a:endParaRPr lang="en-US" sz="1100" dirty="0"/>
          </a:p>
        </p:txBody>
      </p:sp>
      <p:sp>
        <p:nvSpPr>
          <p:cNvPr id="19" name="Text 17"/>
          <p:cNvSpPr/>
          <p:nvPr/>
        </p:nvSpPr>
        <p:spPr>
          <a:xfrm>
            <a:off x="10972800" y="6355080"/>
            <a:ext cx="594360" cy="274320"/>
          </a:xfrm>
          <a:prstGeom prst="rect">
            <a:avLst/>
          </a:prstGeom>
          <a:noFill/>
          <a:ln/>
        </p:spPr>
        <p:txBody>
          <a:bodyPr wrap="square" lIns="0" tIns="0" rIns="0" bIns="0" rtlCol="0" anchor="ctr"/>
          <a:lstStyle/>
          <a:p>
            <a:pPr marL="0" indent="0" algn="r">
              <a:buNone/>
            </a:pPr>
            <a:r>
              <a:rPr lang="en-US" sz="1100" dirty="0">
                <a:solidFill>
                  <a:srgbClr val="68757F"/>
                </a:solidFill>
                <a:latin typeface="Calibri" pitchFamily="34" charset="0"/>
                <a:ea typeface="Calibri" pitchFamily="34" charset="-122"/>
                <a:cs typeface="Calibri" pitchFamily="34" charset="-120"/>
              </a:rPr>
              <a:t>14</a:t>
            </a:r>
            <a:endParaRPr lang="en-US" sz="1100" dirty="0"/>
          </a:p>
        </p:txBody>
      </p:sp>
    </p:spTree>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621792" y="347472"/>
            <a:ext cx="9509760" cy="713232"/>
          </a:xfrm>
          <a:prstGeom prst="rect">
            <a:avLst/>
          </a:prstGeom>
          <a:noFill/>
          <a:ln/>
        </p:spPr>
        <p:txBody>
          <a:bodyPr wrap="square" lIns="0" tIns="0" rIns="0" bIns="0" rtlCol="0" anchor="ctr"/>
          <a:lstStyle/>
          <a:p>
            <a:pPr marL="0" indent="0">
              <a:buNone/>
            </a:pPr>
            <a:r>
              <a:rPr lang="en-US" sz="3300" b="1" dirty="0">
                <a:solidFill>
                  <a:srgbClr val="0B2E5C"/>
                </a:solidFill>
                <a:latin typeface="Cambria" pitchFamily="34" charset="0"/>
                <a:ea typeface="Cambria" pitchFamily="34" charset="-122"/>
                <a:cs typeface="Cambria" pitchFamily="34" charset="-120"/>
              </a:rPr>
              <a:t>The social deficit, and what actually drives it</a:t>
            </a:r>
            <a:endParaRPr lang="en-US" sz="3300" dirty="0"/>
          </a:p>
        </p:txBody>
      </p:sp>
      <p:sp>
        <p:nvSpPr>
          <p:cNvPr id="4" name="Text 2"/>
          <p:cNvSpPr/>
          <p:nvPr/>
        </p:nvSpPr>
        <p:spPr>
          <a:xfrm>
            <a:off x="10332720" y="274320"/>
            <a:ext cx="1234440" cy="32918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Ngan</a:t>
            </a:r>
            <a:endParaRPr lang="en-US" sz="1300" dirty="0"/>
          </a:p>
        </p:txBody>
      </p:sp>
      <p:sp>
        <p:nvSpPr>
          <p:cNvPr id="5" name="Shape 3"/>
          <p:cNvSpPr/>
          <p:nvPr/>
        </p:nvSpPr>
        <p:spPr>
          <a:xfrm>
            <a:off x="621792" y="1371600"/>
            <a:ext cx="3538728" cy="1965960"/>
          </a:xfrm>
          <a:prstGeom prst="rect">
            <a:avLst/>
          </a:prstGeom>
          <a:solidFill>
            <a:srgbClr val="EAF4FA"/>
          </a:solidFill>
          <a:ln w="12700">
            <a:solidFill>
              <a:srgbClr val="EAF4FA"/>
            </a:solidFill>
            <a:prstDash val="solid"/>
          </a:ln>
        </p:spPr>
        <p:txBody>
          <a:bodyPr/>
          <a:lstStyle/>
          <a:p>
            <a:endParaRPr lang="en-US"/>
          </a:p>
        </p:txBody>
      </p:sp>
      <p:sp>
        <p:nvSpPr>
          <p:cNvPr id="6" name="Text 4"/>
          <p:cNvSpPr/>
          <p:nvPr/>
        </p:nvSpPr>
        <p:spPr>
          <a:xfrm>
            <a:off x="859536" y="1536192"/>
            <a:ext cx="3063240" cy="274320"/>
          </a:xfrm>
          <a:prstGeom prst="rect">
            <a:avLst/>
          </a:prstGeom>
          <a:noFill/>
          <a:ln/>
        </p:spPr>
        <p:txBody>
          <a:bodyPr wrap="square" lIns="0" tIns="0" rIns="0" bIns="0" rtlCol="0" anchor="ctr"/>
          <a:lstStyle/>
          <a:p>
            <a:pPr marL="0" indent="0">
              <a:buNone/>
            </a:pPr>
            <a:r>
              <a:rPr lang="en-US" sz="1300" b="1" kern="0" spc="120" dirty="0">
                <a:solidFill>
                  <a:srgbClr val="0E6288"/>
                </a:solidFill>
                <a:latin typeface="Calibri" pitchFamily="34" charset="0"/>
                <a:ea typeface="Calibri" pitchFamily="34" charset="-122"/>
                <a:cs typeface="Calibri" pitchFamily="34" charset="-120"/>
              </a:rPr>
              <a:t>THE SOCIAL GAP</a:t>
            </a:r>
            <a:endParaRPr lang="en-US" sz="1300" dirty="0"/>
          </a:p>
        </p:txBody>
      </p:sp>
      <p:sp>
        <p:nvSpPr>
          <p:cNvPr id="7" name="Text 5"/>
          <p:cNvSpPr/>
          <p:nvPr/>
        </p:nvSpPr>
        <p:spPr>
          <a:xfrm>
            <a:off x="859536" y="1865376"/>
            <a:ext cx="3063240" cy="1325880"/>
          </a:xfrm>
          <a:prstGeom prst="rect">
            <a:avLst/>
          </a:prstGeom>
          <a:noFill/>
          <a:ln/>
        </p:spPr>
        <p:txBody>
          <a:bodyPr wrap="square" lIns="0" tIns="0" rIns="0" bIns="0" rtlCol="0" anchor="t"/>
          <a:lstStyle/>
          <a:p>
            <a:pPr marL="0" indent="0">
              <a:lnSpc>
                <a:spcPct val="114000"/>
              </a:lnSpc>
              <a:buNone/>
            </a:pPr>
            <a:r>
              <a:rPr lang="en-US" sz="1600" dirty="0">
                <a:solidFill>
                  <a:srgbClr val="141D26"/>
                </a:solidFill>
                <a:latin typeface="Calibri" pitchFamily="34" charset="0"/>
                <a:ea typeface="Calibri" pitchFamily="34" charset="-122"/>
                <a:cs typeface="Calibri" pitchFamily="34" charset="-120"/>
              </a:rPr>
              <a:t>Learners called chatbot exchanges robotic. Free-tier tools rarely offer good voice interaction, and low oral proficiency makes AI dialogue hard to sustain.</a:t>
            </a:r>
            <a:endParaRPr lang="en-US" sz="1600" dirty="0"/>
          </a:p>
        </p:txBody>
      </p:sp>
      <p:sp>
        <p:nvSpPr>
          <p:cNvPr id="8" name="Shape 6"/>
          <p:cNvSpPr/>
          <p:nvPr/>
        </p:nvSpPr>
        <p:spPr>
          <a:xfrm>
            <a:off x="4453128" y="1371600"/>
            <a:ext cx="3538728" cy="1965960"/>
          </a:xfrm>
          <a:prstGeom prst="rect">
            <a:avLst/>
          </a:prstGeom>
          <a:solidFill>
            <a:srgbClr val="0B2E5C"/>
          </a:solidFill>
          <a:ln w="12700">
            <a:solidFill>
              <a:srgbClr val="0B2E5C"/>
            </a:solidFill>
            <a:prstDash val="solid"/>
          </a:ln>
        </p:spPr>
        <p:txBody>
          <a:bodyPr/>
          <a:lstStyle/>
          <a:p>
            <a:endParaRPr lang="en-US"/>
          </a:p>
        </p:txBody>
      </p:sp>
      <p:sp>
        <p:nvSpPr>
          <p:cNvPr id="9" name="Text 7"/>
          <p:cNvSpPr/>
          <p:nvPr/>
        </p:nvSpPr>
        <p:spPr>
          <a:xfrm>
            <a:off x="4690872" y="1536192"/>
            <a:ext cx="3063240" cy="274320"/>
          </a:xfrm>
          <a:prstGeom prst="rect">
            <a:avLst/>
          </a:prstGeom>
          <a:noFill/>
          <a:ln/>
        </p:spPr>
        <p:txBody>
          <a:bodyPr wrap="square" lIns="0" tIns="0" rIns="0" bIns="0" rtlCol="0" anchor="ctr"/>
          <a:lstStyle/>
          <a:p>
            <a:pPr marL="0" indent="0">
              <a:buNone/>
            </a:pPr>
            <a:r>
              <a:rPr lang="en-US" sz="1300" b="1" kern="0" spc="120" dirty="0">
                <a:solidFill>
                  <a:srgbClr val="BBDCF2"/>
                </a:solidFill>
                <a:latin typeface="Calibri" pitchFamily="34" charset="0"/>
                <a:ea typeface="Calibri" pitchFamily="34" charset="-122"/>
                <a:cs typeface="Calibri" pitchFamily="34" charset="-120"/>
              </a:rPr>
              <a:t>GENDER VERSUS CONTEXT</a:t>
            </a:r>
            <a:endParaRPr lang="en-US" sz="1300" dirty="0"/>
          </a:p>
        </p:txBody>
      </p:sp>
      <p:sp>
        <p:nvSpPr>
          <p:cNvPr id="10" name="Text 8"/>
          <p:cNvSpPr/>
          <p:nvPr/>
        </p:nvSpPr>
        <p:spPr>
          <a:xfrm>
            <a:off x="4690872" y="1865376"/>
            <a:ext cx="3063240" cy="1325880"/>
          </a:xfrm>
          <a:prstGeom prst="rect">
            <a:avLst/>
          </a:prstGeom>
          <a:noFill/>
          <a:ln/>
        </p:spPr>
        <p:txBody>
          <a:bodyPr wrap="square" lIns="0" tIns="0" rIns="0" bIns="0" rtlCol="0" anchor="t"/>
          <a:lstStyle/>
          <a:p>
            <a:pPr marL="0" indent="0">
              <a:lnSpc>
                <a:spcPct val="114000"/>
              </a:lnSpc>
              <a:buNone/>
            </a:pPr>
            <a:r>
              <a:rPr lang="en-US" sz="1600" dirty="0">
                <a:solidFill>
                  <a:srgbClr val="FFFFFF"/>
                </a:solidFill>
                <a:latin typeface="Calibri" pitchFamily="34" charset="0"/>
                <a:ea typeface="Calibri" pitchFamily="34" charset="-122"/>
                <a:cs typeface="Calibri" pitchFamily="34" charset="-120"/>
              </a:rPr>
              <a:t>Time pressure, proficiency, and digital access appear to drive AI use more directly than gender — and they cut across it.</a:t>
            </a:r>
            <a:endParaRPr lang="en-US" sz="1600" dirty="0"/>
          </a:p>
        </p:txBody>
      </p:sp>
      <p:sp>
        <p:nvSpPr>
          <p:cNvPr id="11" name="Shape 9"/>
          <p:cNvSpPr/>
          <p:nvPr/>
        </p:nvSpPr>
        <p:spPr>
          <a:xfrm>
            <a:off x="8284464" y="1371600"/>
            <a:ext cx="3538728" cy="1965960"/>
          </a:xfrm>
          <a:prstGeom prst="rect">
            <a:avLst/>
          </a:prstGeom>
          <a:solidFill>
            <a:srgbClr val="EAF4FA"/>
          </a:solidFill>
          <a:ln w="12700">
            <a:solidFill>
              <a:srgbClr val="EAF4FA"/>
            </a:solidFill>
            <a:prstDash val="solid"/>
          </a:ln>
        </p:spPr>
        <p:txBody>
          <a:bodyPr/>
          <a:lstStyle/>
          <a:p>
            <a:endParaRPr lang="en-US"/>
          </a:p>
        </p:txBody>
      </p:sp>
      <p:sp>
        <p:nvSpPr>
          <p:cNvPr id="12" name="Text 10"/>
          <p:cNvSpPr/>
          <p:nvPr/>
        </p:nvSpPr>
        <p:spPr>
          <a:xfrm>
            <a:off x="8522208" y="1536192"/>
            <a:ext cx="3063240" cy="274320"/>
          </a:xfrm>
          <a:prstGeom prst="rect">
            <a:avLst/>
          </a:prstGeom>
          <a:noFill/>
          <a:ln/>
        </p:spPr>
        <p:txBody>
          <a:bodyPr wrap="square" lIns="0" tIns="0" rIns="0" bIns="0" rtlCol="0" anchor="ctr"/>
          <a:lstStyle/>
          <a:p>
            <a:pPr marL="0" indent="0">
              <a:buNone/>
            </a:pPr>
            <a:r>
              <a:rPr lang="en-US" sz="1300" b="1" kern="0" spc="120" dirty="0">
                <a:solidFill>
                  <a:srgbClr val="0E6288"/>
                </a:solidFill>
                <a:latin typeface="Calibri" pitchFamily="34" charset="0"/>
                <a:ea typeface="Calibri" pitchFamily="34" charset="-122"/>
                <a:cs typeface="Calibri" pitchFamily="34" charset="-120"/>
              </a:rPr>
              <a:t>THE ESL URGENCY</a:t>
            </a:r>
            <a:endParaRPr lang="en-US" sz="1300" dirty="0"/>
          </a:p>
        </p:txBody>
      </p:sp>
      <p:sp>
        <p:nvSpPr>
          <p:cNvPr id="13" name="Text 11"/>
          <p:cNvSpPr/>
          <p:nvPr/>
        </p:nvSpPr>
        <p:spPr>
          <a:xfrm>
            <a:off x="8522208" y="1865376"/>
            <a:ext cx="3063240" cy="1325880"/>
          </a:xfrm>
          <a:prstGeom prst="rect">
            <a:avLst/>
          </a:prstGeom>
          <a:noFill/>
          <a:ln/>
        </p:spPr>
        <p:txBody>
          <a:bodyPr wrap="square" lIns="0" tIns="0" rIns="0" bIns="0" rtlCol="0" anchor="t"/>
          <a:lstStyle/>
          <a:p>
            <a:pPr marL="0" indent="0">
              <a:lnSpc>
                <a:spcPct val="114000"/>
              </a:lnSpc>
              <a:buNone/>
            </a:pPr>
            <a:r>
              <a:rPr lang="en-US" sz="1600" dirty="0">
                <a:solidFill>
                  <a:srgbClr val="141D26"/>
                </a:solidFill>
                <a:latin typeface="Calibri" pitchFamily="34" charset="0"/>
                <a:ea typeface="Calibri" pitchFamily="34" charset="-122"/>
                <a:cs typeface="Calibri" pitchFamily="34" charset="-120"/>
              </a:rPr>
              <a:t>Authentic spoken interaction sits at the centre of an ESL-oriented system. Of the three underdeveloped layers, this gap is the most pedagogically urgent.</a:t>
            </a:r>
            <a:endParaRPr lang="en-US" sz="1600" dirty="0"/>
          </a:p>
        </p:txBody>
      </p:sp>
      <p:sp>
        <p:nvSpPr>
          <p:cNvPr id="14" name="Shape 12"/>
          <p:cNvSpPr/>
          <p:nvPr/>
        </p:nvSpPr>
        <p:spPr>
          <a:xfrm>
            <a:off x="621792" y="3749040"/>
            <a:ext cx="10945368" cy="1691640"/>
          </a:xfrm>
          <a:prstGeom prst="rect">
            <a:avLst/>
          </a:prstGeom>
          <a:solidFill>
            <a:srgbClr val="EAF4FA"/>
          </a:solidFill>
          <a:ln w="12700">
            <a:solidFill>
              <a:srgbClr val="EAF4FA"/>
            </a:solidFill>
            <a:prstDash val="solid"/>
          </a:ln>
        </p:spPr>
        <p:txBody>
          <a:bodyPr/>
          <a:lstStyle/>
          <a:p>
            <a:endParaRPr lang="en-US"/>
          </a:p>
        </p:txBody>
      </p:sp>
      <p:sp>
        <p:nvSpPr>
          <p:cNvPr id="15" name="Text 13"/>
          <p:cNvSpPr/>
          <p:nvPr/>
        </p:nvSpPr>
        <p:spPr>
          <a:xfrm>
            <a:off x="914400" y="3895344"/>
            <a:ext cx="10360152" cy="310896"/>
          </a:xfrm>
          <a:prstGeom prst="rect">
            <a:avLst/>
          </a:prstGeom>
          <a:noFill/>
          <a:ln/>
        </p:spPr>
        <p:txBody>
          <a:bodyPr wrap="square" lIns="0" tIns="0" rIns="0" bIns="0" rtlCol="0" anchor="ctr"/>
          <a:lstStyle/>
          <a:p>
            <a:pPr marL="0" indent="0">
              <a:buNone/>
            </a:pPr>
            <a:r>
              <a:rPr lang="en-US" sz="1600" b="1" dirty="0">
                <a:solidFill>
                  <a:srgbClr val="0E6288"/>
                </a:solidFill>
                <a:latin typeface="Calibri" pitchFamily="34" charset="0"/>
                <a:ea typeface="Calibri" pitchFamily="34" charset="-122"/>
                <a:cs typeface="Calibri" pitchFamily="34" charset="-120"/>
              </a:rPr>
              <a:t>The through-line</a:t>
            </a:r>
            <a:endParaRPr lang="en-US" sz="1600" dirty="0"/>
          </a:p>
        </p:txBody>
      </p:sp>
      <p:sp>
        <p:nvSpPr>
          <p:cNvPr id="16" name="Text 14"/>
          <p:cNvSpPr/>
          <p:nvPr/>
        </p:nvSpPr>
        <p:spPr>
          <a:xfrm>
            <a:off x="914400" y="4224528"/>
            <a:ext cx="10360152" cy="1051560"/>
          </a:xfrm>
          <a:prstGeom prst="rect">
            <a:avLst/>
          </a:prstGeom>
          <a:noFill/>
          <a:ln/>
        </p:spPr>
        <p:txBody>
          <a:bodyPr wrap="square" lIns="0" tIns="0" rIns="0" bIns="0" rtlCol="0" anchor="t"/>
          <a:lstStyle/>
          <a:p>
            <a:pPr marL="0" indent="0">
              <a:lnSpc>
                <a:spcPct val="118000"/>
              </a:lnSpc>
              <a:buNone/>
            </a:pPr>
            <a:r>
              <a:rPr lang="en-US" sz="1700" dirty="0">
                <a:solidFill>
                  <a:srgbClr val="0B2E5C"/>
                </a:solidFill>
                <a:latin typeface="Calibri" pitchFamily="34" charset="0"/>
                <a:ea typeface="Calibri" pitchFamily="34" charset="-122"/>
                <a:cs typeface="Calibri" pitchFamily="34" charset="-120"/>
              </a:rPr>
              <a:t>Students already reach for AI fluently and daily. What they do not do is plan with it, monitor with it, or talk with it. Supporting an ESL-oriented shift therefore requires deliberate scaffolding of the underdeveloped layers — not access to more powerful tools.</a:t>
            </a:r>
            <a:endParaRPr lang="en-US" sz="1700" dirty="0"/>
          </a:p>
        </p:txBody>
      </p:sp>
      <p:sp>
        <p:nvSpPr>
          <p:cNvPr id="17" name="Text 15"/>
          <p:cNvSpPr/>
          <p:nvPr/>
        </p:nvSpPr>
        <p:spPr>
          <a:xfrm>
            <a:off x="621792" y="6355080"/>
            <a:ext cx="7315200" cy="274320"/>
          </a:xfrm>
          <a:prstGeom prst="rect">
            <a:avLst/>
          </a:prstGeom>
          <a:noFill/>
          <a:ln/>
        </p:spPr>
        <p:txBody>
          <a:bodyPr wrap="square" lIns="0" tIns="0" rIns="0" bIns="0" rtlCol="0" anchor="ctr"/>
          <a:lstStyle/>
          <a:p>
            <a:pPr marL="0" indent="0">
              <a:buNone/>
            </a:pPr>
            <a:r>
              <a:rPr lang="en-US" sz="1100" dirty="0">
                <a:solidFill>
                  <a:srgbClr val="68757F"/>
                </a:solidFill>
                <a:latin typeface="Calibri" pitchFamily="34" charset="0"/>
                <a:ea typeface="Calibri" pitchFamily="34" charset="-122"/>
                <a:cs typeface="Calibri" pitchFamily="34" charset="-120"/>
              </a:rPr>
              <a:t>HUFLIT INTESOL 2026  ·  AI-Driven Self-Directed Language Learning</a:t>
            </a:r>
            <a:endParaRPr lang="en-US" sz="1100" dirty="0"/>
          </a:p>
        </p:txBody>
      </p:sp>
      <p:sp>
        <p:nvSpPr>
          <p:cNvPr id="18" name="Text 16"/>
          <p:cNvSpPr/>
          <p:nvPr/>
        </p:nvSpPr>
        <p:spPr>
          <a:xfrm>
            <a:off x="10972800" y="6355080"/>
            <a:ext cx="594360" cy="274320"/>
          </a:xfrm>
          <a:prstGeom prst="rect">
            <a:avLst/>
          </a:prstGeom>
          <a:noFill/>
          <a:ln/>
        </p:spPr>
        <p:txBody>
          <a:bodyPr wrap="square" lIns="0" tIns="0" rIns="0" bIns="0" rtlCol="0" anchor="ctr"/>
          <a:lstStyle/>
          <a:p>
            <a:pPr marL="0" indent="0" algn="r">
              <a:buNone/>
            </a:pPr>
            <a:r>
              <a:rPr lang="en-US" sz="1100" dirty="0">
                <a:solidFill>
                  <a:srgbClr val="68757F"/>
                </a:solidFill>
                <a:latin typeface="Calibri" pitchFamily="34" charset="0"/>
                <a:ea typeface="Calibri" pitchFamily="34" charset="-122"/>
                <a:cs typeface="Calibri" pitchFamily="34" charset="-120"/>
              </a:rPr>
              <a:t>15</a:t>
            </a:r>
            <a:endParaRPr lang="en-US" sz="1100" dirty="0"/>
          </a:p>
        </p:txBody>
      </p:sp>
    </p:spTree>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621792" y="347472"/>
            <a:ext cx="9509760" cy="713232"/>
          </a:xfrm>
          <a:prstGeom prst="rect">
            <a:avLst/>
          </a:prstGeom>
          <a:noFill/>
          <a:ln/>
        </p:spPr>
        <p:txBody>
          <a:bodyPr wrap="square" lIns="0" tIns="0" rIns="0" bIns="0" rtlCol="0" anchor="ctr"/>
          <a:lstStyle/>
          <a:p>
            <a:pPr marL="0" indent="0">
              <a:buNone/>
            </a:pPr>
            <a:r>
              <a:rPr lang="en-US" sz="3300" b="1" dirty="0">
                <a:solidFill>
                  <a:srgbClr val="0B2E5C"/>
                </a:solidFill>
                <a:latin typeface="Cambria" pitchFamily="34" charset="0"/>
                <a:ea typeface="Cambria" pitchFamily="34" charset="-122"/>
                <a:cs typeface="Cambria" pitchFamily="34" charset="-120"/>
              </a:rPr>
              <a:t>Two moves for the classroom</a:t>
            </a:r>
            <a:endParaRPr lang="en-US" sz="3300" dirty="0"/>
          </a:p>
        </p:txBody>
      </p:sp>
      <p:sp>
        <p:nvSpPr>
          <p:cNvPr id="4" name="Text 2"/>
          <p:cNvSpPr/>
          <p:nvPr/>
        </p:nvSpPr>
        <p:spPr>
          <a:xfrm>
            <a:off x="10332720" y="274320"/>
            <a:ext cx="1234440" cy="32918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Ngan</a:t>
            </a:r>
            <a:endParaRPr lang="en-US" sz="1300" dirty="0"/>
          </a:p>
        </p:txBody>
      </p:sp>
      <p:sp>
        <p:nvSpPr>
          <p:cNvPr id="5" name="Shape 3"/>
          <p:cNvSpPr/>
          <p:nvPr/>
        </p:nvSpPr>
        <p:spPr>
          <a:xfrm>
            <a:off x="621792" y="1325880"/>
            <a:ext cx="5376672" cy="4160520"/>
          </a:xfrm>
          <a:prstGeom prst="rect">
            <a:avLst/>
          </a:prstGeom>
          <a:solidFill>
            <a:srgbClr val="F4F7F9"/>
          </a:solidFill>
          <a:ln w="12700">
            <a:solidFill>
              <a:srgbClr val="F4F7F9"/>
            </a:solidFill>
            <a:prstDash val="solid"/>
          </a:ln>
        </p:spPr>
        <p:txBody>
          <a:bodyPr/>
          <a:lstStyle/>
          <a:p>
            <a:endParaRPr lang="en-US"/>
          </a:p>
        </p:txBody>
      </p:sp>
      <p:sp>
        <p:nvSpPr>
          <p:cNvPr id="6" name="Shape 4"/>
          <p:cNvSpPr/>
          <p:nvPr/>
        </p:nvSpPr>
        <p:spPr>
          <a:xfrm>
            <a:off x="914400" y="1572768"/>
            <a:ext cx="603504" cy="603504"/>
          </a:xfrm>
          <a:prstGeom prst="ellipse">
            <a:avLst/>
          </a:prstGeom>
          <a:solidFill>
            <a:srgbClr val="0E6288"/>
          </a:solidFill>
          <a:ln w="12700">
            <a:solidFill>
              <a:srgbClr val="0E6288"/>
            </a:solidFill>
            <a:prstDash val="solid"/>
          </a:ln>
        </p:spPr>
        <p:txBody>
          <a:bodyPr/>
          <a:lstStyle/>
          <a:p>
            <a:endParaRPr lang="en-US"/>
          </a:p>
        </p:txBody>
      </p:sp>
      <p:sp>
        <p:nvSpPr>
          <p:cNvPr id="7" name="Text 5"/>
          <p:cNvSpPr/>
          <p:nvPr/>
        </p:nvSpPr>
        <p:spPr>
          <a:xfrm>
            <a:off x="914400" y="1572768"/>
            <a:ext cx="603504" cy="603504"/>
          </a:xfrm>
          <a:prstGeom prst="rect">
            <a:avLst/>
          </a:prstGeom>
          <a:noFill/>
          <a:ln/>
        </p:spPr>
        <p:txBody>
          <a:bodyPr wrap="square" lIns="0" tIns="0" rIns="0" bIns="0" rtlCol="0" anchor="ctr"/>
          <a:lstStyle/>
          <a:p>
            <a:pPr marL="0" indent="0" algn="ctr">
              <a:buNone/>
            </a:pPr>
            <a:r>
              <a:rPr lang="en-US" sz="2000" b="1" dirty="0">
                <a:solidFill>
                  <a:srgbClr val="FFFFFF"/>
                </a:solidFill>
                <a:latin typeface="Calibri" pitchFamily="34" charset="0"/>
                <a:ea typeface="Calibri" pitchFamily="34" charset="-122"/>
                <a:cs typeface="Calibri" pitchFamily="34" charset="-120"/>
              </a:rPr>
              <a:t>1</a:t>
            </a:r>
            <a:endParaRPr lang="en-US" sz="2000" dirty="0"/>
          </a:p>
        </p:txBody>
      </p:sp>
      <p:sp>
        <p:nvSpPr>
          <p:cNvPr id="8" name="Text 6"/>
          <p:cNvSpPr/>
          <p:nvPr/>
        </p:nvSpPr>
        <p:spPr>
          <a:xfrm>
            <a:off x="1673352" y="1572768"/>
            <a:ext cx="4023360" cy="603504"/>
          </a:xfrm>
          <a:prstGeom prst="rect">
            <a:avLst/>
          </a:prstGeom>
          <a:noFill/>
          <a:ln/>
        </p:spPr>
        <p:txBody>
          <a:bodyPr wrap="square" lIns="0" tIns="0" rIns="0" bIns="0" rtlCol="0" anchor="ctr"/>
          <a:lstStyle/>
          <a:p>
            <a:pPr marL="0" indent="0">
              <a:buNone/>
            </a:pPr>
            <a:r>
              <a:rPr lang="en-US" sz="2000" b="1" dirty="0">
                <a:solidFill>
                  <a:srgbClr val="0B2E5C"/>
                </a:solidFill>
                <a:latin typeface="Calibri" pitchFamily="34" charset="0"/>
                <a:ea typeface="Calibri" pitchFamily="34" charset="-122"/>
                <a:cs typeface="Calibri" pitchFamily="34" charset="-120"/>
              </a:rPr>
              <a:t>Targeted strategy instruction</a:t>
            </a:r>
            <a:endParaRPr lang="en-US" sz="2000" dirty="0"/>
          </a:p>
        </p:txBody>
      </p:sp>
      <p:sp>
        <p:nvSpPr>
          <p:cNvPr id="9" name="Text 7"/>
          <p:cNvSpPr/>
          <p:nvPr/>
        </p:nvSpPr>
        <p:spPr>
          <a:xfrm>
            <a:off x="914400" y="2304288"/>
            <a:ext cx="4791456" cy="566928"/>
          </a:xfrm>
          <a:prstGeom prst="rect">
            <a:avLst/>
          </a:prstGeom>
          <a:noFill/>
          <a:ln/>
        </p:spPr>
        <p:txBody>
          <a:bodyPr wrap="square" lIns="0" tIns="0" rIns="0" bIns="0" rtlCol="0" anchor="t"/>
          <a:lstStyle/>
          <a:p>
            <a:pPr marL="0" indent="0">
              <a:lnSpc>
                <a:spcPct val="112000"/>
              </a:lnSpc>
              <a:buNone/>
            </a:pPr>
            <a:r>
              <a:rPr lang="en-US" sz="1600" dirty="0">
                <a:solidFill>
                  <a:srgbClr val="36434F"/>
                </a:solidFill>
                <a:latin typeface="Calibri" pitchFamily="34" charset="0"/>
                <a:ea typeface="Calibri" pitchFamily="34" charset="-122"/>
                <a:cs typeface="Calibri" pitchFamily="34" charset="-120"/>
              </a:rPr>
              <a:t>Cognitive use is already established. Spend class time on what is not.</a:t>
            </a:r>
            <a:endParaRPr lang="en-US" sz="1600" dirty="0"/>
          </a:p>
        </p:txBody>
      </p:sp>
      <p:sp>
        <p:nvSpPr>
          <p:cNvPr id="10" name="Text 8"/>
          <p:cNvSpPr/>
          <p:nvPr/>
        </p:nvSpPr>
        <p:spPr>
          <a:xfrm>
            <a:off x="914400" y="2926080"/>
            <a:ext cx="4791456" cy="274320"/>
          </a:xfrm>
          <a:prstGeom prst="rect">
            <a:avLst/>
          </a:prstGeom>
          <a:noFill/>
          <a:ln/>
        </p:spPr>
        <p:txBody>
          <a:bodyPr wrap="square" lIns="0" tIns="0" rIns="0" bIns="0" rtlCol="0" anchor="ctr"/>
          <a:lstStyle/>
          <a:p>
            <a:pPr marL="0" indent="0">
              <a:buNone/>
            </a:pPr>
            <a:r>
              <a:rPr lang="en-US" sz="1250" b="1" kern="0" spc="120" dirty="0">
                <a:solidFill>
                  <a:srgbClr val="0E6288"/>
                </a:solidFill>
                <a:latin typeface="Calibri" pitchFamily="34" charset="0"/>
                <a:ea typeface="Calibri" pitchFamily="34" charset="-122"/>
                <a:cs typeface="Calibri" pitchFamily="34" charset="-120"/>
              </a:rPr>
              <a:t>ACTIONABLE ROUTINES</a:t>
            </a:r>
            <a:endParaRPr lang="en-US" sz="1250" dirty="0"/>
          </a:p>
        </p:txBody>
      </p:sp>
      <p:sp>
        <p:nvSpPr>
          <p:cNvPr id="11" name="Text 9"/>
          <p:cNvSpPr/>
          <p:nvPr/>
        </p:nvSpPr>
        <p:spPr>
          <a:xfrm>
            <a:off x="914400" y="3255264"/>
            <a:ext cx="4791456" cy="1188720"/>
          </a:xfrm>
          <a:prstGeom prst="rect">
            <a:avLst/>
          </a:prstGeom>
          <a:noFill/>
          <a:ln/>
        </p:spPr>
        <p:txBody>
          <a:bodyPr wrap="square" lIns="0" tIns="0" rIns="0" bIns="0" rtlCol="0" anchor="t"/>
          <a:lstStyle/>
          <a:p>
            <a:pPr marL="342900" indent="-342900">
              <a:spcAft>
                <a:spcPts val="700"/>
              </a:spcAft>
              <a:buSzPct val="100000"/>
              <a:buChar char="•"/>
            </a:pPr>
            <a:r>
              <a:rPr lang="en-US" sz="1600" dirty="0">
                <a:solidFill>
                  <a:srgbClr val="141D26"/>
                </a:solidFill>
                <a:latin typeface="Calibri" pitchFamily="34" charset="0"/>
                <a:ea typeface="Calibri" pitchFamily="34" charset="-122"/>
                <a:cs typeface="Calibri" pitchFamily="34" charset="-120"/>
              </a:rPr>
              <a:t>Set a weekly AI-use goal</a:t>
            </a:r>
            <a:endParaRPr lang="en-US" sz="1600" dirty="0"/>
          </a:p>
          <a:p>
            <a:pPr marL="342900" indent="-342900">
              <a:spcAft>
                <a:spcPts val="700"/>
              </a:spcAft>
              <a:buSzPct val="100000"/>
              <a:buChar char="•"/>
            </a:pPr>
            <a:r>
              <a:rPr lang="en-US" sz="1600" dirty="0">
                <a:solidFill>
                  <a:srgbClr val="141D26"/>
                </a:solidFill>
                <a:latin typeface="Calibri" pitchFamily="34" charset="0"/>
                <a:ea typeface="Calibri" pitchFamily="34" charset="-122"/>
                <a:cs typeface="Calibri" pitchFamily="34" charset="-120"/>
              </a:rPr>
              <a:t>Log the prompts that worked</a:t>
            </a:r>
            <a:endParaRPr lang="en-US" sz="1600" dirty="0"/>
          </a:p>
          <a:p>
            <a:pPr marL="342900" indent="-342900">
              <a:spcAft>
                <a:spcPts val="700"/>
              </a:spcAft>
              <a:buSzPct val="100000"/>
              <a:buChar char="•"/>
            </a:pPr>
            <a:r>
              <a:rPr lang="en-US" sz="1600" dirty="0">
                <a:solidFill>
                  <a:srgbClr val="141D26"/>
                </a:solidFill>
                <a:latin typeface="Calibri" pitchFamily="34" charset="0"/>
                <a:ea typeface="Calibri" pitchFamily="34" charset="-122"/>
                <a:cs typeface="Calibri" pitchFamily="34" charset="-120"/>
              </a:rPr>
              <a:t>Compare AI suggestions with peer feedback</a:t>
            </a:r>
            <a:endParaRPr lang="en-US" sz="1600" dirty="0"/>
          </a:p>
        </p:txBody>
      </p:sp>
      <p:sp>
        <p:nvSpPr>
          <p:cNvPr id="12" name="Text 10"/>
          <p:cNvSpPr/>
          <p:nvPr/>
        </p:nvSpPr>
        <p:spPr>
          <a:xfrm>
            <a:off x="914400" y="4572000"/>
            <a:ext cx="4791456" cy="685800"/>
          </a:xfrm>
          <a:prstGeom prst="rect">
            <a:avLst/>
          </a:prstGeom>
          <a:noFill/>
          <a:ln/>
        </p:spPr>
        <p:txBody>
          <a:bodyPr wrap="square" lIns="0" tIns="0" rIns="0" bIns="0" rtlCol="0" anchor="t"/>
          <a:lstStyle/>
          <a:p>
            <a:pPr marL="0" indent="0">
              <a:lnSpc>
                <a:spcPct val="112000"/>
              </a:lnSpc>
              <a:buNone/>
            </a:pPr>
            <a:r>
              <a:rPr lang="en-US" sz="1500" i="1" dirty="0">
                <a:solidFill>
                  <a:srgbClr val="0E6288"/>
                </a:solidFill>
                <a:latin typeface="Calibri" pitchFamily="34" charset="0"/>
                <a:ea typeface="Calibri" pitchFamily="34" charset="-122"/>
                <a:cs typeface="Calibri" pitchFamily="34" charset="-120"/>
              </a:rPr>
              <a:t>Goal: make AI a visible object of metacognitive learning, not a hidden out-of-class crutch.</a:t>
            </a:r>
            <a:endParaRPr lang="en-US" sz="1500" dirty="0"/>
          </a:p>
        </p:txBody>
      </p:sp>
      <p:sp>
        <p:nvSpPr>
          <p:cNvPr id="13" name="Shape 11"/>
          <p:cNvSpPr/>
          <p:nvPr/>
        </p:nvSpPr>
        <p:spPr>
          <a:xfrm>
            <a:off x="6190488" y="1325880"/>
            <a:ext cx="5376672" cy="4160520"/>
          </a:xfrm>
          <a:prstGeom prst="rect">
            <a:avLst/>
          </a:prstGeom>
          <a:solidFill>
            <a:srgbClr val="EAF4FA"/>
          </a:solidFill>
          <a:ln w="12700">
            <a:solidFill>
              <a:srgbClr val="EAF4FA"/>
            </a:solidFill>
            <a:prstDash val="solid"/>
          </a:ln>
        </p:spPr>
        <p:txBody>
          <a:bodyPr/>
          <a:lstStyle/>
          <a:p>
            <a:endParaRPr lang="en-US"/>
          </a:p>
        </p:txBody>
      </p:sp>
      <p:sp>
        <p:nvSpPr>
          <p:cNvPr id="14" name="Shape 12"/>
          <p:cNvSpPr/>
          <p:nvPr/>
        </p:nvSpPr>
        <p:spPr>
          <a:xfrm>
            <a:off x="6483096" y="1572768"/>
            <a:ext cx="603504" cy="603504"/>
          </a:xfrm>
          <a:prstGeom prst="ellipse">
            <a:avLst/>
          </a:prstGeom>
          <a:solidFill>
            <a:srgbClr val="0B2E5C"/>
          </a:solidFill>
          <a:ln w="12700">
            <a:solidFill>
              <a:srgbClr val="0B2E5C"/>
            </a:solidFill>
            <a:prstDash val="solid"/>
          </a:ln>
        </p:spPr>
        <p:txBody>
          <a:bodyPr/>
          <a:lstStyle/>
          <a:p>
            <a:endParaRPr lang="en-US"/>
          </a:p>
        </p:txBody>
      </p:sp>
      <p:sp>
        <p:nvSpPr>
          <p:cNvPr id="15" name="Text 13"/>
          <p:cNvSpPr/>
          <p:nvPr/>
        </p:nvSpPr>
        <p:spPr>
          <a:xfrm>
            <a:off x="6483096" y="1572768"/>
            <a:ext cx="603504" cy="603504"/>
          </a:xfrm>
          <a:prstGeom prst="rect">
            <a:avLst/>
          </a:prstGeom>
          <a:noFill/>
          <a:ln/>
        </p:spPr>
        <p:txBody>
          <a:bodyPr wrap="square" lIns="0" tIns="0" rIns="0" bIns="0" rtlCol="0" anchor="ctr"/>
          <a:lstStyle/>
          <a:p>
            <a:pPr marL="0" indent="0" algn="ctr">
              <a:buNone/>
            </a:pPr>
            <a:r>
              <a:rPr lang="en-US" sz="2000" b="1" dirty="0">
                <a:solidFill>
                  <a:srgbClr val="FFFFFF"/>
                </a:solidFill>
                <a:latin typeface="Calibri" pitchFamily="34" charset="0"/>
                <a:ea typeface="Calibri" pitchFamily="34" charset="-122"/>
                <a:cs typeface="Calibri" pitchFamily="34" charset="-120"/>
              </a:rPr>
              <a:t>2</a:t>
            </a:r>
            <a:endParaRPr lang="en-US" sz="2000" dirty="0"/>
          </a:p>
        </p:txBody>
      </p:sp>
      <p:sp>
        <p:nvSpPr>
          <p:cNvPr id="16" name="Text 14"/>
          <p:cNvSpPr/>
          <p:nvPr/>
        </p:nvSpPr>
        <p:spPr>
          <a:xfrm>
            <a:off x="7242048" y="1572768"/>
            <a:ext cx="4023360" cy="603504"/>
          </a:xfrm>
          <a:prstGeom prst="rect">
            <a:avLst/>
          </a:prstGeom>
          <a:noFill/>
          <a:ln/>
        </p:spPr>
        <p:txBody>
          <a:bodyPr wrap="square" lIns="0" tIns="0" rIns="0" bIns="0" rtlCol="0" anchor="ctr"/>
          <a:lstStyle/>
          <a:p>
            <a:pPr marL="0" indent="0">
              <a:buNone/>
            </a:pPr>
            <a:r>
              <a:rPr lang="en-US" sz="2000" b="1" dirty="0">
                <a:solidFill>
                  <a:srgbClr val="0B2E5C"/>
                </a:solidFill>
                <a:latin typeface="Calibri" pitchFamily="34" charset="0"/>
                <a:ea typeface="Calibri" pitchFamily="34" charset="-122"/>
                <a:cs typeface="Calibri" pitchFamily="34" charset="-120"/>
              </a:rPr>
              <a:t>Designed hybrid social practice</a:t>
            </a:r>
            <a:endParaRPr lang="en-US" sz="2000" dirty="0"/>
          </a:p>
        </p:txBody>
      </p:sp>
      <p:sp>
        <p:nvSpPr>
          <p:cNvPr id="17" name="Text 15"/>
          <p:cNvSpPr/>
          <p:nvPr/>
        </p:nvSpPr>
        <p:spPr>
          <a:xfrm>
            <a:off x="6483096" y="2304288"/>
            <a:ext cx="4791456" cy="566928"/>
          </a:xfrm>
          <a:prstGeom prst="rect">
            <a:avLst/>
          </a:prstGeom>
          <a:noFill/>
          <a:ln/>
        </p:spPr>
        <p:txBody>
          <a:bodyPr wrap="square" lIns="0" tIns="0" rIns="0" bIns="0" rtlCol="0" anchor="t"/>
          <a:lstStyle/>
          <a:p>
            <a:pPr marL="0" indent="0">
              <a:lnSpc>
                <a:spcPct val="112000"/>
              </a:lnSpc>
              <a:buNone/>
            </a:pPr>
            <a:r>
              <a:rPr lang="en-US" sz="1600" dirty="0">
                <a:solidFill>
                  <a:srgbClr val="36434F"/>
                </a:solidFill>
                <a:latin typeface="Calibri" pitchFamily="34" charset="0"/>
                <a:ea typeface="Calibri" pitchFamily="34" charset="-122"/>
                <a:cs typeface="Calibri" pitchFamily="34" charset="-120"/>
              </a:rPr>
              <a:t>Chatbot talk feels robotic to learners. Scaffold human–AI hybrids instead.</a:t>
            </a:r>
            <a:endParaRPr lang="en-US" sz="1600" dirty="0"/>
          </a:p>
        </p:txBody>
      </p:sp>
      <p:sp>
        <p:nvSpPr>
          <p:cNvPr id="18" name="Text 16"/>
          <p:cNvSpPr/>
          <p:nvPr/>
        </p:nvSpPr>
        <p:spPr>
          <a:xfrm>
            <a:off x="6483096" y="2926080"/>
            <a:ext cx="4791456" cy="274320"/>
          </a:xfrm>
          <a:prstGeom prst="rect">
            <a:avLst/>
          </a:prstGeom>
          <a:noFill/>
          <a:ln/>
        </p:spPr>
        <p:txBody>
          <a:bodyPr wrap="square" lIns="0" tIns="0" rIns="0" bIns="0" rtlCol="0" anchor="ctr"/>
          <a:lstStyle/>
          <a:p>
            <a:pPr marL="0" indent="0">
              <a:buNone/>
            </a:pPr>
            <a:r>
              <a:rPr lang="en-US" sz="1250" b="1" kern="0" spc="120" dirty="0">
                <a:solidFill>
                  <a:srgbClr val="0E6288"/>
                </a:solidFill>
                <a:latin typeface="Calibri" pitchFamily="34" charset="0"/>
                <a:ea typeface="Calibri" pitchFamily="34" charset="-122"/>
                <a:cs typeface="Calibri" pitchFamily="34" charset="-120"/>
              </a:rPr>
              <a:t>EXAMPLES</a:t>
            </a:r>
            <a:endParaRPr lang="en-US" sz="1250" dirty="0"/>
          </a:p>
        </p:txBody>
      </p:sp>
      <p:sp>
        <p:nvSpPr>
          <p:cNvPr id="19" name="Text 17"/>
          <p:cNvSpPr/>
          <p:nvPr/>
        </p:nvSpPr>
        <p:spPr>
          <a:xfrm>
            <a:off x="6483096" y="3255264"/>
            <a:ext cx="4791456" cy="1188720"/>
          </a:xfrm>
          <a:prstGeom prst="rect">
            <a:avLst/>
          </a:prstGeom>
          <a:noFill/>
          <a:ln/>
        </p:spPr>
        <p:txBody>
          <a:bodyPr wrap="square" lIns="0" tIns="0" rIns="0" bIns="0" rtlCol="0" anchor="t"/>
          <a:lstStyle/>
          <a:p>
            <a:pPr marL="342900" indent="-342900">
              <a:spcAft>
                <a:spcPts val="700"/>
              </a:spcAft>
              <a:buSzPct val="100000"/>
              <a:buChar char="•"/>
            </a:pPr>
            <a:r>
              <a:rPr lang="en-US" sz="1600" dirty="0">
                <a:solidFill>
                  <a:srgbClr val="141D26"/>
                </a:solidFill>
                <a:latin typeface="Calibri" pitchFamily="34" charset="0"/>
                <a:ea typeface="Calibri" pitchFamily="34" charset="-122"/>
                <a:cs typeface="Calibri" pitchFamily="34" charset="-120"/>
              </a:rPr>
              <a:t>Peer dialogue informed by AI preparation</a:t>
            </a:r>
            <a:endParaRPr lang="en-US" sz="1600" dirty="0"/>
          </a:p>
          <a:p>
            <a:pPr marL="342900" indent="-342900">
              <a:spcAft>
                <a:spcPts val="700"/>
              </a:spcAft>
              <a:buSzPct val="100000"/>
              <a:buChar char="•"/>
            </a:pPr>
            <a:r>
              <a:rPr lang="en-US" sz="1600" dirty="0">
                <a:solidFill>
                  <a:srgbClr val="141D26"/>
                </a:solidFill>
                <a:latin typeface="Calibri" pitchFamily="34" charset="0"/>
                <a:ea typeface="Calibri" pitchFamily="34" charset="-122"/>
                <a:cs typeface="Calibri" pitchFamily="34" charset="-120"/>
              </a:rPr>
              <a:t>Role-plays mixing human and AI interlocutors</a:t>
            </a:r>
            <a:endParaRPr lang="en-US" sz="1600" dirty="0"/>
          </a:p>
          <a:p>
            <a:pPr marL="342900" indent="-342900">
              <a:spcAft>
                <a:spcPts val="700"/>
              </a:spcAft>
              <a:buSzPct val="100000"/>
              <a:buChar char="•"/>
            </a:pPr>
            <a:r>
              <a:rPr lang="en-US" sz="1600" dirty="0">
                <a:solidFill>
                  <a:srgbClr val="141D26"/>
                </a:solidFill>
                <a:latin typeface="Calibri" pitchFamily="34" charset="0"/>
                <a:ea typeface="Calibri" pitchFamily="34" charset="-122"/>
                <a:cs typeface="Calibri" pitchFamily="34" charset="-120"/>
              </a:rPr>
              <a:t>Small-group review of AI transcripts</a:t>
            </a:r>
            <a:endParaRPr lang="en-US" sz="1600" dirty="0"/>
          </a:p>
        </p:txBody>
      </p:sp>
      <p:sp>
        <p:nvSpPr>
          <p:cNvPr id="20" name="Text 18"/>
          <p:cNvSpPr/>
          <p:nvPr/>
        </p:nvSpPr>
        <p:spPr>
          <a:xfrm>
            <a:off x="6483096" y="4572000"/>
            <a:ext cx="4791456" cy="685800"/>
          </a:xfrm>
          <a:prstGeom prst="rect">
            <a:avLst/>
          </a:prstGeom>
          <a:noFill/>
          <a:ln/>
        </p:spPr>
        <p:txBody>
          <a:bodyPr wrap="square" lIns="0" tIns="0" rIns="0" bIns="0" rtlCol="0" anchor="t"/>
          <a:lstStyle/>
          <a:p>
            <a:pPr marL="0" indent="0">
              <a:lnSpc>
                <a:spcPct val="112000"/>
              </a:lnSpc>
              <a:buNone/>
            </a:pPr>
            <a:r>
              <a:rPr lang="en-US" sz="1500" i="1" dirty="0">
                <a:solidFill>
                  <a:srgbClr val="0E6288"/>
                </a:solidFill>
                <a:latin typeface="Calibri" pitchFamily="34" charset="0"/>
                <a:ea typeface="Calibri" pitchFamily="34" charset="-122"/>
                <a:cs typeface="Calibri" pitchFamily="34" charset="-120"/>
              </a:rPr>
              <a:t>Result: keeps the human relational dimension learners value, while using AI's linguistic affordances.</a:t>
            </a:r>
            <a:endParaRPr lang="en-US" sz="1500" dirty="0"/>
          </a:p>
        </p:txBody>
      </p:sp>
      <p:sp>
        <p:nvSpPr>
          <p:cNvPr id="21" name="Text 19"/>
          <p:cNvSpPr/>
          <p:nvPr/>
        </p:nvSpPr>
        <p:spPr>
          <a:xfrm>
            <a:off x="621792" y="6355080"/>
            <a:ext cx="7315200" cy="274320"/>
          </a:xfrm>
          <a:prstGeom prst="rect">
            <a:avLst/>
          </a:prstGeom>
          <a:noFill/>
          <a:ln/>
        </p:spPr>
        <p:txBody>
          <a:bodyPr wrap="square" lIns="0" tIns="0" rIns="0" bIns="0" rtlCol="0" anchor="ctr"/>
          <a:lstStyle/>
          <a:p>
            <a:pPr marL="0" indent="0">
              <a:buNone/>
            </a:pPr>
            <a:r>
              <a:rPr lang="en-US" sz="1100" dirty="0">
                <a:solidFill>
                  <a:srgbClr val="68757F"/>
                </a:solidFill>
                <a:latin typeface="Calibri" pitchFamily="34" charset="0"/>
                <a:ea typeface="Calibri" pitchFamily="34" charset="-122"/>
                <a:cs typeface="Calibri" pitchFamily="34" charset="-120"/>
              </a:rPr>
              <a:t>HUFLIT INTESOL 2026  ·  AI-Driven Self-Directed Language Learning</a:t>
            </a:r>
            <a:endParaRPr lang="en-US" sz="1100" dirty="0"/>
          </a:p>
        </p:txBody>
      </p:sp>
      <p:sp>
        <p:nvSpPr>
          <p:cNvPr id="22" name="Text 20"/>
          <p:cNvSpPr/>
          <p:nvPr/>
        </p:nvSpPr>
        <p:spPr>
          <a:xfrm>
            <a:off x="10972800" y="6355080"/>
            <a:ext cx="594360" cy="274320"/>
          </a:xfrm>
          <a:prstGeom prst="rect">
            <a:avLst/>
          </a:prstGeom>
          <a:noFill/>
          <a:ln/>
        </p:spPr>
        <p:txBody>
          <a:bodyPr wrap="square" lIns="0" tIns="0" rIns="0" bIns="0" rtlCol="0" anchor="ctr"/>
          <a:lstStyle/>
          <a:p>
            <a:pPr marL="0" indent="0" algn="r">
              <a:buNone/>
            </a:pPr>
            <a:r>
              <a:rPr lang="en-US" sz="1100" dirty="0">
                <a:solidFill>
                  <a:srgbClr val="68757F"/>
                </a:solidFill>
                <a:latin typeface="Calibri" pitchFamily="34" charset="0"/>
                <a:ea typeface="Calibri" pitchFamily="34" charset="-122"/>
                <a:cs typeface="Calibri" pitchFamily="34" charset="-120"/>
              </a:rPr>
              <a:t>16</a:t>
            </a:r>
            <a:endParaRPr lang="en-US" sz="1100" dirty="0"/>
          </a:p>
        </p:txBody>
      </p:sp>
    </p:spTree>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621792" y="347472"/>
            <a:ext cx="9509760" cy="713232"/>
          </a:xfrm>
          <a:prstGeom prst="rect">
            <a:avLst/>
          </a:prstGeom>
          <a:noFill/>
          <a:ln/>
        </p:spPr>
        <p:txBody>
          <a:bodyPr wrap="square" lIns="0" tIns="0" rIns="0" bIns="0" rtlCol="0" anchor="ctr"/>
          <a:lstStyle/>
          <a:p>
            <a:pPr marL="0" indent="0">
              <a:buNone/>
            </a:pPr>
            <a:r>
              <a:rPr lang="en-US" sz="3300" b="1" dirty="0">
                <a:solidFill>
                  <a:srgbClr val="0B2E5C"/>
                </a:solidFill>
                <a:latin typeface="Cambria" pitchFamily="34" charset="0"/>
                <a:ea typeface="Cambria" pitchFamily="34" charset="-122"/>
                <a:cs typeface="Cambria" pitchFamily="34" charset="-120"/>
              </a:rPr>
              <a:t>Teacher preparation, and the equity question</a:t>
            </a:r>
            <a:endParaRPr lang="en-US" sz="3300" dirty="0"/>
          </a:p>
        </p:txBody>
      </p:sp>
      <p:sp>
        <p:nvSpPr>
          <p:cNvPr id="4" name="Text 2"/>
          <p:cNvSpPr/>
          <p:nvPr/>
        </p:nvSpPr>
        <p:spPr>
          <a:xfrm>
            <a:off x="10332720" y="274320"/>
            <a:ext cx="1234440" cy="32918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Ngan</a:t>
            </a:r>
            <a:endParaRPr lang="en-US" sz="1300" dirty="0"/>
          </a:p>
        </p:txBody>
      </p:sp>
      <p:sp>
        <p:nvSpPr>
          <p:cNvPr id="5" name="Shape 3"/>
          <p:cNvSpPr/>
          <p:nvPr/>
        </p:nvSpPr>
        <p:spPr>
          <a:xfrm>
            <a:off x="621792" y="1325880"/>
            <a:ext cx="10945368" cy="1965960"/>
          </a:xfrm>
          <a:prstGeom prst="rect">
            <a:avLst/>
          </a:prstGeom>
          <a:solidFill>
            <a:srgbClr val="F4F7F9"/>
          </a:solidFill>
          <a:ln w="12700">
            <a:solidFill>
              <a:srgbClr val="F4F7F9"/>
            </a:solidFill>
            <a:prstDash val="solid"/>
          </a:ln>
        </p:spPr>
        <p:txBody>
          <a:bodyPr/>
          <a:lstStyle/>
          <a:p>
            <a:endParaRPr lang="en-US"/>
          </a:p>
        </p:txBody>
      </p:sp>
      <p:sp>
        <p:nvSpPr>
          <p:cNvPr id="6" name="Shape 4"/>
          <p:cNvSpPr/>
          <p:nvPr/>
        </p:nvSpPr>
        <p:spPr>
          <a:xfrm>
            <a:off x="914400" y="1572768"/>
            <a:ext cx="603504" cy="603504"/>
          </a:xfrm>
          <a:prstGeom prst="ellipse">
            <a:avLst/>
          </a:prstGeom>
          <a:solidFill>
            <a:srgbClr val="0B2E5C"/>
          </a:solidFill>
          <a:ln w="12700">
            <a:solidFill>
              <a:srgbClr val="0B2E5C"/>
            </a:solidFill>
            <a:prstDash val="solid"/>
          </a:ln>
        </p:spPr>
        <p:txBody>
          <a:bodyPr/>
          <a:lstStyle/>
          <a:p>
            <a:endParaRPr lang="en-US"/>
          </a:p>
        </p:txBody>
      </p:sp>
      <p:sp>
        <p:nvSpPr>
          <p:cNvPr id="7" name="Text 5"/>
          <p:cNvSpPr/>
          <p:nvPr/>
        </p:nvSpPr>
        <p:spPr>
          <a:xfrm>
            <a:off x="914400" y="1572768"/>
            <a:ext cx="603504" cy="603504"/>
          </a:xfrm>
          <a:prstGeom prst="rect">
            <a:avLst/>
          </a:prstGeom>
          <a:noFill/>
          <a:ln/>
        </p:spPr>
        <p:txBody>
          <a:bodyPr wrap="square" lIns="0" tIns="0" rIns="0" bIns="0" rtlCol="0" anchor="ctr"/>
          <a:lstStyle/>
          <a:p>
            <a:pPr marL="0" indent="0" algn="ctr">
              <a:buNone/>
            </a:pPr>
            <a:r>
              <a:rPr lang="en-US" sz="2000" b="1" dirty="0">
                <a:solidFill>
                  <a:srgbClr val="FFFFFF"/>
                </a:solidFill>
                <a:latin typeface="Calibri" pitchFamily="34" charset="0"/>
                <a:ea typeface="Calibri" pitchFamily="34" charset="-122"/>
                <a:cs typeface="Calibri" pitchFamily="34" charset="-120"/>
              </a:rPr>
              <a:t>3</a:t>
            </a:r>
            <a:endParaRPr lang="en-US" sz="2000" dirty="0"/>
          </a:p>
        </p:txBody>
      </p:sp>
      <p:sp>
        <p:nvSpPr>
          <p:cNvPr id="8" name="Text 6"/>
          <p:cNvSpPr/>
          <p:nvPr/>
        </p:nvSpPr>
        <p:spPr>
          <a:xfrm>
            <a:off x="1673352" y="1572768"/>
            <a:ext cx="4572000" cy="603504"/>
          </a:xfrm>
          <a:prstGeom prst="rect">
            <a:avLst/>
          </a:prstGeom>
          <a:noFill/>
          <a:ln/>
        </p:spPr>
        <p:txBody>
          <a:bodyPr wrap="square" lIns="0" tIns="0" rIns="0" bIns="0" rtlCol="0" anchor="ctr"/>
          <a:lstStyle/>
          <a:p>
            <a:pPr marL="0" indent="0">
              <a:buNone/>
            </a:pPr>
            <a:r>
              <a:rPr lang="en-US" sz="2000" b="1" dirty="0">
                <a:solidFill>
                  <a:srgbClr val="0B2E5C"/>
                </a:solidFill>
                <a:latin typeface="Calibri" pitchFamily="34" charset="0"/>
                <a:ea typeface="Calibri" pitchFamily="34" charset="-122"/>
                <a:cs typeface="Calibri" pitchFamily="34" charset="-120"/>
              </a:rPr>
              <a:t>Move beyond policing AI</a:t>
            </a:r>
            <a:endParaRPr lang="en-US" sz="2000" dirty="0"/>
          </a:p>
        </p:txBody>
      </p:sp>
      <p:sp>
        <p:nvSpPr>
          <p:cNvPr id="9" name="Text 7"/>
          <p:cNvSpPr/>
          <p:nvPr/>
        </p:nvSpPr>
        <p:spPr>
          <a:xfrm>
            <a:off x="914400" y="2286000"/>
            <a:ext cx="10360152" cy="868680"/>
          </a:xfrm>
          <a:prstGeom prst="rect">
            <a:avLst/>
          </a:prstGeom>
          <a:noFill/>
          <a:ln/>
        </p:spPr>
        <p:txBody>
          <a:bodyPr wrap="square" lIns="0" tIns="0" rIns="0" bIns="0" rtlCol="0" anchor="t"/>
          <a:lstStyle/>
          <a:p>
            <a:pPr marL="0" indent="0">
              <a:lnSpc>
                <a:spcPct val="115000"/>
              </a:lnSpc>
              <a:buNone/>
            </a:pPr>
            <a:r>
              <a:rPr lang="en-US" sz="1650" dirty="0">
                <a:solidFill>
                  <a:srgbClr val="36434F"/>
                </a:solidFill>
                <a:latin typeface="Calibri" pitchFamily="34" charset="0"/>
                <a:ea typeface="Calibri" pitchFamily="34" charset="-122"/>
                <a:cs typeface="Calibri" pitchFamily="34" charset="-120"/>
              </a:rPr>
              <a:t>Students already access AI for cognitive support. Teacher development should target higher-order use: designing reflective prompts, judging the accuracy and usefulness of AI feedback, comparing AI output with peer and teacher feedback, using AI ethically, and recognising over-reliance. Teachers need to model AI literacy, not merely police it.</a:t>
            </a:r>
            <a:endParaRPr lang="en-US" sz="1650" dirty="0"/>
          </a:p>
        </p:txBody>
      </p:sp>
      <p:sp>
        <p:nvSpPr>
          <p:cNvPr id="10" name="Shape 8"/>
          <p:cNvSpPr/>
          <p:nvPr/>
        </p:nvSpPr>
        <p:spPr>
          <a:xfrm>
            <a:off x="621792" y="3520440"/>
            <a:ext cx="10945368" cy="2148840"/>
          </a:xfrm>
          <a:prstGeom prst="rect">
            <a:avLst/>
          </a:prstGeom>
          <a:solidFill>
            <a:srgbClr val="FBF2E2"/>
          </a:solidFill>
          <a:ln w="12700">
            <a:solidFill>
              <a:srgbClr val="FBF2E2"/>
            </a:solidFill>
            <a:prstDash val="solid"/>
          </a:ln>
        </p:spPr>
        <p:txBody>
          <a:bodyPr/>
          <a:lstStyle/>
          <a:p>
            <a:endParaRPr lang="en-US"/>
          </a:p>
        </p:txBody>
      </p:sp>
      <p:sp>
        <p:nvSpPr>
          <p:cNvPr id="11" name="Text 9"/>
          <p:cNvSpPr/>
          <p:nvPr/>
        </p:nvSpPr>
        <p:spPr>
          <a:xfrm>
            <a:off x="914400" y="3675888"/>
            <a:ext cx="10360152" cy="292608"/>
          </a:xfrm>
          <a:prstGeom prst="rect">
            <a:avLst/>
          </a:prstGeom>
          <a:noFill/>
          <a:ln/>
        </p:spPr>
        <p:txBody>
          <a:bodyPr wrap="square" lIns="0" tIns="0" rIns="0" bIns="0" rtlCol="0" anchor="ctr"/>
          <a:lstStyle/>
          <a:p>
            <a:pPr marL="0" indent="0">
              <a:buNone/>
            </a:pPr>
            <a:r>
              <a:rPr lang="en-US" sz="1300" b="1" kern="0" spc="130" dirty="0">
                <a:solidFill>
                  <a:srgbClr val="7A5A16"/>
                </a:solidFill>
                <a:latin typeface="Calibri" pitchFamily="34" charset="0"/>
                <a:ea typeface="Calibri" pitchFamily="34" charset="-122"/>
                <a:cs typeface="Calibri" pitchFamily="34" charset="-120"/>
              </a:rPr>
              <a:t>THE EQUITY QUESTION</a:t>
            </a:r>
            <a:endParaRPr lang="en-US" sz="1300" dirty="0"/>
          </a:p>
        </p:txBody>
      </p:sp>
      <p:sp>
        <p:nvSpPr>
          <p:cNvPr id="12" name="Text 10"/>
          <p:cNvSpPr/>
          <p:nvPr/>
        </p:nvSpPr>
        <p:spPr>
          <a:xfrm>
            <a:off x="914400" y="4023360"/>
            <a:ext cx="10360152" cy="402336"/>
          </a:xfrm>
          <a:prstGeom prst="rect">
            <a:avLst/>
          </a:prstGeom>
          <a:noFill/>
          <a:ln/>
        </p:spPr>
        <p:txBody>
          <a:bodyPr wrap="square" lIns="0" tIns="0" rIns="0" bIns="0" rtlCol="0" anchor="ctr"/>
          <a:lstStyle/>
          <a:p>
            <a:pPr marL="0" indent="0">
              <a:buNone/>
            </a:pPr>
            <a:r>
              <a:rPr lang="en-US" sz="2400" b="1" dirty="0">
                <a:solidFill>
                  <a:srgbClr val="0B2E5C"/>
                </a:solidFill>
                <a:latin typeface="Cambria" pitchFamily="34" charset="0"/>
                <a:ea typeface="Cambria" pitchFamily="34" charset="-122"/>
                <a:cs typeface="Cambria" pitchFamily="34" charset="-120"/>
              </a:rPr>
              <a:t>Universal device ownership is not equal AI access.</a:t>
            </a:r>
            <a:endParaRPr lang="en-US" sz="2400" dirty="0"/>
          </a:p>
        </p:txBody>
      </p:sp>
      <p:sp>
        <p:nvSpPr>
          <p:cNvPr id="13" name="Text 11"/>
          <p:cNvSpPr/>
          <p:nvPr/>
        </p:nvSpPr>
        <p:spPr>
          <a:xfrm>
            <a:off x="914400" y="4526280"/>
            <a:ext cx="10360152" cy="1005840"/>
          </a:xfrm>
          <a:prstGeom prst="rect">
            <a:avLst/>
          </a:prstGeom>
          <a:noFill/>
          <a:ln/>
        </p:spPr>
        <p:txBody>
          <a:bodyPr wrap="square" lIns="0" tIns="0" rIns="0" bIns="0" rtlCol="0" anchor="t"/>
          <a:lstStyle/>
          <a:p>
            <a:pPr marL="0" indent="0">
              <a:lnSpc>
                <a:spcPct val="115000"/>
              </a:lnSpc>
              <a:buNone/>
            </a:pPr>
            <a:r>
              <a:rPr lang="en-US" sz="1600" dirty="0">
                <a:solidFill>
                  <a:srgbClr val="141D26"/>
                </a:solidFill>
                <a:latin typeface="Calibri" pitchFamily="34" charset="0"/>
                <a:ea typeface="Calibri" pitchFamily="34" charset="-122"/>
                <a:cs typeface="Calibri" pitchFamily="34" charset="-120"/>
              </a:rPr>
              <a:t>Every student in this sample owned a device. But free-tier tools, premium features such as advanced voice interaction, and — critically for working vocational students — stable time to practise are not evenly distributed. Equitable AI integration means attending to which learners can realistically reach the interactive features an ESL-oriented use of AI depends on.</a:t>
            </a:r>
            <a:endParaRPr lang="en-US" sz="1600" dirty="0"/>
          </a:p>
        </p:txBody>
      </p:sp>
      <p:sp>
        <p:nvSpPr>
          <p:cNvPr id="14" name="Text 12"/>
          <p:cNvSpPr/>
          <p:nvPr/>
        </p:nvSpPr>
        <p:spPr>
          <a:xfrm>
            <a:off x="621792" y="6355080"/>
            <a:ext cx="7315200" cy="274320"/>
          </a:xfrm>
          <a:prstGeom prst="rect">
            <a:avLst/>
          </a:prstGeom>
          <a:noFill/>
          <a:ln/>
        </p:spPr>
        <p:txBody>
          <a:bodyPr wrap="square" lIns="0" tIns="0" rIns="0" bIns="0" rtlCol="0" anchor="ctr"/>
          <a:lstStyle/>
          <a:p>
            <a:pPr marL="0" indent="0">
              <a:buNone/>
            </a:pPr>
            <a:r>
              <a:rPr lang="en-US" sz="1100" dirty="0">
                <a:solidFill>
                  <a:srgbClr val="68757F"/>
                </a:solidFill>
                <a:latin typeface="Calibri" pitchFamily="34" charset="0"/>
                <a:ea typeface="Calibri" pitchFamily="34" charset="-122"/>
                <a:cs typeface="Calibri" pitchFamily="34" charset="-120"/>
              </a:rPr>
              <a:t>HUFLIT INTESOL 2026  ·  AI-Driven Self-Directed Language Learning</a:t>
            </a:r>
            <a:endParaRPr lang="en-US" sz="1100" dirty="0"/>
          </a:p>
        </p:txBody>
      </p:sp>
      <p:sp>
        <p:nvSpPr>
          <p:cNvPr id="15" name="Text 13"/>
          <p:cNvSpPr/>
          <p:nvPr/>
        </p:nvSpPr>
        <p:spPr>
          <a:xfrm>
            <a:off x="10972800" y="6355080"/>
            <a:ext cx="594360" cy="274320"/>
          </a:xfrm>
          <a:prstGeom prst="rect">
            <a:avLst/>
          </a:prstGeom>
          <a:noFill/>
          <a:ln/>
        </p:spPr>
        <p:txBody>
          <a:bodyPr wrap="square" lIns="0" tIns="0" rIns="0" bIns="0" rtlCol="0" anchor="ctr"/>
          <a:lstStyle/>
          <a:p>
            <a:pPr marL="0" indent="0" algn="r">
              <a:buNone/>
            </a:pPr>
            <a:r>
              <a:rPr lang="en-US" sz="1100" dirty="0">
                <a:solidFill>
                  <a:srgbClr val="68757F"/>
                </a:solidFill>
                <a:latin typeface="Calibri" pitchFamily="34" charset="0"/>
                <a:ea typeface="Calibri" pitchFamily="34" charset="-122"/>
                <a:cs typeface="Calibri" pitchFamily="34" charset="-120"/>
              </a:rPr>
              <a:t>17</a:t>
            </a:r>
            <a:endParaRPr lang="en-US" sz="1100" dirty="0"/>
          </a:p>
        </p:txBody>
      </p:sp>
    </p:spTree>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621792" y="347472"/>
            <a:ext cx="9509760" cy="713232"/>
          </a:xfrm>
          <a:prstGeom prst="rect">
            <a:avLst/>
          </a:prstGeom>
          <a:noFill/>
          <a:ln/>
        </p:spPr>
        <p:txBody>
          <a:bodyPr wrap="square" lIns="0" tIns="0" rIns="0" bIns="0" rtlCol="0" anchor="ctr"/>
          <a:lstStyle/>
          <a:p>
            <a:pPr marL="0" indent="0">
              <a:buNone/>
            </a:pPr>
            <a:r>
              <a:rPr lang="en-US" sz="3300" b="1" dirty="0">
                <a:solidFill>
                  <a:srgbClr val="0B2E5C"/>
                </a:solidFill>
                <a:latin typeface="Cambria" pitchFamily="34" charset="0"/>
                <a:ea typeface="Cambria" pitchFamily="34" charset="-122"/>
                <a:cs typeface="Cambria" pitchFamily="34" charset="-120"/>
              </a:rPr>
              <a:t>Access is not the problem. Strategy is.</a:t>
            </a:r>
            <a:endParaRPr lang="en-US" sz="3300" dirty="0"/>
          </a:p>
        </p:txBody>
      </p:sp>
      <p:sp>
        <p:nvSpPr>
          <p:cNvPr id="4" name="Text 2"/>
          <p:cNvSpPr/>
          <p:nvPr/>
        </p:nvSpPr>
        <p:spPr>
          <a:xfrm>
            <a:off x="10332720" y="274320"/>
            <a:ext cx="1234440" cy="32918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Ngan</a:t>
            </a:r>
            <a:endParaRPr lang="en-US" sz="1300" dirty="0"/>
          </a:p>
        </p:txBody>
      </p:sp>
      <p:sp>
        <p:nvSpPr>
          <p:cNvPr id="5" name="Text 3"/>
          <p:cNvSpPr/>
          <p:nvPr/>
        </p:nvSpPr>
        <p:spPr>
          <a:xfrm>
            <a:off x="621792" y="1234440"/>
            <a:ext cx="10945368" cy="1143000"/>
          </a:xfrm>
          <a:prstGeom prst="rect">
            <a:avLst/>
          </a:prstGeom>
          <a:noFill/>
          <a:ln/>
        </p:spPr>
        <p:txBody>
          <a:bodyPr wrap="square" lIns="0" tIns="0" rIns="0" bIns="0" rtlCol="0" anchor="t"/>
          <a:lstStyle/>
          <a:p>
            <a:pPr marL="0" indent="0">
              <a:lnSpc>
                <a:spcPct val="120000"/>
              </a:lnSpc>
              <a:buNone/>
            </a:pPr>
            <a:r>
              <a:rPr lang="en-US" sz="1900" dirty="0">
                <a:solidFill>
                  <a:srgbClr val="0B2E5C"/>
                </a:solidFill>
                <a:latin typeface="Calibri" pitchFamily="34" charset="0"/>
                <a:ea typeface="Calibri" pitchFamily="34" charset="-122"/>
                <a:cs typeface="Calibri" pitchFamily="34" charset="-120"/>
              </a:rPr>
              <a:t>Vietnamese vocational EFL learners already reach for AI — fluently, and every day. They reach for it to finish the task. Unless we teach the planning, the monitoring, and the talking, the move toward English as a second language risks being stratified by digital access rather than made inclusive by it.</a:t>
            </a:r>
            <a:endParaRPr lang="en-US" sz="1900" dirty="0"/>
          </a:p>
        </p:txBody>
      </p:sp>
      <p:sp>
        <p:nvSpPr>
          <p:cNvPr id="6" name="Shape 4"/>
          <p:cNvSpPr/>
          <p:nvPr/>
        </p:nvSpPr>
        <p:spPr>
          <a:xfrm>
            <a:off x="621792" y="2606040"/>
            <a:ext cx="3538728" cy="2148840"/>
          </a:xfrm>
          <a:prstGeom prst="rect">
            <a:avLst/>
          </a:prstGeom>
          <a:solidFill>
            <a:srgbClr val="EAF4FA"/>
          </a:solidFill>
          <a:ln w="12700">
            <a:solidFill>
              <a:srgbClr val="EAF4FA"/>
            </a:solidFill>
            <a:prstDash val="solid"/>
          </a:ln>
        </p:spPr>
        <p:txBody>
          <a:bodyPr/>
          <a:lstStyle/>
          <a:p>
            <a:endParaRPr lang="en-US"/>
          </a:p>
        </p:txBody>
      </p:sp>
      <p:sp>
        <p:nvSpPr>
          <p:cNvPr id="7" name="Text 5"/>
          <p:cNvSpPr/>
          <p:nvPr/>
        </p:nvSpPr>
        <p:spPr>
          <a:xfrm>
            <a:off x="877824" y="2761488"/>
            <a:ext cx="3026664" cy="292608"/>
          </a:xfrm>
          <a:prstGeom prst="rect">
            <a:avLst/>
          </a:prstGeom>
          <a:noFill/>
          <a:ln/>
        </p:spPr>
        <p:txBody>
          <a:bodyPr wrap="square" lIns="0" tIns="0" rIns="0" bIns="0" rtlCol="0" anchor="ctr"/>
          <a:lstStyle/>
          <a:p>
            <a:pPr marL="0" indent="0">
              <a:buNone/>
            </a:pPr>
            <a:r>
              <a:rPr lang="en-US" sz="1300" b="1" kern="0" spc="130" dirty="0">
                <a:solidFill>
                  <a:srgbClr val="0E6288"/>
                </a:solidFill>
                <a:latin typeface="Calibri" pitchFamily="34" charset="0"/>
                <a:ea typeface="Calibri" pitchFamily="34" charset="-122"/>
                <a:cs typeface="Calibri" pitchFamily="34" charset="-120"/>
              </a:rPr>
              <a:t>SUMMARY</a:t>
            </a:r>
            <a:endParaRPr lang="en-US" sz="1300" dirty="0"/>
          </a:p>
        </p:txBody>
      </p:sp>
      <p:sp>
        <p:nvSpPr>
          <p:cNvPr id="8" name="Text 6"/>
          <p:cNvSpPr/>
          <p:nvPr/>
        </p:nvSpPr>
        <p:spPr>
          <a:xfrm>
            <a:off x="877824" y="3127248"/>
            <a:ext cx="3026664" cy="1463040"/>
          </a:xfrm>
          <a:prstGeom prst="rect">
            <a:avLst/>
          </a:prstGeom>
          <a:noFill/>
          <a:ln/>
        </p:spPr>
        <p:txBody>
          <a:bodyPr wrap="square" lIns="0" tIns="0" rIns="0" bIns="0" rtlCol="0" anchor="t"/>
          <a:lstStyle/>
          <a:p>
            <a:pPr marL="0" indent="0">
              <a:lnSpc>
                <a:spcPct val="115000"/>
              </a:lnSpc>
              <a:buNone/>
            </a:pPr>
            <a:r>
              <a:rPr lang="en-US" sz="1600" dirty="0">
                <a:solidFill>
                  <a:srgbClr val="141D26"/>
                </a:solidFill>
                <a:latin typeface="Calibri" pitchFamily="34" charset="0"/>
                <a:ea typeface="Calibri" pitchFamily="34" charset="-122"/>
                <a:cs typeface="Calibri" pitchFamily="34" charset="-120"/>
              </a:rPr>
              <a:t>Cognitive strategies dominate. Metacognitive, affective, and social use require explicit teaching. No sizable gender differences detected.</a:t>
            </a:r>
            <a:endParaRPr lang="en-US" sz="1600" dirty="0"/>
          </a:p>
        </p:txBody>
      </p:sp>
      <p:sp>
        <p:nvSpPr>
          <p:cNvPr id="9" name="Shape 7"/>
          <p:cNvSpPr/>
          <p:nvPr/>
        </p:nvSpPr>
        <p:spPr>
          <a:xfrm>
            <a:off x="4453128" y="2606040"/>
            <a:ext cx="3538728" cy="2148840"/>
          </a:xfrm>
          <a:prstGeom prst="rect">
            <a:avLst/>
          </a:prstGeom>
          <a:solidFill>
            <a:srgbClr val="F4F7F9"/>
          </a:solidFill>
          <a:ln w="12700">
            <a:solidFill>
              <a:srgbClr val="F4F7F9"/>
            </a:solidFill>
            <a:prstDash val="solid"/>
          </a:ln>
        </p:spPr>
        <p:txBody>
          <a:bodyPr/>
          <a:lstStyle/>
          <a:p>
            <a:endParaRPr lang="en-US"/>
          </a:p>
        </p:txBody>
      </p:sp>
      <p:sp>
        <p:nvSpPr>
          <p:cNvPr id="10" name="Text 8"/>
          <p:cNvSpPr/>
          <p:nvPr/>
        </p:nvSpPr>
        <p:spPr>
          <a:xfrm>
            <a:off x="4709160" y="2761488"/>
            <a:ext cx="3026664" cy="292608"/>
          </a:xfrm>
          <a:prstGeom prst="rect">
            <a:avLst/>
          </a:prstGeom>
          <a:noFill/>
          <a:ln/>
        </p:spPr>
        <p:txBody>
          <a:bodyPr wrap="square" lIns="0" tIns="0" rIns="0" bIns="0" rtlCol="0" anchor="ctr"/>
          <a:lstStyle/>
          <a:p>
            <a:pPr marL="0" indent="0">
              <a:buNone/>
            </a:pPr>
            <a:r>
              <a:rPr lang="en-US" sz="1300" b="1" kern="0" spc="130" dirty="0">
                <a:solidFill>
                  <a:srgbClr val="0E6288"/>
                </a:solidFill>
                <a:latin typeface="Calibri" pitchFamily="34" charset="0"/>
                <a:ea typeface="Calibri" pitchFamily="34" charset="-122"/>
                <a:cs typeface="Calibri" pitchFamily="34" charset="-120"/>
              </a:rPr>
              <a:t>LIMITATIONS</a:t>
            </a:r>
            <a:endParaRPr lang="en-US" sz="1300" dirty="0"/>
          </a:p>
        </p:txBody>
      </p:sp>
      <p:sp>
        <p:nvSpPr>
          <p:cNvPr id="11" name="Text 9"/>
          <p:cNvSpPr/>
          <p:nvPr/>
        </p:nvSpPr>
        <p:spPr>
          <a:xfrm>
            <a:off x="4709160" y="3127248"/>
            <a:ext cx="3026664" cy="1463040"/>
          </a:xfrm>
          <a:prstGeom prst="rect">
            <a:avLst/>
          </a:prstGeom>
          <a:noFill/>
          <a:ln/>
        </p:spPr>
        <p:txBody>
          <a:bodyPr wrap="square" lIns="0" tIns="0" rIns="0" bIns="0" rtlCol="0" anchor="t"/>
          <a:lstStyle/>
          <a:p>
            <a:pPr marL="0" indent="0">
              <a:lnSpc>
                <a:spcPct val="115000"/>
              </a:lnSpc>
              <a:buNone/>
            </a:pPr>
            <a:r>
              <a:rPr lang="en-US" sz="1600" dirty="0">
                <a:solidFill>
                  <a:srgbClr val="141D26"/>
                </a:solidFill>
                <a:latin typeface="Calibri" pitchFamily="34" charset="0"/>
                <a:ea typeface="Calibri" pitchFamily="34" charset="-122"/>
                <a:cs typeface="Calibri" pitchFamily="34" charset="-120"/>
              </a:rPr>
              <a:t>Single vocational college, convenience and volunteer sampling, N = 52 with limited power, self-report only, asynchronous interviews.</a:t>
            </a:r>
            <a:endParaRPr lang="en-US" sz="1600" dirty="0"/>
          </a:p>
        </p:txBody>
      </p:sp>
      <p:sp>
        <p:nvSpPr>
          <p:cNvPr id="12" name="Shape 10"/>
          <p:cNvSpPr/>
          <p:nvPr/>
        </p:nvSpPr>
        <p:spPr>
          <a:xfrm>
            <a:off x="8284464" y="2606040"/>
            <a:ext cx="3538728" cy="2148840"/>
          </a:xfrm>
          <a:prstGeom prst="rect">
            <a:avLst/>
          </a:prstGeom>
          <a:solidFill>
            <a:srgbClr val="FBF2E2"/>
          </a:solidFill>
          <a:ln w="12700">
            <a:solidFill>
              <a:srgbClr val="FBF2E2"/>
            </a:solidFill>
            <a:prstDash val="solid"/>
          </a:ln>
        </p:spPr>
        <p:txBody>
          <a:bodyPr/>
          <a:lstStyle/>
          <a:p>
            <a:endParaRPr lang="en-US"/>
          </a:p>
        </p:txBody>
      </p:sp>
      <p:sp>
        <p:nvSpPr>
          <p:cNvPr id="13" name="Text 11"/>
          <p:cNvSpPr/>
          <p:nvPr/>
        </p:nvSpPr>
        <p:spPr>
          <a:xfrm>
            <a:off x="8540496" y="2761488"/>
            <a:ext cx="3026664" cy="292608"/>
          </a:xfrm>
          <a:prstGeom prst="rect">
            <a:avLst/>
          </a:prstGeom>
          <a:noFill/>
          <a:ln/>
        </p:spPr>
        <p:txBody>
          <a:bodyPr wrap="square" lIns="0" tIns="0" rIns="0" bIns="0" rtlCol="0" anchor="ctr"/>
          <a:lstStyle/>
          <a:p>
            <a:pPr marL="0" indent="0">
              <a:buNone/>
            </a:pPr>
            <a:r>
              <a:rPr lang="en-US" sz="1300" b="1" kern="0" spc="130" dirty="0">
                <a:solidFill>
                  <a:srgbClr val="7A5A16"/>
                </a:solidFill>
                <a:latin typeface="Calibri" pitchFamily="34" charset="0"/>
                <a:ea typeface="Calibri" pitchFamily="34" charset="-122"/>
                <a:cs typeface="Calibri" pitchFamily="34" charset="-120"/>
              </a:rPr>
              <a:t>NEXT</a:t>
            </a:r>
            <a:endParaRPr lang="en-US" sz="1300" dirty="0"/>
          </a:p>
        </p:txBody>
      </p:sp>
      <p:sp>
        <p:nvSpPr>
          <p:cNvPr id="14" name="Text 12"/>
          <p:cNvSpPr/>
          <p:nvPr/>
        </p:nvSpPr>
        <p:spPr>
          <a:xfrm>
            <a:off x="8540496" y="3127248"/>
            <a:ext cx="3026664" cy="1463040"/>
          </a:xfrm>
          <a:prstGeom prst="rect">
            <a:avLst/>
          </a:prstGeom>
          <a:noFill/>
          <a:ln/>
        </p:spPr>
        <p:txBody>
          <a:bodyPr wrap="square" lIns="0" tIns="0" rIns="0" bIns="0" rtlCol="0" anchor="t"/>
          <a:lstStyle/>
          <a:p>
            <a:pPr marL="0" indent="0">
              <a:lnSpc>
                <a:spcPct val="115000"/>
              </a:lnSpc>
              <a:buNone/>
            </a:pPr>
            <a:r>
              <a:rPr lang="en-US" sz="1600" dirty="0">
                <a:solidFill>
                  <a:srgbClr val="141D26"/>
                </a:solidFill>
                <a:latin typeface="Calibri" pitchFamily="34" charset="0"/>
                <a:ea typeface="Calibri" pitchFamily="34" charset="-122"/>
                <a:cs typeface="Calibri" pitchFamily="34" charset="-120"/>
              </a:rPr>
              <a:t>Intervention studies testing short strategy instruction; larger stratified samples; longitudinal tracking across a semester.</a:t>
            </a:r>
            <a:endParaRPr lang="en-US" sz="1600" dirty="0"/>
          </a:p>
        </p:txBody>
      </p:sp>
      <p:sp>
        <p:nvSpPr>
          <p:cNvPr id="15" name="Shape 13"/>
          <p:cNvSpPr/>
          <p:nvPr/>
        </p:nvSpPr>
        <p:spPr>
          <a:xfrm>
            <a:off x="621792" y="5074920"/>
            <a:ext cx="10945368" cy="868680"/>
          </a:xfrm>
          <a:prstGeom prst="rect">
            <a:avLst/>
          </a:prstGeom>
          <a:solidFill>
            <a:srgbClr val="0B2E5C"/>
          </a:solidFill>
          <a:ln w="12700">
            <a:solidFill>
              <a:srgbClr val="0B2E5C"/>
            </a:solidFill>
            <a:prstDash val="solid"/>
          </a:ln>
        </p:spPr>
        <p:txBody>
          <a:bodyPr/>
          <a:lstStyle/>
          <a:p>
            <a:endParaRPr lang="en-US"/>
          </a:p>
        </p:txBody>
      </p:sp>
      <p:sp>
        <p:nvSpPr>
          <p:cNvPr id="16" name="Text 14"/>
          <p:cNvSpPr/>
          <p:nvPr/>
        </p:nvSpPr>
        <p:spPr>
          <a:xfrm>
            <a:off x="941832" y="5074920"/>
            <a:ext cx="5486400" cy="868680"/>
          </a:xfrm>
          <a:prstGeom prst="rect">
            <a:avLst/>
          </a:prstGeom>
          <a:noFill/>
          <a:ln/>
        </p:spPr>
        <p:txBody>
          <a:bodyPr wrap="square" lIns="0" tIns="0" rIns="0" bIns="0" rtlCol="0" anchor="ctr"/>
          <a:lstStyle/>
          <a:p>
            <a:pPr marL="0" indent="0">
              <a:buNone/>
            </a:pPr>
            <a:r>
              <a:rPr lang="en-US" sz="2000" b="1" dirty="0">
                <a:solidFill>
                  <a:srgbClr val="F0C878"/>
                </a:solidFill>
                <a:latin typeface="Calibri" pitchFamily="34" charset="0"/>
                <a:ea typeface="Calibri" pitchFamily="34" charset="-122"/>
                <a:cs typeface="Calibri" pitchFamily="34" charset="-120"/>
              </a:rPr>
              <a:t>Thank you.  Questions welcome.</a:t>
            </a:r>
            <a:endParaRPr lang="en-US" sz="2000" dirty="0"/>
          </a:p>
        </p:txBody>
      </p:sp>
      <p:sp>
        <p:nvSpPr>
          <p:cNvPr id="17" name="Text 15"/>
          <p:cNvSpPr/>
          <p:nvPr/>
        </p:nvSpPr>
        <p:spPr>
          <a:xfrm>
            <a:off x="6035040" y="5074920"/>
            <a:ext cx="5212080" cy="868680"/>
          </a:xfrm>
          <a:prstGeom prst="rect">
            <a:avLst/>
          </a:prstGeom>
          <a:noFill/>
          <a:ln/>
        </p:spPr>
        <p:txBody>
          <a:bodyPr wrap="square" lIns="0" tIns="0" rIns="0" bIns="0" rtlCol="0" anchor="ctr"/>
          <a:lstStyle/>
          <a:p>
            <a:pPr marL="0" indent="0" algn="r">
              <a:buNone/>
            </a:pPr>
            <a:r>
              <a:rPr lang="en-US" sz="1450" dirty="0">
                <a:solidFill>
                  <a:srgbClr val="D5E6F2"/>
                </a:solidFill>
                <a:latin typeface="Calibri" pitchFamily="34" charset="0"/>
                <a:ea typeface="Calibri" pitchFamily="34" charset="-122"/>
                <a:cs typeface="Calibri" pitchFamily="34" charset="-120"/>
              </a:rPr>
              <a:t>Huynh Thanh Trung  ·  Chau Thi Kim Ngan  ·  HUTECH University</a:t>
            </a:r>
            <a:endParaRPr lang="en-US" sz="1450" dirty="0"/>
          </a:p>
        </p:txBody>
      </p:sp>
    </p:spTree>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621792" y="347472"/>
            <a:ext cx="9509760" cy="713232"/>
          </a:xfrm>
          <a:prstGeom prst="rect">
            <a:avLst/>
          </a:prstGeom>
          <a:noFill/>
          <a:ln/>
        </p:spPr>
        <p:txBody>
          <a:bodyPr wrap="square" lIns="0" tIns="0" rIns="0" bIns="0" rtlCol="0" anchor="ctr"/>
          <a:lstStyle/>
          <a:p>
            <a:pPr marL="0" indent="0">
              <a:buNone/>
            </a:pPr>
            <a:r>
              <a:rPr lang="en-US" sz="3300" b="1" dirty="0">
                <a:solidFill>
                  <a:srgbClr val="0B2E5C"/>
                </a:solidFill>
                <a:latin typeface="Cambria" pitchFamily="34" charset="0"/>
                <a:ea typeface="Cambria" pitchFamily="34" charset="-122"/>
                <a:cs typeface="Cambria" pitchFamily="34" charset="-120"/>
              </a:rPr>
              <a:t>Vietnam is moving toward ESL. Are learners?</a:t>
            </a:r>
            <a:endParaRPr lang="en-US" sz="3300" dirty="0"/>
          </a:p>
        </p:txBody>
      </p:sp>
      <p:sp>
        <p:nvSpPr>
          <p:cNvPr id="4" name="Text 2"/>
          <p:cNvSpPr/>
          <p:nvPr/>
        </p:nvSpPr>
        <p:spPr>
          <a:xfrm>
            <a:off x="10332720" y="274320"/>
            <a:ext cx="1234440" cy="32918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Trung</a:t>
            </a:r>
            <a:endParaRPr lang="en-US" sz="1300" dirty="0"/>
          </a:p>
        </p:txBody>
      </p:sp>
      <p:sp>
        <p:nvSpPr>
          <p:cNvPr id="5" name="Text 3"/>
          <p:cNvSpPr/>
          <p:nvPr/>
        </p:nvSpPr>
        <p:spPr>
          <a:xfrm>
            <a:off x="621792" y="1188720"/>
            <a:ext cx="6675120" cy="914400"/>
          </a:xfrm>
          <a:prstGeom prst="rect">
            <a:avLst/>
          </a:prstGeom>
          <a:noFill/>
          <a:ln/>
        </p:spPr>
        <p:txBody>
          <a:bodyPr wrap="square" lIns="0" tIns="0" rIns="0" bIns="0" rtlCol="0" anchor="t"/>
          <a:lstStyle/>
          <a:p>
            <a:pPr marL="0" indent="0">
              <a:lnSpc>
                <a:spcPct val="120000"/>
              </a:lnSpc>
              <a:buNone/>
            </a:pPr>
            <a:r>
              <a:rPr lang="en-US" sz="1700" dirty="0">
                <a:solidFill>
                  <a:srgbClr val="36434F"/>
                </a:solidFill>
                <a:latin typeface="Calibri" pitchFamily="34" charset="0"/>
                <a:ea typeface="Calibri" pitchFamily="34" charset="-122"/>
                <a:cs typeface="Calibri" pitchFamily="34" charset="-120"/>
              </a:rPr>
              <a:t>Policy and the labour market increasingly position English as a language for study, work, and global participation — an ongoing reorientation toward ESL, not a completed shift.</a:t>
            </a:r>
            <a:endParaRPr lang="en-US" sz="1700" dirty="0"/>
          </a:p>
        </p:txBody>
      </p:sp>
      <p:sp>
        <p:nvSpPr>
          <p:cNvPr id="6" name="Shape 4"/>
          <p:cNvSpPr/>
          <p:nvPr/>
        </p:nvSpPr>
        <p:spPr>
          <a:xfrm>
            <a:off x="621792" y="2267712"/>
            <a:ext cx="6675120" cy="1691640"/>
          </a:xfrm>
          <a:prstGeom prst="rect">
            <a:avLst/>
          </a:prstGeom>
          <a:solidFill>
            <a:srgbClr val="EAF4FA"/>
          </a:solidFill>
          <a:ln w="12700">
            <a:solidFill>
              <a:srgbClr val="EAF4FA"/>
            </a:solidFill>
            <a:prstDash val="solid"/>
          </a:ln>
        </p:spPr>
        <p:txBody>
          <a:bodyPr/>
          <a:lstStyle/>
          <a:p>
            <a:endParaRPr lang="en-US"/>
          </a:p>
        </p:txBody>
      </p:sp>
      <p:sp>
        <p:nvSpPr>
          <p:cNvPr id="7" name="Text 5"/>
          <p:cNvSpPr/>
          <p:nvPr/>
        </p:nvSpPr>
        <p:spPr>
          <a:xfrm>
            <a:off x="896112" y="2395728"/>
            <a:ext cx="6126480" cy="310896"/>
          </a:xfrm>
          <a:prstGeom prst="rect">
            <a:avLst/>
          </a:prstGeom>
          <a:noFill/>
          <a:ln/>
        </p:spPr>
        <p:txBody>
          <a:bodyPr wrap="square" lIns="0" tIns="0" rIns="0" bIns="0" rtlCol="0" anchor="ctr"/>
          <a:lstStyle/>
          <a:p>
            <a:pPr marL="0" indent="0">
              <a:buNone/>
            </a:pPr>
            <a:r>
              <a:rPr lang="en-US" sz="1500" dirty="0">
                <a:solidFill>
                  <a:srgbClr val="36434F"/>
                </a:solidFill>
                <a:latin typeface="Calibri" pitchFamily="34" charset="0"/>
                <a:ea typeface="Calibri" pitchFamily="34" charset="-122"/>
                <a:cs typeface="Calibri" pitchFamily="34" charset="-120"/>
              </a:rPr>
              <a:t>For the individual learner, that shift means moving from</a:t>
            </a:r>
            <a:endParaRPr lang="en-US" sz="1500" dirty="0"/>
          </a:p>
        </p:txBody>
      </p:sp>
      <p:sp>
        <p:nvSpPr>
          <p:cNvPr id="8" name="Text 6"/>
          <p:cNvSpPr/>
          <p:nvPr/>
        </p:nvSpPr>
        <p:spPr>
          <a:xfrm>
            <a:off x="896112" y="2743200"/>
            <a:ext cx="6126480" cy="329184"/>
          </a:xfrm>
          <a:prstGeom prst="rect">
            <a:avLst/>
          </a:prstGeom>
          <a:noFill/>
          <a:ln/>
        </p:spPr>
        <p:txBody>
          <a:bodyPr wrap="square" lIns="0" tIns="0" rIns="0" bIns="0" rtlCol="0" anchor="ctr"/>
          <a:lstStyle/>
          <a:p>
            <a:pPr marL="0" indent="0">
              <a:buNone/>
            </a:pPr>
            <a:r>
              <a:rPr lang="en-US" sz="1800" dirty="0">
                <a:solidFill>
                  <a:srgbClr val="36434F"/>
                </a:solidFill>
                <a:latin typeface="Calibri" pitchFamily="34" charset="0"/>
                <a:ea typeface="Calibri" pitchFamily="34" charset="-122"/>
                <a:cs typeface="Calibri" pitchFamily="34" charset="-120"/>
              </a:rPr>
              <a:t>compliance with classroom routines</a:t>
            </a:r>
            <a:endParaRPr lang="en-US" sz="1800" dirty="0"/>
          </a:p>
        </p:txBody>
      </p:sp>
      <p:sp>
        <p:nvSpPr>
          <p:cNvPr id="9" name="Text 7"/>
          <p:cNvSpPr/>
          <p:nvPr/>
        </p:nvSpPr>
        <p:spPr>
          <a:xfrm>
            <a:off x="896112" y="3108960"/>
            <a:ext cx="6126480" cy="347472"/>
          </a:xfrm>
          <a:prstGeom prst="rect">
            <a:avLst/>
          </a:prstGeom>
          <a:noFill/>
          <a:ln/>
        </p:spPr>
        <p:txBody>
          <a:bodyPr wrap="square" lIns="0" tIns="0" rIns="0" bIns="0" rtlCol="0" anchor="ctr"/>
          <a:lstStyle/>
          <a:p>
            <a:pPr marL="0" indent="0">
              <a:buNone/>
            </a:pPr>
            <a:r>
              <a:rPr lang="en-US" sz="2200" b="1" dirty="0">
                <a:solidFill>
                  <a:srgbClr val="C8912B"/>
                </a:solidFill>
                <a:latin typeface="Calibri" pitchFamily="34" charset="0"/>
                <a:ea typeface="Calibri" pitchFamily="34" charset="-122"/>
                <a:cs typeface="Calibri" pitchFamily="34" charset="-120"/>
              </a:rPr>
              <a:t>→   </a:t>
            </a:r>
            <a:r>
              <a:rPr lang="en-US" sz="1800" b="1" dirty="0">
                <a:solidFill>
                  <a:srgbClr val="0B2E5C"/>
                </a:solidFill>
                <a:latin typeface="Calibri" pitchFamily="34" charset="0"/>
                <a:ea typeface="Calibri" pitchFamily="34" charset="-122"/>
                <a:cs typeface="Calibri" pitchFamily="34" charset="-120"/>
              </a:rPr>
              <a:t>autonomous, lifelong engagement</a:t>
            </a:r>
            <a:endParaRPr lang="en-US" sz="2200" dirty="0"/>
          </a:p>
        </p:txBody>
      </p:sp>
      <p:sp>
        <p:nvSpPr>
          <p:cNvPr id="10" name="Text 8"/>
          <p:cNvSpPr/>
          <p:nvPr/>
        </p:nvSpPr>
        <p:spPr>
          <a:xfrm>
            <a:off x="896112" y="3520440"/>
            <a:ext cx="6126480" cy="310896"/>
          </a:xfrm>
          <a:prstGeom prst="rect">
            <a:avLst/>
          </a:prstGeom>
          <a:noFill/>
          <a:ln/>
        </p:spPr>
        <p:txBody>
          <a:bodyPr wrap="square" lIns="0" tIns="0" rIns="0" bIns="0" rtlCol="0" anchor="ctr"/>
          <a:lstStyle/>
          <a:p>
            <a:pPr marL="0" indent="0">
              <a:buNone/>
            </a:pPr>
            <a:r>
              <a:rPr lang="en-US" sz="1500" i="1" dirty="0">
                <a:solidFill>
                  <a:srgbClr val="0E6288"/>
                </a:solidFill>
                <a:latin typeface="Calibri" pitchFamily="34" charset="0"/>
                <a:ea typeface="Calibri" pitchFamily="34" charset="-122"/>
                <a:cs typeface="Calibri" pitchFamily="34" charset="-120"/>
              </a:rPr>
              <a:t>Much of that engagement now happens outside class — with AI.</a:t>
            </a:r>
            <a:endParaRPr lang="en-US" sz="1500" dirty="0"/>
          </a:p>
        </p:txBody>
      </p:sp>
      <p:sp>
        <p:nvSpPr>
          <p:cNvPr id="11" name="Text 9"/>
          <p:cNvSpPr/>
          <p:nvPr/>
        </p:nvSpPr>
        <p:spPr>
          <a:xfrm>
            <a:off x="621792" y="4160520"/>
            <a:ext cx="6675120" cy="1005840"/>
          </a:xfrm>
          <a:prstGeom prst="rect">
            <a:avLst/>
          </a:prstGeom>
          <a:noFill/>
          <a:ln/>
        </p:spPr>
        <p:txBody>
          <a:bodyPr wrap="square" lIns="0" tIns="0" rIns="0" bIns="0" rtlCol="0" anchor="t"/>
          <a:lstStyle/>
          <a:p>
            <a:pPr marL="0" indent="0">
              <a:lnSpc>
                <a:spcPct val="120000"/>
              </a:lnSpc>
              <a:buNone/>
            </a:pPr>
            <a:r>
              <a:rPr lang="en-US" sz="1700" dirty="0">
                <a:solidFill>
                  <a:srgbClr val="36434F"/>
                </a:solidFill>
                <a:latin typeface="Calibri" pitchFamily="34" charset="0"/>
                <a:ea typeface="Calibri" pitchFamily="34" charset="-122"/>
                <a:cs typeface="Calibri" pitchFamily="34" charset="-120"/>
              </a:rPr>
              <a:t>Since 2022, generative AI has moved from the periphery to the mainstream of undergraduate study. Yet evidence on how Vietnamese students actually put these tools to work in their own learning remains limited.</a:t>
            </a:r>
            <a:endParaRPr lang="en-US" sz="1700" dirty="0"/>
          </a:p>
        </p:txBody>
      </p:sp>
      <p:sp>
        <p:nvSpPr>
          <p:cNvPr id="12" name="Shape 10"/>
          <p:cNvSpPr/>
          <p:nvPr/>
        </p:nvSpPr>
        <p:spPr>
          <a:xfrm>
            <a:off x="7680960" y="1188720"/>
            <a:ext cx="3886200" cy="3977640"/>
          </a:xfrm>
          <a:prstGeom prst="rect">
            <a:avLst/>
          </a:prstGeom>
          <a:solidFill>
            <a:srgbClr val="F4F7F9"/>
          </a:solidFill>
          <a:ln w="12700">
            <a:solidFill>
              <a:srgbClr val="F4F7F9"/>
            </a:solidFill>
            <a:prstDash val="solid"/>
          </a:ln>
        </p:spPr>
        <p:txBody>
          <a:bodyPr/>
          <a:lstStyle/>
          <a:p>
            <a:endParaRPr lang="en-US"/>
          </a:p>
        </p:txBody>
      </p:sp>
      <p:sp>
        <p:nvSpPr>
          <p:cNvPr id="13" name="Text 11"/>
          <p:cNvSpPr/>
          <p:nvPr/>
        </p:nvSpPr>
        <p:spPr>
          <a:xfrm>
            <a:off x="7973568" y="1389888"/>
            <a:ext cx="3291840" cy="292608"/>
          </a:xfrm>
          <a:prstGeom prst="rect">
            <a:avLst/>
          </a:prstGeom>
          <a:noFill/>
          <a:ln/>
        </p:spPr>
        <p:txBody>
          <a:bodyPr wrap="square" lIns="0" tIns="0" rIns="0" bIns="0" rtlCol="0" anchor="ctr"/>
          <a:lstStyle/>
          <a:p>
            <a:pPr marL="0" indent="0">
              <a:buNone/>
            </a:pPr>
            <a:r>
              <a:rPr lang="en-US" sz="1300" b="1" kern="0" spc="140" dirty="0">
                <a:solidFill>
                  <a:srgbClr val="0E6288"/>
                </a:solidFill>
                <a:latin typeface="Calibri" pitchFamily="34" charset="0"/>
                <a:ea typeface="Calibri" pitchFamily="34" charset="-122"/>
                <a:cs typeface="Calibri" pitchFamily="34" charset="-120"/>
              </a:rPr>
              <a:t>IN THIS SAMPLE</a:t>
            </a:r>
            <a:endParaRPr lang="en-US" sz="1300" dirty="0"/>
          </a:p>
        </p:txBody>
      </p:sp>
      <p:sp>
        <p:nvSpPr>
          <p:cNvPr id="14" name="Text 12"/>
          <p:cNvSpPr/>
          <p:nvPr/>
        </p:nvSpPr>
        <p:spPr>
          <a:xfrm>
            <a:off x="7973568" y="1828800"/>
            <a:ext cx="3291840" cy="548640"/>
          </a:xfrm>
          <a:prstGeom prst="rect">
            <a:avLst/>
          </a:prstGeom>
          <a:noFill/>
          <a:ln/>
        </p:spPr>
        <p:txBody>
          <a:bodyPr wrap="square" lIns="0" tIns="0" rIns="0" bIns="0" rtlCol="0" anchor="ctr"/>
          <a:lstStyle/>
          <a:p>
            <a:pPr marL="0" indent="0">
              <a:buNone/>
            </a:pPr>
            <a:r>
              <a:rPr lang="en-US" sz="3600" b="1" dirty="0">
                <a:solidFill>
                  <a:srgbClr val="0B2E5C"/>
                </a:solidFill>
                <a:latin typeface="Cambria" pitchFamily="34" charset="0"/>
                <a:ea typeface="Cambria" pitchFamily="34" charset="-122"/>
                <a:cs typeface="Cambria" pitchFamily="34" charset="-120"/>
              </a:rPr>
              <a:t>100%</a:t>
            </a:r>
            <a:endParaRPr lang="en-US" sz="3600" dirty="0"/>
          </a:p>
        </p:txBody>
      </p:sp>
      <p:sp>
        <p:nvSpPr>
          <p:cNvPr id="15" name="Text 13"/>
          <p:cNvSpPr/>
          <p:nvPr/>
        </p:nvSpPr>
        <p:spPr>
          <a:xfrm>
            <a:off x="7973568" y="2359152"/>
            <a:ext cx="3291840" cy="457200"/>
          </a:xfrm>
          <a:prstGeom prst="rect">
            <a:avLst/>
          </a:prstGeom>
          <a:noFill/>
          <a:ln/>
        </p:spPr>
        <p:txBody>
          <a:bodyPr wrap="square" lIns="0" tIns="0" rIns="0" bIns="0" rtlCol="0" anchor="t"/>
          <a:lstStyle/>
          <a:p>
            <a:pPr marL="0" indent="0">
              <a:lnSpc>
                <a:spcPct val="110000"/>
              </a:lnSpc>
              <a:buNone/>
            </a:pPr>
            <a:r>
              <a:rPr lang="en-US" sz="1450" dirty="0">
                <a:solidFill>
                  <a:srgbClr val="36434F"/>
                </a:solidFill>
                <a:latin typeface="Calibri" pitchFamily="34" charset="0"/>
                <a:ea typeface="Calibri" pitchFamily="34" charset="-122"/>
                <a:cs typeface="Calibri" pitchFamily="34" charset="-120"/>
              </a:rPr>
              <a:t>owned a personal learning device</a:t>
            </a:r>
            <a:endParaRPr lang="en-US" sz="1450" dirty="0"/>
          </a:p>
        </p:txBody>
      </p:sp>
      <p:sp>
        <p:nvSpPr>
          <p:cNvPr id="16" name="Text 14"/>
          <p:cNvSpPr/>
          <p:nvPr/>
        </p:nvSpPr>
        <p:spPr>
          <a:xfrm>
            <a:off x="7973568" y="2926080"/>
            <a:ext cx="3291840" cy="548640"/>
          </a:xfrm>
          <a:prstGeom prst="rect">
            <a:avLst/>
          </a:prstGeom>
          <a:noFill/>
          <a:ln/>
        </p:spPr>
        <p:txBody>
          <a:bodyPr wrap="square" lIns="0" tIns="0" rIns="0" bIns="0" rtlCol="0" anchor="ctr"/>
          <a:lstStyle/>
          <a:p>
            <a:pPr marL="0" indent="0">
              <a:buNone/>
            </a:pPr>
            <a:r>
              <a:rPr lang="en-US" sz="3600" b="1" dirty="0">
                <a:solidFill>
                  <a:srgbClr val="0B2E5C"/>
                </a:solidFill>
                <a:latin typeface="Cambria" pitchFamily="34" charset="0"/>
                <a:ea typeface="Cambria" pitchFamily="34" charset="-122"/>
                <a:cs typeface="Cambria" pitchFamily="34" charset="-120"/>
              </a:rPr>
              <a:t>88.5%</a:t>
            </a:r>
            <a:endParaRPr lang="en-US" sz="3600" dirty="0"/>
          </a:p>
        </p:txBody>
      </p:sp>
      <p:sp>
        <p:nvSpPr>
          <p:cNvPr id="17" name="Text 15"/>
          <p:cNvSpPr/>
          <p:nvPr/>
        </p:nvSpPr>
        <p:spPr>
          <a:xfrm>
            <a:off x="7973568" y="3456432"/>
            <a:ext cx="3291840" cy="457200"/>
          </a:xfrm>
          <a:prstGeom prst="rect">
            <a:avLst/>
          </a:prstGeom>
          <a:noFill/>
          <a:ln/>
        </p:spPr>
        <p:txBody>
          <a:bodyPr wrap="square" lIns="0" tIns="0" rIns="0" bIns="0" rtlCol="0" anchor="t"/>
          <a:lstStyle/>
          <a:p>
            <a:pPr marL="0" indent="0">
              <a:lnSpc>
                <a:spcPct val="110000"/>
              </a:lnSpc>
              <a:buNone/>
            </a:pPr>
            <a:r>
              <a:rPr lang="en-US" sz="1450" dirty="0">
                <a:solidFill>
                  <a:srgbClr val="36434F"/>
                </a:solidFill>
                <a:latin typeface="Calibri" pitchFamily="34" charset="0"/>
                <a:ea typeface="Calibri" pitchFamily="34" charset="-122"/>
                <a:cs typeface="Calibri" pitchFamily="34" charset="-120"/>
              </a:rPr>
              <a:t>used ChatGPT</a:t>
            </a:r>
            <a:endParaRPr lang="en-US" sz="1450" dirty="0"/>
          </a:p>
        </p:txBody>
      </p:sp>
      <p:sp>
        <p:nvSpPr>
          <p:cNvPr id="18" name="Text 16"/>
          <p:cNvSpPr/>
          <p:nvPr/>
        </p:nvSpPr>
        <p:spPr>
          <a:xfrm>
            <a:off x="7973568" y="4023360"/>
            <a:ext cx="3291840" cy="548640"/>
          </a:xfrm>
          <a:prstGeom prst="rect">
            <a:avLst/>
          </a:prstGeom>
          <a:noFill/>
          <a:ln/>
        </p:spPr>
        <p:txBody>
          <a:bodyPr wrap="square" lIns="0" tIns="0" rIns="0" bIns="0" rtlCol="0" anchor="ctr"/>
          <a:lstStyle/>
          <a:p>
            <a:pPr marL="0" indent="0">
              <a:buNone/>
            </a:pPr>
            <a:r>
              <a:rPr lang="en-US" sz="3600" b="1" dirty="0">
                <a:solidFill>
                  <a:srgbClr val="0B2E5C"/>
                </a:solidFill>
                <a:latin typeface="Cambria" pitchFamily="34" charset="0"/>
                <a:ea typeface="Cambria" pitchFamily="34" charset="-122"/>
                <a:cs typeface="Cambria" pitchFamily="34" charset="-120"/>
              </a:rPr>
              <a:t>50.0%</a:t>
            </a:r>
            <a:endParaRPr lang="en-US" sz="3600" dirty="0"/>
          </a:p>
        </p:txBody>
      </p:sp>
      <p:sp>
        <p:nvSpPr>
          <p:cNvPr id="19" name="Text 17"/>
          <p:cNvSpPr/>
          <p:nvPr/>
        </p:nvSpPr>
        <p:spPr>
          <a:xfrm>
            <a:off x="7973568" y="4553712"/>
            <a:ext cx="3291840" cy="457200"/>
          </a:xfrm>
          <a:prstGeom prst="rect">
            <a:avLst/>
          </a:prstGeom>
          <a:noFill/>
          <a:ln/>
        </p:spPr>
        <p:txBody>
          <a:bodyPr wrap="square" lIns="0" tIns="0" rIns="0" bIns="0" rtlCol="0" anchor="t"/>
          <a:lstStyle/>
          <a:p>
            <a:pPr marL="0" indent="0">
              <a:lnSpc>
                <a:spcPct val="110000"/>
              </a:lnSpc>
              <a:buNone/>
            </a:pPr>
            <a:r>
              <a:rPr lang="en-US" sz="1450" dirty="0">
                <a:solidFill>
                  <a:srgbClr val="36434F"/>
                </a:solidFill>
                <a:latin typeface="Calibri" pitchFamily="34" charset="0"/>
                <a:ea typeface="Calibri" pitchFamily="34" charset="-122"/>
                <a:cs typeface="Calibri" pitchFamily="34" charset="-120"/>
              </a:rPr>
              <a:t>used AI for writing “often/always”</a:t>
            </a:r>
            <a:endParaRPr lang="en-US" sz="1450" dirty="0"/>
          </a:p>
        </p:txBody>
      </p:sp>
      <p:sp>
        <p:nvSpPr>
          <p:cNvPr id="20" name="Text 18"/>
          <p:cNvSpPr/>
          <p:nvPr/>
        </p:nvSpPr>
        <p:spPr>
          <a:xfrm>
            <a:off x="621792" y="6355080"/>
            <a:ext cx="7315200" cy="274320"/>
          </a:xfrm>
          <a:prstGeom prst="rect">
            <a:avLst/>
          </a:prstGeom>
          <a:noFill/>
          <a:ln/>
        </p:spPr>
        <p:txBody>
          <a:bodyPr wrap="square" lIns="0" tIns="0" rIns="0" bIns="0" rtlCol="0" anchor="ctr"/>
          <a:lstStyle/>
          <a:p>
            <a:pPr marL="0" indent="0">
              <a:buNone/>
            </a:pPr>
            <a:r>
              <a:rPr lang="en-US" sz="1100" dirty="0">
                <a:solidFill>
                  <a:srgbClr val="68757F"/>
                </a:solidFill>
                <a:latin typeface="Calibri" pitchFamily="34" charset="0"/>
                <a:ea typeface="Calibri" pitchFamily="34" charset="-122"/>
                <a:cs typeface="Calibri" pitchFamily="34" charset="-120"/>
              </a:rPr>
              <a:t>HUFLIT INTESOL 2026  ·  AI-Driven Self-Directed Language Learning</a:t>
            </a:r>
            <a:endParaRPr lang="en-US" sz="1100" dirty="0"/>
          </a:p>
        </p:txBody>
      </p:sp>
      <p:sp>
        <p:nvSpPr>
          <p:cNvPr id="21" name="Text 19"/>
          <p:cNvSpPr/>
          <p:nvPr/>
        </p:nvSpPr>
        <p:spPr>
          <a:xfrm>
            <a:off x="10972800" y="6355080"/>
            <a:ext cx="594360" cy="274320"/>
          </a:xfrm>
          <a:prstGeom prst="rect">
            <a:avLst/>
          </a:prstGeom>
          <a:noFill/>
          <a:ln/>
        </p:spPr>
        <p:txBody>
          <a:bodyPr wrap="square" lIns="0" tIns="0" rIns="0" bIns="0" rtlCol="0" anchor="ctr"/>
          <a:lstStyle/>
          <a:p>
            <a:pPr marL="0" indent="0" algn="r">
              <a:buNone/>
            </a:pPr>
            <a:r>
              <a:rPr lang="en-US" sz="1100" dirty="0">
                <a:solidFill>
                  <a:srgbClr val="68757F"/>
                </a:solidFill>
                <a:latin typeface="Calibri" pitchFamily="34" charset="0"/>
                <a:ea typeface="Calibri" pitchFamily="34" charset="-122"/>
                <a:cs typeface="Calibri" pitchFamily="34" charset="-120"/>
              </a:rPr>
              <a:t>2</a:t>
            </a:r>
            <a:endParaRPr lang="en-US" sz="1100" dirty="0"/>
          </a:p>
        </p:txBody>
      </p:sp>
    </p:spTree>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21792" y="347472"/>
            <a:ext cx="9509760" cy="713232"/>
          </a:xfrm>
          <a:prstGeom prst="rect">
            <a:avLst/>
          </a:prstGeom>
          <a:noFill/>
          <a:ln/>
        </p:spPr>
        <p:txBody>
          <a:bodyPr wrap="square" lIns="0" tIns="0" rIns="0" bIns="0" rtlCol="0" anchor="ctr"/>
          <a:lstStyle/>
          <a:p>
            <a:pPr marL="0" indent="0">
              <a:buNone/>
            </a:pPr>
            <a:r>
              <a:rPr lang="en-US" sz="3300" b="1" dirty="0">
                <a:solidFill>
                  <a:srgbClr val="0B2E5C"/>
                </a:solidFill>
                <a:latin typeface="Cambria" pitchFamily="34" charset="0"/>
                <a:ea typeface="Cambria" pitchFamily="34" charset="-122"/>
                <a:cs typeface="Cambria" pitchFamily="34" charset="-120"/>
              </a:rPr>
              <a:t>Three gaps in the evidence base</a:t>
            </a:r>
            <a:endParaRPr lang="en-US" sz="3300" dirty="0"/>
          </a:p>
        </p:txBody>
      </p:sp>
      <p:sp>
        <p:nvSpPr>
          <p:cNvPr id="4" name="Text 2"/>
          <p:cNvSpPr/>
          <p:nvPr/>
        </p:nvSpPr>
        <p:spPr>
          <a:xfrm>
            <a:off x="10332720" y="274320"/>
            <a:ext cx="1234440" cy="32918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Trung</a:t>
            </a:r>
            <a:endParaRPr lang="en-US" sz="1300" dirty="0"/>
          </a:p>
        </p:txBody>
      </p:sp>
      <p:sp>
        <p:nvSpPr>
          <p:cNvPr id="5" name="Text 3"/>
          <p:cNvSpPr/>
          <p:nvPr/>
        </p:nvSpPr>
        <p:spPr>
          <a:xfrm>
            <a:off x="621792" y="1115568"/>
            <a:ext cx="10945368" cy="365760"/>
          </a:xfrm>
          <a:prstGeom prst="rect">
            <a:avLst/>
          </a:prstGeom>
          <a:noFill/>
          <a:ln/>
        </p:spPr>
        <p:txBody>
          <a:bodyPr wrap="square" lIns="0" tIns="0" rIns="0" bIns="0" rtlCol="0" anchor="ctr"/>
          <a:lstStyle/>
          <a:p>
            <a:pPr marL="0" indent="0">
              <a:buNone/>
            </a:pPr>
            <a:r>
              <a:rPr lang="en-US" sz="1700" dirty="0">
                <a:solidFill>
                  <a:srgbClr val="36434F"/>
                </a:solidFill>
                <a:latin typeface="Calibri" pitchFamily="34" charset="0"/>
                <a:ea typeface="Calibri" pitchFamily="34" charset="-122"/>
                <a:cs typeface="Calibri" pitchFamily="34" charset="-120"/>
              </a:rPr>
              <a:t>Vietnamese research on AI in EFL has grown quickly since 2023 — but unevenly.</a:t>
            </a:r>
            <a:endParaRPr lang="en-US" sz="1700" dirty="0"/>
          </a:p>
        </p:txBody>
      </p:sp>
      <p:sp>
        <p:nvSpPr>
          <p:cNvPr id="6" name="Shape 4"/>
          <p:cNvSpPr/>
          <p:nvPr/>
        </p:nvSpPr>
        <p:spPr>
          <a:xfrm>
            <a:off x="621792" y="1783080"/>
            <a:ext cx="3538728" cy="2743200"/>
          </a:xfrm>
          <a:prstGeom prst="rect">
            <a:avLst/>
          </a:prstGeom>
          <a:solidFill>
            <a:srgbClr val="F4F7F9"/>
          </a:solidFill>
          <a:ln w="12700">
            <a:solidFill>
              <a:srgbClr val="F4F7F9"/>
            </a:solidFill>
            <a:prstDash val="solid"/>
          </a:ln>
        </p:spPr>
        <p:txBody>
          <a:bodyPr/>
          <a:lstStyle/>
          <a:p>
            <a:endParaRPr lang="en-US"/>
          </a:p>
        </p:txBody>
      </p:sp>
      <p:sp>
        <p:nvSpPr>
          <p:cNvPr id="7" name="Shape 5"/>
          <p:cNvSpPr/>
          <p:nvPr/>
        </p:nvSpPr>
        <p:spPr>
          <a:xfrm>
            <a:off x="896112" y="2029968"/>
            <a:ext cx="566928" cy="566928"/>
          </a:xfrm>
          <a:prstGeom prst="ellipse">
            <a:avLst/>
          </a:prstGeom>
          <a:solidFill>
            <a:srgbClr val="0E6288"/>
          </a:solidFill>
          <a:ln w="12700">
            <a:solidFill>
              <a:srgbClr val="0E6288"/>
            </a:solidFill>
            <a:prstDash val="solid"/>
          </a:ln>
        </p:spPr>
        <p:txBody>
          <a:bodyPr/>
          <a:lstStyle/>
          <a:p>
            <a:endParaRPr lang="en-US"/>
          </a:p>
        </p:txBody>
      </p:sp>
      <p:sp>
        <p:nvSpPr>
          <p:cNvPr id="8" name="Text 6"/>
          <p:cNvSpPr/>
          <p:nvPr/>
        </p:nvSpPr>
        <p:spPr>
          <a:xfrm>
            <a:off x="896112" y="2029968"/>
            <a:ext cx="566928" cy="566928"/>
          </a:xfrm>
          <a:prstGeom prst="rect">
            <a:avLst/>
          </a:prstGeom>
          <a:noFill/>
          <a:ln/>
        </p:spPr>
        <p:txBody>
          <a:bodyPr wrap="square" lIns="0" tIns="0" rIns="0" bIns="0" rtlCol="0" anchor="ctr"/>
          <a:lstStyle/>
          <a:p>
            <a:pPr marL="0" indent="0" algn="ctr">
              <a:buNone/>
            </a:pPr>
            <a:r>
              <a:rPr lang="en-US" sz="1900" b="1" dirty="0">
                <a:solidFill>
                  <a:srgbClr val="FFFFFF"/>
                </a:solidFill>
                <a:latin typeface="Calibri" pitchFamily="34" charset="0"/>
                <a:ea typeface="Calibri" pitchFamily="34" charset="-122"/>
                <a:cs typeface="Calibri" pitchFamily="34" charset="-120"/>
              </a:rPr>
              <a:t>1</a:t>
            </a:r>
            <a:endParaRPr lang="en-US" sz="1900" dirty="0"/>
          </a:p>
        </p:txBody>
      </p:sp>
      <p:sp>
        <p:nvSpPr>
          <p:cNvPr id="9" name="Text 7"/>
          <p:cNvSpPr/>
          <p:nvPr/>
        </p:nvSpPr>
        <p:spPr>
          <a:xfrm>
            <a:off x="896112" y="2706624"/>
            <a:ext cx="2990088" cy="384048"/>
          </a:xfrm>
          <a:prstGeom prst="rect">
            <a:avLst/>
          </a:prstGeom>
          <a:noFill/>
          <a:ln/>
        </p:spPr>
        <p:txBody>
          <a:bodyPr wrap="square" lIns="0" tIns="0" rIns="0" bIns="0" rtlCol="0" anchor="ctr"/>
          <a:lstStyle/>
          <a:p>
            <a:pPr marL="0" indent="0">
              <a:buNone/>
            </a:pPr>
            <a:r>
              <a:rPr lang="en-US" sz="1900" b="1" dirty="0">
                <a:solidFill>
                  <a:srgbClr val="0B2E5C"/>
                </a:solidFill>
                <a:latin typeface="Calibri" pitchFamily="34" charset="0"/>
                <a:ea typeface="Calibri" pitchFamily="34" charset="-122"/>
                <a:cs typeface="Calibri" pitchFamily="34" charset="-120"/>
              </a:rPr>
              <a:t>Empirical</a:t>
            </a:r>
            <a:endParaRPr lang="en-US" sz="1900" dirty="0"/>
          </a:p>
        </p:txBody>
      </p:sp>
      <p:sp>
        <p:nvSpPr>
          <p:cNvPr id="10" name="Text 8"/>
          <p:cNvSpPr/>
          <p:nvPr/>
        </p:nvSpPr>
        <p:spPr>
          <a:xfrm>
            <a:off x="896112" y="3127248"/>
            <a:ext cx="2990088" cy="1234440"/>
          </a:xfrm>
          <a:prstGeom prst="rect">
            <a:avLst/>
          </a:prstGeom>
          <a:noFill/>
          <a:ln/>
        </p:spPr>
        <p:txBody>
          <a:bodyPr wrap="square" lIns="0" tIns="0" rIns="0" bIns="0" rtlCol="0" anchor="t"/>
          <a:lstStyle/>
          <a:p>
            <a:pPr marL="0" indent="0">
              <a:lnSpc>
                <a:spcPct val="115000"/>
              </a:lnSpc>
              <a:buNone/>
            </a:pPr>
            <a:r>
              <a:rPr lang="en-US" sz="1550" dirty="0">
                <a:solidFill>
                  <a:srgbClr val="36434F"/>
                </a:solidFill>
                <a:latin typeface="Calibri" pitchFamily="34" charset="0"/>
                <a:ea typeface="Calibri" pitchFamily="34" charset="-122"/>
                <a:cs typeface="Calibri" pitchFamily="34" charset="-120"/>
              </a:rPr>
              <a:t>No study maps the full four-strategy AI-SDLLS profile. Strategy use is folded into broad perception categories.</a:t>
            </a:r>
            <a:endParaRPr lang="en-US" sz="1550" dirty="0"/>
          </a:p>
        </p:txBody>
      </p:sp>
      <p:sp>
        <p:nvSpPr>
          <p:cNvPr id="11" name="Shape 9"/>
          <p:cNvSpPr/>
          <p:nvPr/>
        </p:nvSpPr>
        <p:spPr>
          <a:xfrm>
            <a:off x="4453128" y="1783080"/>
            <a:ext cx="3538728" cy="2743200"/>
          </a:xfrm>
          <a:prstGeom prst="rect">
            <a:avLst/>
          </a:prstGeom>
          <a:solidFill>
            <a:srgbClr val="F4F7F9"/>
          </a:solidFill>
          <a:ln w="12700">
            <a:solidFill>
              <a:srgbClr val="F4F7F9"/>
            </a:solidFill>
            <a:prstDash val="solid"/>
          </a:ln>
        </p:spPr>
        <p:txBody>
          <a:bodyPr/>
          <a:lstStyle/>
          <a:p>
            <a:endParaRPr lang="en-US"/>
          </a:p>
        </p:txBody>
      </p:sp>
      <p:sp>
        <p:nvSpPr>
          <p:cNvPr id="12" name="Shape 10"/>
          <p:cNvSpPr/>
          <p:nvPr/>
        </p:nvSpPr>
        <p:spPr>
          <a:xfrm>
            <a:off x="4727448" y="2029968"/>
            <a:ext cx="566928" cy="566928"/>
          </a:xfrm>
          <a:prstGeom prst="ellipse">
            <a:avLst/>
          </a:prstGeom>
          <a:solidFill>
            <a:srgbClr val="0B2E5C"/>
          </a:solidFill>
          <a:ln w="12700">
            <a:solidFill>
              <a:srgbClr val="0B2E5C"/>
            </a:solidFill>
            <a:prstDash val="solid"/>
          </a:ln>
        </p:spPr>
        <p:txBody>
          <a:bodyPr/>
          <a:lstStyle/>
          <a:p>
            <a:endParaRPr lang="en-US"/>
          </a:p>
        </p:txBody>
      </p:sp>
      <p:sp>
        <p:nvSpPr>
          <p:cNvPr id="13" name="Text 11"/>
          <p:cNvSpPr/>
          <p:nvPr/>
        </p:nvSpPr>
        <p:spPr>
          <a:xfrm>
            <a:off x="4727448" y="2029968"/>
            <a:ext cx="566928" cy="566928"/>
          </a:xfrm>
          <a:prstGeom prst="rect">
            <a:avLst/>
          </a:prstGeom>
          <a:noFill/>
          <a:ln/>
        </p:spPr>
        <p:txBody>
          <a:bodyPr wrap="square" lIns="0" tIns="0" rIns="0" bIns="0" rtlCol="0" anchor="ctr"/>
          <a:lstStyle/>
          <a:p>
            <a:pPr marL="0" indent="0" algn="ctr">
              <a:buNone/>
            </a:pPr>
            <a:r>
              <a:rPr lang="en-US" sz="1900" b="1" dirty="0">
                <a:solidFill>
                  <a:srgbClr val="FFFFFF"/>
                </a:solidFill>
                <a:latin typeface="Calibri" pitchFamily="34" charset="0"/>
                <a:ea typeface="Calibri" pitchFamily="34" charset="-122"/>
                <a:cs typeface="Calibri" pitchFamily="34" charset="-120"/>
              </a:rPr>
              <a:t>2</a:t>
            </a:r>
            <a:endParaRPr lang="en-US" sz="1900" dirty="0"/>
          </a:p>
        </p:txBody>
      </p:sp>
      <p:sp>
        <p:nvSpPr>
          <p:cNvPr id="14" name="Text 12"/>
          <p:cNvSpPr/>
          <p:nvPr/>
        </p:nvSpPr>
        <p:spPr>
          <a:xfrm>
            <a:off x="4727448" y="2706624"/>
            <a:ext cx="2990088" cy="384048"/>
          </a:xfrm>
          <a:prstGeom prst="rect">
            <a:avLst/>
          </a:prstGeom>
          <a:noFill/>
          <a:ln/>
        </p:spPr>
        <p:txBody>
          <a:bodyPr wrap="square" lIns="0" tIns="0" rIns="0" bIns="0" rtlCol="0" anchor="ctr"/>
          <a:lstStyle/>
          <a:p>
            <a:pPr marL="0" indent="0">
              <a:buNone/>
            </a:pPr>
            <a:r>
              <a:rPr lang="en-US" sz="1900" b="1" dirty="0">
                <a:solidFill>
                  <a:srgbClr val="0B2E5C"/>
                </a:solidFill>
                <a:latin typeface="Calibri" pitchFamily="34" charset="0"/>
                <a:ea typeface="Calibri" pitchFamily="34" charset="-122"/>
                <a:cs typeface="Calibri" pitchFamily="34" charset="-120"/>
              </a:rPr>
              <a:t>Contextual</a:t>
            </a:r>
            <a:endParaRPr lang="en-US" sz="1900" dirty="0"/>
          </a:p>
        </p:txBody>
      </p:sp>
      <p:sp>
        <p:nvSpPr>
          <p:cNvPr id="15" name="Text 13"/>
          <p:cNvSpPr/>
          <p:nvPr/>
        </p:nvSpPr>
        <p:spPr>
          <a:xfrm>
            <a:off x="4727448" y="3127248"/>
            <a:ext cx="2990088" cy="1234440"/>
          </a:xfrm>
          <a:prstGeom prst="rect">
            <a:avLst/>
          </a:prstGeom>
          <a:noFill/>
          <a:ln/>
        </p:spPr>
        <p:txBody>
          <a:bodyPr wrap="square" lIns="0" tIns="0" rIns="0" bIns="0" rtlCol="0" anchor="t"/>
          <a:lstStyle/>
          <a:p>
            <a:pPr marL="0" indent="0">
              <a:lnSpc>
                <a:spcPct val="115000"/>
              </a:lnSpc>
              <a:buNone/>
            </a:pPr>
            <a:r>
              <a:rPr lang="en-US" sz="1550" dirty="0">
                <a:solidFill>
                  <a:srgbClr val="36434F"/>
                </a:solidFill>
                <a:latin typeface="Calibri" pitchFamily="34" charset="0"/>
                <a:ea typeface="Calibri" pitchFamily="34" charset="-122"/>
                <a:cs typeface="Calibri" pitchFamily="34" charset="-120"/>
              </a:rPr>
              <a:t>The evidence draws overwhelmingly on four-year university samples. Vocational-college learners are largely undocumented.</a:t>
            </a:r>
            <a:endParaRPr lang="en-US" sz="1550" dirty="0"/>
          </a:p>
        </p:txBody>
      </p:sp>
      <p:sp>
        <p:nvSpPr>
          <p:cNvPr id="16" name="Shape 14"/>
          <p:cNvSpPr/>
          <p:nvPr/>
        </p:nvSpPr>
        <p:spPr>
          <a:xfrm>
            <a:off x="8284464" y="1783080"/>
            <a:ext cx="3538728" cy="2743200"/>
          </a:xfrm>
          <a:prstGeom prst="rect">
            <a:avLst/>
          </a:prstGeom>
          <a:solidFill>
            <a:srgbClr val="F4F7F9"/>
          </a:solidFill>
          <a:ln w="12700">
            <a:solidFill>
              <a:srgbClr val="F4F7F9"/>
            </a:solidFill>
            <a:prstDash val="solid"/>
          </a:ln>
        </p:spPr>
        <p:txBody>
          <a:bodyPr/>
          <a:lstStyle/>
          <a:p>
            <a:endParaRPr lang="en-US"/>
          </a:p>
        </p:txBody>
      </p:sp>
      <p:sp>
        <p:nvSpPr>
          <p:cNvPr id="17" name="Shape 15"/>
          <p:cNvSpPr/>
          <p:nvPr/>
        </p:nvSpPr>
        <p:spPr>
          <a:xfrm>
            <a:off x="8558784" y="2029968"/>
            <a:ext cx="566928" cy="566928"/>
          </a:xfrm>
          <a:prstGeom prst="ellipse">
            <a:avLst/>
          </a:prstGeom>
          <a:solidFill>
            <a:srgbClr val="3D6E8C"/>
          </a:solidFill>
          <a:ln w="12700">
            <a:solidFill>
              <a:srgbClr val="3D6E8C"/>
            </a:solidFill>
            <a:prstDash val="solid"/>
          </a:ln>
        </p:spPr>
        <p:txBody>
          <a:bodyPr/>
          <a:lstStyle/>
          <a:p>
            <a:endParaRPr lang="en-US"/>
          </a:p>
        </p:txBody>
      </p:sp>
      <p:sp>
        <p:nvSpPr>
          <p:cNvPr id="18" name="Text 16"/>
          <p:cNvSpPr/>
          <p:nvPr/>
        </p:nvSpPr>
        <p:spPr>
          <a:xfrm>
            <a:off x="8558784" y="2029968"/>
            <a:ext cx="566928" cy="566928"/>
          </a:xfrm>
          <a:prstGeom prst="rect">
            <a:avLst/>
          </a:prstGeom>
          <a:noFill/>
          <a:ln/>
        </p:spPr>
        <p:txBody>
          <a:bodyPr wrap="square" lIns="0" tIns="0" rIns="0" bIns="0" rtlCol="0" anchor="ctr"/>
          <a:lstStyle/>
          <a:p>
            <a:pPr marL="0" indent="0" algn="ctr">
              <a:buNone/>
            </a:pPr>
            <a:r>
              <a:rPr lang="en-US" sz="1900" b="1" dirty="0">
                <a:solidFill>
                  <a:srgbClr val="FFFFFF"/>
                </a:solidFill>
                <a:latin typeface="Calibri" pitchFamily="34" charset="0"/>
                <a:ea typeface="Calibri" pitchFamily="34" charset="-122"/>
                <a:cs typeface="Calibri" pitchFamily="34" charset="-120"/>
              </a:rPr>
              <a:t>3</a:t>
            </a:r>
            <a:endParaRPr lang="en-US" sz="1900" dirty="0"/>
          </a:p>
        </p:txBody>
      </p:sp>
      <p:sp>
        <p:nvSpPr>
          <p:cNvPr id="19" name="Text 17"/>
          <p:cNvSpPr/>
          <p:nvPr/>
        </p:nvSpPr>
        <p:spPr>
          <a:xfrm>
            <a:off x="8558784" y="2706624"/>
            <a:ext cx="2990088" cy="384048"/>
          </a:xfrm>
          <a:prstGeom prst="rect">
            <a:avLst/>
          </a:prstGeom>
          <a:noFill/>
          <a:ln/>
        </p:spPr>
        <p:txBody>
          <a:bodyPr wrap="square" lIns="0" tIns="0" rIns="0" bIns="0" rtlCol="0" anchor="ctr"/>
          <a:lstStyle/>
          <a:p>
            <a:pPr marL="0" indent="0">
              <a:buNone/>
            </a:pPr>
            <a:r>
              <a:rPr lang="en-US" sz="1900" b="1" dirty="0">
                <a:solidFill>
                  <a:srgbClr val="0B2E5C"/>
                </a:solidFill>
                <a:latin typeface="Calibri" pitchFamily="34" charset="0"/>
                <a:ea typeface="Calibri" pitchFamily="34" charset="-122"/>
                <a:cs typeface="Calibri" pitchFamily="34" charset="-120"/>
              </a:rPr>
              <a:t>Methodological</a:t>
            </a:r>
            <a:endParaRPr lang="en-US" sz="1900" dirty="0"/>
          </a:p>
        </p:txBody>
      </p:sp>
      <p:sp>
        <p:nvSpPr>
          <p:cNvPr id="20" name="Text 18"/>
          <p:cNvSpPr/>
          <p:nvPr/>
        </p:nvSpPr>
        <p:spPr>
          <a:xfrm>
            <a:off x="8558784" y="3127248"/>
            <a:ext cx="2990088" cy="1234440"/>
          </a:xfrm>
          <a:prstGeom prst="rect">
            <a:avLst/>
          </a:prstGeom>
          <a:noFill/>
          <a:ln/>
        </p:spPr>
        <p:txBody>
          <a:bodyPr wrap="square" lIns="0" tIns="0" rIns="0" bIns="0" rtlCol="0" anchor="t"/>
          <a:lstStyle/>
          <a:p>
            <a:pPr marL="0" indent="0">
              <a:lnSpc>
                <a:spcPct val="115000"/>
              </a:lnSpc>
              <a:buNone/>
            </a:pPr>
            <a:r>
              <a:rPr lang="en-US" sz="1550" dirty="0">
                <a:solidFill>
                  <a:srgbClr val="36434F"/>
                </a:solidFill>
                <a:latin typeface="Calibri" pitchFamily="34" charset="0"/>
                <a:ea typeface="Calibri" pitchFamily="34" charset="-122"/>
                <a:cs typeface="Calibri" pitchFamily="34" charset="-120"/>
              </a:rPr>
              <a:t>Gender and strategy patterns are rarely examined with converging quantitative and qualitative evidence.</a:t>
            </a:r>
            <a:endParaRPr lang="en-US" sz="1550" dirty="0"/>
          </a:p>
        </p:txBody>
      </p:sp>
      <p:sp>
        <p:nvSpPr>
          <p:cNvPr id="21" name="Shape 19"/>
          <p:cNvSpPr/>
          <p:nvPr/>
        </p:nvSpPr>
        <p:spPr>
          <a:xfrm>
            <a:off x="621792" y="4846320"/>
            <a:ext cx="10945368" cy="749808"/>
          </a:xfrm>
          <a:prstGeom prst="rect">
            <a:avLst/>
          </a:prstGeom>
          <a:solidFill>
            <a:srgbClr val="FBF2E2"/>
          </a:solidFill>
          <a:ln w="12700">
            <a:solidFill>
              <a:srgbClr val="FBF2E2"/>
            </a:solidFill>
            <a:prstDash val="solid"/>
          </a:ln>
        </p:spPr>
        <p:txBody>
          <a:bodyPr/>
          <a:lstStyle/>
          <a:p>
            <a:endParaRPr lang="en-US"/>
          </a:p>
        </p:txBody>
      </p:sp>
      <p:sp>
        <p:nvSpPr>
          <p:cNvPr id="22" name="Text 20"/>
          <p:cNvSpPr/>
          <p:nvPr/>
        </p:nvSpPr>
        <p:spPr>
          <a:xfrm>
            <a:off x="896112" y="4846320"/>
            <a:ext cx="10396728" cy="749808"/>
          </a:xfrm>
          <a:prstGeom prst="rect">
            <a:avLst/>
          </a:prstGeom>
          <a:noFill/>
          <a:ln/>
        </p:spPr>
        <p:txBody>
          <a:bodyPr wrap="square" lIns="0" tIns="0" rIns="0" bIns="0" rtlCol="0" anchor="ctr"/>
          <a:lstStyle/>
          <a:p>
            <a:pPr marL="0" indent="0">
              <a:buNone/>
            </a:pPr>
            <a:r>
              <a:rPr lang="en-US" sz="1650" b="1" dirty="0">
                <a:solidFill>
                  <a:srgbClr val="7A5A16"/>
                </a:solidFill>
                <a:latin typeface="Calibri" pitchFamily="34" charset="0"/>
                <a:ea typeface="Calibri" pitchFamily="34" charset="-122"/>
                <a:cs typeface="Calibri" pitchFamily="34" charset="-120"/>
              </a:rPr>
              <a:t>This study addresses all three together — in a setting rarely visible in the international literature.</a:t>
            </a:r>
            <a:endParaRPr lang="en-US" sz="1650" dirty="0"/>
          </a:p>
        </p:txBody>
      </p:sp>
      <p:sp>
        <p:nvSpPr>
          <p:cNvPr id="23" name="Text 21"/>
          <p:cNvSpPr/>
          <p:nvPr/>
        </p:nvSpPr>
        <p:spPr>
          <a:xfrm>
            <a:off x="621792" y="6355080"/>
            <a:ext cx="7315200" cy="274320"/>
          </a:xfrm>
          <a:prstGeom prst="rect">
            <a:avLst/>
          </a:prstGeom>
          <a:noFill/>
          <a:ln/>
        </p:spPr>
        <p:txBody>
          <a:bodyPr wrap="square" lIns="0" tIns="0" rIns="0" bIns="0" rtlCol="0" anchor="ctr"/>
          <a:lstStyle/>
          <a:p>
            <a:pPr marL="0" indent="0">
              <a:buNone/>
            </a:pPr>
            <a:r>
              <a:rPr lang="en-US" sz="1100" dirty="0">
                <a:solidFill>
                  <a:srgbClr val="68757F"/>
                </a:solidFill>
                <a:latin typeface="Calibri" pitchFamily="34" charset="0"/>
                <a:ea typeface="Calibri" pitchFamily="34" charset="-122"/>
                <a:cs typeface="Calibri" pitchFamily="34" charset="-120"/>
              </a:rPr>
              <a:t>HUFLIT INTESOL 2026  ·  AI-Driven Self-Directed Language Learning</a:t>
            </a:r>
            <a:endParaRPr lang="en-US" sz="1100" dirty="0"/>
          </a:p>
        </p:txBody>
      </p:sp>
      <p:sp>
        <p:nvSpPr>
          <p:cNvPr id="24" name="Text 22"/>
          <p:cNvSpPr/>
          <p:nvPr/>
        </p:nvSpPr>
        <p:spPr>
          <a:xfrm>
            <a:off x="10972800" y="6355080"/>
            <a:ext cx="594360" cy="274320"/>
          </a:xfrm>
          <a:prstGeom prst="rect">
            <a:avLst/>
          </a:prstGeom>
          <a:noFill/>
          <a:ln/>
        </p:spPr>
        <p:txBody>
          <a:bodyPr wrap="square" lIns="0" tIns="0" rIns="0" bIns="0" rtlCol="0" anchor="ctr"/>
          <a:lstStyle/>
          <a:p>
            <a:pPr marL="0" indent="0" algn="r">
              <a:buNone/>
            </a:pPr>
            <a:r>
              <a:rPr lang="en-US" sz="1100" dirty="0">
                <a:solidFill>
                  <a:srgbClr val="68757F"/>
                </a:solidFill>
                <a:latin typeface="Calibri" pitchFamily="34" charset="0"/>
                <a:ea typeface="Calibri" pitchFamily="34" charset="-122"/>
                <a:cs typeface="Calibri" pitchFamily="34" charset="-120"/>
              </a:rPr>
              <a:t>3</a:t>
            </a:r>
            <a:endParaRPr lang="en-US" sz="1100" dirty="0"/>
          </a:p>
        </p:txBody>
      </p:sp>
    </p:spTree>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21792" y="347472"/>
            <a:ext cx="9509760" cy="713232"/>
          </a:xfrm>
          <a:prstGeom prst="rect">
            <a:avLst/>
          </a:prstGeom>
          <a:noFill/>
          <a:ln/>
        </p:spPr>
        <p:txBody>
          <a:bodyPr wrap="square" lIns="0" tIns="0" rIns="0" bIns="0" rtlCol="0" anchor="ctr"/>
          <a:lstStyle/>
          <a:p>
            <a:pPr marL="0" indent="0">
              <a:buNone/>
            </a:pPr>
            <a:r>
              <a:rPr lang="en-US" sz="3300" b="1" dirty="0">
                <a:solidFill>
                  <a:srgbClr val="0B2E5C"/>
                </a:solidFill>
                <a:latin typeface="Cambria" pitchFamily="34" charset="0"/>
                <a:ea typeface="Cambria" pitchFamily="34" charset="-122"/>
                <a:cs typeface="Cambria" pitchFamily="34" charset="-120"/>
              </a:rPr>
              <a:t>Research questions</a:t>
            </a:r>
            <a:endParaRPr lang="en-US" sz="3300" dirty="0"/>
          </a:p>
        </p:txBody>
      </p:sp>
      <p:sp>
        <p:nvSpPr>
          <p:cNvPr id="4" name="Text 2"/>
          <p:cNvSpPr/>
          <p:nvPr/>
        </p:nvSpPr>
        <p:spPr>
          <a:xfrm>
            <a:off x="10332720" y="274320"/>
            <a:ext cx="1234440" cy="32918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Trug</a:t>
            </a:r>
            <a:endParaRPr lang="en-US" sz="1300" dirty="0"/>
          </a:p>
        </p:txBody>
      </p:sp>
      <p:sp>
        <p:nvSpPr>
          <p:cNvPr id="5" name="Shape 3"/>
          <p:cNvSpPr/>
          <p:nvPr/>
        </p:nvSpPr>
        <p:spPr>
          <a:xfrm>
            <a:off x="621792" y="1600200"/>
            <a:ext cx="10945368" cy="1481328"/>
          </a:xfrm>
          <a:prstGeom prst="rect">
            <a:avLst/>
          </a:prstGeom>
          <a:solidFill>
            <a:srgbClr val="EAF4FA"/>
          </a:solidFill>
          <a:ln w="12700">
            <a:solidFill>
              <a:srgbClr val="EAF4FA"/>
            </a:solidFill>
            <a:prstDash val="solid"/>
          </a:ln>
        </p:spPr>
        <p:txBody>
          <a:bodyPr/>
          <a:lstStyle/>
          <a:p>
            <a:endParaRPr lang="en-US"/>
          </a:p>
        </p:txBody>
      </p:sp>
      <p:sp>
        <p:nvSpPr>
          <p:cNvPr id="6" name="Shape 4"/>
          <p:cNvSpPr/>
          <p:nvPr/>
        </p:nvSpPr>
        <p:spPr>
          <a:xfrm>
            <a:off x="1005840" y="2039112"/>
            <a:ext cx="603504" cy="603504"/>
          </a:xfrm>
          <a:prstGeom prst="ellipse">
            <a:avLst/>
          </a:prstGeom>
          <a:solidFill>
            <a:srgbClr val="0E6288"/>
          </a:solidFill>
          <a:ln w="12700">
            <a:solidFill>
              <a:srgbClr val="0E6288"/>
            </a:solidFill>
            <a:prstDash val="solid"/>
          </a:ln>
        </p:spPr>
        <p:txBody>
          <a:bodyPr/>
          <a:lstStyle/>
          <a:p>
            <a:endParaRPr lang="en-US"/>
          </a:p>
        </p:txBody>
      </p:sp>
      <p:sp>
        <p:nvSpPr>
          <p:cNvPr id="7" name="Text 5"/>
          <p:cNvSpPr/>
          <p:nvPr/>
        </p:nvSpPr>
        <p:spPr>
          <a:xfrm>
            <a:off x="1005840" y="2039112"/>
            <a:ext cx="603504" cy="603504"/>
          </a:xfrm>
          <a:prstGeom prst="rect">
            <a:avLst/>
          </a:prstGeom>
          <a:noFill/>
          <a:ln/>
        </p:spPr>
        <p:txBody>
          <a:bodyPr wrap="square" lIns="0" tIns="0" rIns="0" bIns="0" rtlCol="0" anchor="ctr"/>
          <a:lstStyle/>
          <a:p>
            <a:pPr marL="0" indent="0" algn="ctr">
              <a:buNone/>
            </a:pPr>
            <a:r>
              <a:rPr lang="en-US" sz="2000" b="1" dirty="0">
                <a:solidFill>
                  <a:srgbClr val="FFFFFF"/>
                </a:solidFill>
                <a:latin typeface="Calibri" pitchFamily="34" charset="0"/>
                <a:ea typeface="Calibri" pitchFamily="34" charset="-122"/>
                <a:cs typeface="Calibri" pitchFamily="34" charset="-120"/>
              </a:rPr>
              <a:t>1</a:t>
            </a:r>
            <a:endParaRPr lang="en-US" sz="2000" dirty="0"/>
          </a:p>
        </p:txBody>
      </p:sp>
      <p:sp>
        <p:nvSpPr>
          <p:cNvPr id="8" name="Text 6"/>
          <p:cNvSpPr/>
          <p:nvPr/>
        </p:nvSpPr>
        <p:spPr>
          <a:xfrm>
            <a:off x="1828800" y="1737360"/>
            <a:ext cx="9326880" cy="1207008"/>
          </a:xfrm>
          <a:prstGeom prst="rect">
            <a:avLst/>
          </a:prstGeom>
          <a:noFill/>
          <a:ln/>
        </p:spPr>
        <p:txBody>
          <a:bodyPr wrap="square" lIns="0" tIns="0" rIns="0" bIns="0" rtlCol="0" anchor="ctr"/>
          <a:lstStyle/>
          <a:p>
            <a:pPr marL="0" indent="0">
              <a:lnSpc>
                <a:spcPct val="115000"/>
              </a:lnSpc>
              <a:buNone/>
            </a:pPr>
            <a:r>
              <a:rPr lang="en-US" sz="2100" dirty="0">
                <a:solidFill>
                  <a:srgbClr val="0B2E5C"/>
                </a:solidFill>
                <a:latin typeface="Calibri" pitchFamily="34" charset="0"/>
                <a:ea typeface="Calibri" pitchFamily="34" charset="-122"/>
                <a:cs typeface="Calibri" pitchFamily="34" charset="-120"/>
              </a:rPr>
              <a:t>What AI-driven self-directed language learning strategies (AI-SDLLS) do Vietnamese EFL students use?</a:t>
            </a:r>
            <a:endParaRPr lang="en-US" sz="2100" dirty="0"/>
          </a:p>
        </p:txBody>
      </p:sp>
      <p:sp>
        <p:nvSpPr>
          <p:cNvPr id="9" name="Shape 7"/>
          <p:cNvSpPr/>
          <p:nvPr/>
        </p:nvSpPr>
        <p:spPr>
          <a:xfrm>
            <a:off x="621792" y="3383280"/>
            <a:ext cx="10945368" cy="1481328"/>
          </a:xfrm>
          <a:prstGeom prst="rect">
            <a:avLst/>
          </a:prstGeom>
          <a:solidFill>
            <a:srgbClr val="EAF4FA"/>
          </a:solidFill>
          <a:ln w="12700">
            <a:solidFill>
              <a:srgbClr val="EAF4FA"/>
            </a:solidFill>
            <a:prstDash val="solid"/>
          </a:ln>
        </p:spPr>
        <p:txBody>
          <a:bodyPr/>
          <a:lstStyle/>
          <a:p>
            <a:endParaRPr lang="en-US"/>
          </a:p>
        </p:txBody>
      </p:sp>
      <p:sp>
        <p:nvSpPr>
          <p:cNvPr id="10" name="Shape 8"/>
          <p:cNvSpPr/>
          <p:nvPr/>
        </p:nvSpPr>
        <p:spPr>
          <a:xfrm>
            <a:off x="1005840" y="3822192"/>
            <a:ext cx="603504" cy="603504"/>
          </a:xfrm>
          <a:prstGeom prst="ellipse">
            <a:avLst/>
          </a:prstGeom>
          <a:solidFill>
            <a:srgbClr val="0B2E5C"/>
          </a:solidFill>
          <a:ln w="12700">
            <a:solidFill>
              <a:srgbClr val="0B2E5C"/>
            </a:solidFill>
            <a:prstDash val="solid"/>
          </a:ln>
        </p:spPr>
        <p:txBody>
          <a:bodyPr/>
          <a:lstStyle/>
          <a:p>
            <a:endParaRPr lang="en-US"/>
          </a:p>
        </p:txBody>
      </p:sp>
      <p:sp>
        <p:nvSpPr>
          <p:cNvPr id="11" name="Text 9"/>
          <p:cNvSpPr/>
          <p:nvPr/>
        </p:nvSpPr>
        <p:spPr>
          <a:xfrm>
            <a:off x="1005840" y="3822192"/>
            <a:ext cx="603504" cy="603504"/>
          </a:xfrm>
          <a:prstGeom prst="rect">
            <a:avLst/>
          </a:prstGeom>
          <a:noFill/>
          <a:ln/>
        </p:spPr>
        <p:txBody>
          <a:bodyPr wrap="square" lIns="0" tIns="0" rIns="0" bIns="0" rtlCol="0" anchor="ctr"/>
          <a:lstStyle/>
          <a:p>
            <a:pPr marL="0" indent="0" algn="ctr">
              <a:buNone/>
            </a:pPr>
            <a:r>
              <a:rPr lang="en-US" sz="2000" b="1" dirty="0">
                <a:solidFill>
                  <a:srgbClr val="FFFFFF"/>
                </a:solidFill>
                <a:latin typeface="Calibri" pitchFamily="34" charset="0"/>
                <a:ea typeface="Calibri" pitchFamily="34" charset="-122"/>
                <a:cs typeface="Calibri" pitchFamily="34" charset="-120"/>
              </a:rPr>
              <a:t>2</a:t>
            </a:r>
            <a:endParaRPr lang="en-US" sz="2000" dirty="0"/>
          </a:p>
        </p:txBody>
      </p:sp>
      <p:sp>
        <p:nvSpPr>
          <p:cNvPr id="12" name="Text 10"/>
          <p:cNvSpPr/>
          <p:nvPr/>
        </p:nvSpPr>
        <p:spPr>
          <a:xfrm>
            <a:off x="1828800" y="3520440"/>
            <a:ext cx="9326880" cy="1207008"/>
          </a:xfrm>
          <a:prstGeom prst="rect">
            <a:avLst/>
          </a:prstGeom>
          <a:noFill/>
          <a:ln/>
        </p:spPr>
        <p:txBody>
          <a:bodyPr wrap="square" lIns="0" tIns="0" rIns="0" bIns="0" rtlCol="0" anchor="ctr"/>
          <a:lstStyle/>
          <a:p>
            <a:pPr marL="0" indent="0">
              <a:lnSpc>
                <a:spcPct val="115000"/>
              </a:lnSpc>
              <a:buNone/>
            </a:pPr>
            <a:r>
              <a:rPr lang="en-US" sz="2100" dirty="0">
                <a:solidFill>
                  <a:srgbClr val="0B2E5C"/>
                </a:solidFill>
                <a:latin typeface="Calibri" pitchFamily="34" charset="0"/>
                <a:ea typeface="Calibri" pitchFamily="34" charset="-122"/>
                <a:cs typeface="Calibri" pitchFamily="34" charset="-120"/>
              </a:rPr>
              <a:t>What are gender differences in using AI-SDLLS in self-directed language learning?</a:t>
            </a:r>
            <a:endParaRPr lang="en-US" sz="2100" dirty="0"/>
          </a:p>
        </p:txBody>
      </p:sp>
      <p:sp>
        <p:nvSpPr>
          <p:cNvPr id="13" name="Text 11"/>
          <p:cNvSpPr/>
          <p:nvPr/>
        </p:nvSpPr>
        <p:spPr>
          <a:xfrm>
            <a:off x="621792" y="5303520"/>
            <a:ext cx="10945368" cy="502920"/>
          </a:xfrm>
          <a:prstGeom prst="rect">
            <a:avLst/>
          </a:prstGeom>
          <a:noFill/>
          <a:ln/>
        </p:spPr>
        <p:txBody>
          <a:bodyPr wrap="square" lIns="0" tIns="0" rIns="0" bIns="0" rtlCol="0" anchor="ctr"/>
          <a:lstStyle/>
          <a:p>
            <a:pPr marL="0" indent="0">
              <a:buNone/>
            </a:pPr>
            <a:r>
              <a:rPr lang="en-US" sz="1550" i="1" dirty="0">
                <a:solidFill>
                  <a:srgbClr val="36434F"/>
                </a:solidFill>
                <a:latin typeface="Calibri" pitchFamily="34" charset="0"/>
                <a:ea typeface="Calibri" pitchFamily="34" charset="-122"/>
                <a:cs typeface="Calibri" pitchFamily="34" charset="-120"/>
              </a:rPr>
              <a:t>Equity framing: if male and female students draw on AI in systematically different ways, generic guidance will quietly leave some students under-served.</a:t>
            </a:r>
            <a:endParaRPr lang="en-US" sz="1550" dirty="0"/>
          </a:p>
        </p:txBody>
      </p:sp>
      <p:sp>
        <p:nvSpPr>
          <p:cNvPr id="14" name="Text 12"/>
          <p:cNvSpPr/>
          <p:nvPr/>
        </p:nvSpPr>
        <p:spPr>
          <a:xfrm>
            <a:off x="621792" y="6355080"/>
            <a:ext cx="7315200" cy="274320"/>
          </a:xfrm>
          <a:prstGeom prst="rect">
            <a:avLst/>
          </a:prstGeom>
          <a:noFill/>
          <a:ln/>
        </p:spPr>
        <p:txBody>
          <a:bodyPr wrap="square" lIns="0" tIns="0" rIns="0" bIns="0" rtlCol="0" anchor="ctr"/>
          <a:lstStyle/>
          <a:p>
            <a:pPr marL="0" indent="0">
              <a:buNone/>
            </a:pPr>
            <a:r>
              <a:rPr lang="en-US" sz="1100" dirty="0">
                <a:solidFill>
                  <a:srgbClr val="68757F"/>
                </a:solidFill>
                <a:latin typeface="Calibri" pitchFamily="34" charset="0"/>
                <a:ea typeface="Calibri" pitchFamily="34" charset="-122"/>
                <a:cs typeface="Calibri" pitchFamily="34" charset="-120"/>
              </a:rPr>
              <a:t>HUFLIT INTESOL 2026  ·  AI-Driven Self-Directed Language Learning</a:t>
            </a:r>
            <a:endParaRPr lang="en-US" sz="1100" dirty="0"/>
          </a:p>
        </p:txBody>
      </p:sp>
      <p:sp>
        <p:nvSpPr>
          <p:cNvPr id="15" name="Text 13"/>
          <p:cNvSpPr/>
          <p:nvPr/>
        </p:nvSpPr>
        <p:spPr>
          <a:xfrm>
            <a:off x="10972800" y="6355080"/>
            <a:ext cx="594360" cy="274320"/>
          </a:xfrm>
          <a:prstGeom prst="rect">
            <a:avLst/>
          </a:prstGeom>
          <a:noFill/>
          <a:ln/>
        </p:spPr>
        <p:txBody>
          <a:bodyPr wrap="square" lIns="0" tIns="0" rIns="0" bIns="0" rtlCol="0" anchor="ctr"/>
          <a:lstStyle/>
          <a:p>
            <a:pPr marL="0" indent="0" algn="r">
              <a:buNone/>
            </a:pPr>
            <a:r>
              <a:rPr lang="en-US" sz="1100" dirty="0">
                <a:solidFill>
                  <a:srgbClr val="68757F"/>
                </a:solidFill>
                <a:latin typeface="Calibri" pitchFamily="34" charset="0"/>
                <a:ea typeface="Calibri" pitchFamily="34" charset="-122"/>
                <a:cs typeface="Calibri" pitchFamily="34" charset="-120"/>
              </a:rPr>
              <a:t>4</a:t>
            </a:r>
            <a:endParaRPr lang="en-US" sz="1100" dirty="0"/>
          </a:p>
        </p:txBody>
      </p:sp>
    </p:spTree>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21792" y="347472"/>
            <a:ext cx="9509760" cy="713232"/>
          </a:xfrm>
          <a:prstGeom prst="rect">
            <a:avLst/>
          </a:prstGeom>
          <a:noFill/>
          <a:ln/>
        </p:spPr>
        <p:txBody>
          <a:bodyPr wrap="square" lIns="0" tIns="0" rIns="0" bIns="0" rtlCol="0" anchor="ctr"/>
          <a:lstStyle/>
          <a:p>
            <a:pPr marL="0" indent="0">
              <a:buNone/>
            </a:pPr>
            <a:r>
              <a:rPr lang="en-US" sz="3300" b="1" dirty="0">
                <a:solidFill>
                  <a:srgbClr val="0B2E5C"/>
                </a:solidFill>
                <a:latin typeface="Cambria" pitchFamily="34" charset="0"/>
                <a:ea typeface="Cambria" pitchFamily="34" charset="-122"/>
                <a:cs typeface="Cambria" pitchFamily="34" charset="-120"/>
              </a:rPr>
              <a:t>AI-SDLLS: familiar strategies, re-mediated by AI</a:t>
            </a:r>
            <a:endParaRPr lang="en-US" sz="3300" dirty="0"/>
          </a:p>
        </p:txBody>
      </p:sp>
      <p:sp>
        <p:nvSpPr>
          <p:cNvPr id="4" name="Text 2"/>
          <p:cNvSpPr/>
          <p:nvPr/>
        </p:nvSpPr>
        <p:spPr>
          <a:xfrm>
            <a:off x="10332720" y="274320"/>
            <a:ext cx="1234440" cy="32918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Trung</a:t>
            </a:r>
            <a:endParaRPr lang="en-US" sz="1300" dirty="0"/>
          </a:p>
        </p:txBody>
      </p:sp>
      <p:sp>
        <p:nvSpPr>
          <p:cNvPr id="5" name="Text 3"/>
          <p:cNvSpPr/>
          <p:nvPr/>
        </p:nvSpPr>
        <p:spPr>
          <a:xfrm>
            <a:off x="621792" y="1115568"/>
            <a:ext cx="10945368" cy="365760"/>
          </a:xfrm>
          <a:prstGeom prst="rect">
            <a:avLst/>
          </a:prstGeom>
          <a:noFill/>
          <a:ln/>
        </p:spPr>
        <p:txBody>
          <a:bodyPr wrap="square" lIns="0" tIns="0" rIns="0" bIns="0" rtlCol="0" anchor="ctr"/>
          <a:lstStyle/>
          <a:p>
            <a:pPr marL="0" indent="0">
              <a:buNone/>
            </a:pPr>
            <a:r>
              <a:rPr lang="en-US" sz="1700" dirty="0">
                <a:solidFill>
                  <a:srgbClr val="36434F"/>
                </a:solidFill>
                <a:latin typeface="Calibri" pitchFamily="34" charset="0"/>
                <a:ea typeface="Calibri" pitchFamily="34" charset="-122"/>
                <a:cs typeface="Calibri" pitchFamily="34" charset="-120"/>
              </a:rPr>
              <a:t>Oxford (2016) four strategy families × Knowles (1975) self-directed learning. AI extends each category rather than replacing it.</a:t>
            </a:r>
            <a:endParaRPr lang="en-US" sz="1700" dirty="0"/>
          </a:p>
        </p:txBody>
      </p:sp>
      <p:sp>
        <p:nvSpPr>
          <p:cNvPr id="6" name="Shape 4"/>
          <p:cNvSpPr/>
          <p:nvPr/>
        </p:nvSpPr>
        <p:spPr>
          <a:xfrm>
            <a:off x="621792" y="1865376"/>
            <a:ext cx="566928" cy="566928"/>
          </a:xfrm>
          <a:prstGeom prst="ellipse">
            <a:avLst/>
          </a:prstGeom>
          <a:solidFill>
            <a:srgbClr val="0E6288"/>
          </a:solidFill>
          <a:ln w="12700">
            <a:solidFill>
              <a:srgbClr val="0E6288"/>
            </a:solidFill>
            <a:prstDash val="solid"/>
          </a:ln>
        </p:spPr>
        <p:txBody>
          <a:bodyPr/>
          <a:lstStyle/>
          <a:p>
            <a:endParaRPr lang="en-US"/>
          </a:p>
        </p:txBody>
      </p:sp>
      <p:sp>
        <p:nvSpPr>
          <p:cNvPr id="7" name="Text 5"/>
          <p:cNvSpPr/>
          <p:nvPr/>
        </p:nvSpPr>
        <p:spPr>
          <a:xfrm>
            <a:off x="621792" y="1865376"/>
            <a:ext cx="566928" cy="566928"/>
          </a:xfrm>
          <a:prstGeom prst="rect">
            <a:avLst/>
          </a:prstGeom>
          <a:noFill/>
          <a:ln/>
        </p:spPr>
        <p:txBody>
          <a:bodyPr wrap="square" lIns="0" tIns="0" rIns="0" bIns="0" rtlCol="0" anchor="ctr"/>
          <a:lstStyle/>
          <a:p>
            <a:pPr marL="0" indent="0" algn="ctr">
              <a:buNone/>
            </a:pPr>
            <a:r>
              <a:rPr lang="en-US" sz="1700" b="1" dirty="0">
                <a:solidFill>
                  <a:srgbClr val="FFFFFF"/>
                </a:solidFill>
                <a:latin typeface="Calibri" pitchFamily="34" charset="0"/>
                <a:ea typeface="Calibri" pitchFamily="34" charset="-122"/>
                <a:cs typeface="Calibri" pitchFamily="34" charset="-120"/>
              </a:rPr>
              <a:t>1</a:t>
            </a:r>
            <a:endParaRPr lang="en-US" sz="1700" dirty="0"/>
          </a:p>
        </p:txBody>
      </p:sp>
      <p:sp>
        <p:nvSpPr>
          <p:cNvPr id="8" name="Text 6"/>
          <p:cNvSpPr/>
          <p:nvPr/>
        </p:nvSpPr>
        <p:spPr>
          <a:xfrm>
            <a:off x="1444752" y="1755648"/>
            <a:ext cx="2468880" cy="786384"/>
          </a:xfrm>
          <a:prstGeom prst="rect">
            <a:avLst/>
          </a:prstGeom>
          <a:noFill/>
          <a:ln/>
        </p:spPr>
        <p:txBody>
          <a:bodyPr wrap="square" lIns="0" tIns="0" rIns="0" bIns="0" rtlCol="0" anchor="ctr"/>
          <a:lstStyle/>
          <a:p>
            <a:pPr marL="0" indent="0">
              <a:buNone/>
            </a:pPr>
            <a:r>
              <a:rPr lang="en-US" sz="1900" b="1" dirty="0">
                <a:solidFill>
                  <a:srgbClr val="0B2E5C"/>
                </a:solidFill>
                <a:latin typeface="Calibri" pitchFamily="34" charset="0"/>
                <a:ea typeface="Calibri" pitchFamily="34" charset="-122"/>
                <a:cs typeface="Calibri" pitchFamily="34" charset="-120"/>
              </a:rPr>
              <a:t>Cognitive</a:t>
            </a:r>
            <a:endParaRPr lang="en-US" sz="1900" dirty="0"/>
          </a:p>
        </p:txBody>
      </p:sp>
      <p:sp>
        <p:nvSpPr>
          <p:cNvPr id="9" name="Text 7"/>
          <p:cNvSpPr/>
          <p:nvPr/>
        </p:nvSpPr>
        <p:spPr>
          <a:xfrm>
            <a:off x="4005072" y="1755648"/>
            <a:ext cx="7562088" cy="786384"/>
          </a:xfrm>
          <a:prstGeom prst="rect">
            <a:avLst/>
          </a:prstGeom>
          <a:noFill/>
          <a:ln/>
        </p:spPr>
        <p:txBody>
          <a:bodyPr wrap="square" lIns="0" tIns="0" rIns="0" bIns="0" rtlCol="0" anchor="ctr"/>
          <a:lstStyle/>
          <a:p>
            <a:pPr marL="0" indent="0">
              <a:lnSpc>
                <a:spcPct val="112000"/>
              </a:lnSpc>
              <a:buNone/>
            </a:pPr>
            <a:r>
              <a:rPr lang="en-US" sz="1600" dirty="0">
                <a:solidFill>
                  <a:srgbClr val="36434F"/>
                </a:solidFill>
                <a:latin typeface="Calibri" pitchFamily="34" charset="0"/>
                <a:ea typeface="Calibri" pitchFamily="34" charset="-122"/>
                <a:cs typeface="Calibri" pitchFamily="34" charset="-120"/>
              </a:rPr>
              <a:t>Translation, grammar checking, summarising, vocabulary practice — immediate, low-cost feedback.</a:t>
            </a:r>
            <a:endParaRPr lang="en-US" sz="1600" dirty="0"/>
          </a:p>
        </p:txBody>
      </p:sp>
      <p:sp>
        <p:nvSpPr>
          <p:cNvPr id="10" name="Shape 8"/>
          <p:cNvSpPr/>
          <p:nvPr/>
        </p:nvSpPr>
        <p:spPr>
          <a:xfrm>
            <a:off x="621792" y="2825496"/>
            <a:ext cx="566928" cy="566928"/>
          </a:xfrm>
          <a:prstGeom prst="ellipse">
            <a:avLst/>
          </a:prstGeom>
          <a:solidFill>
            <a:srgbClr val="0B2E5C"/>
          </a:solidFill>
          <a:ln w="12700">
            <a:solidFill>
              <a:srgbClr val="0B2E5C"/>
            </a:solidFill>
            <a:prstDash val="solid"/>
          </a:ln>
        </p:spPr>
        <p:txBody>
          <a:bodyPr/>
          <a:lstStyle/>
          <a:p>
            <a:endParaRPr lang="en-US"/>
          </a:p>
        </p:txBody>
      </p:sp>
      <p:sp>
        <p:nvSpPr>
          <p:cNvPr id="11" name="Text 9"/>
          <p:cNvSpPr/>
          <p:nvPr/>
        </p:nvSpPr>
        <p:spPr>
          <a:xfrm>
            <a:off x="621792" y="2825496"/>
            <a:ext cx="566928" cy="566928"/>
          </a:xfrm>
          <a:prstGeom prst="rect">
            <a:avLst/>
          </a:prstGeom>
          <a:noFill/>
          <a:ln/>
        </p:spPr>
        <p:txBody>
          <a:bodyPr wrap="square" lIns="0" tIns="0" rIns="0" bIns="0" rtlCol="0" anchor="ctr"/>
          <a:lstStyle/>
          <a:p>
            <a:pPr marL="0" indent="0" algn="ctr">
              <a:buNone/>
            </a:pPr>
            <a:r>
              <a:rPr lang="en-US" sz="1700" b="1" dirty="0">
                <a:solidFill>
                  <a:srgbClr val="FFFFFF"/>
                </a:solidFill>
                <a:latin typeface="Calibri" pitchFamily="34" charset="0"/>
                <a:ea typeface="Calibri" pitchFamily="34" charset="-122"/>
                <a:cs typeface="Calibri" pitchFamily="34" charset="-120"/>
              </a:rPr>
              <a:t>2</a:t>
            </a:r>
            <a:endParaRPr lang="en-US" sz="1700" dirty="0"/>
          </a:p>
        </p:txBody>
      </p:sp>
      <p:sp>
        <p:nvSpPr>
          <p:cNvPr id="12" name="Text 10"/>
          <p:cNvSpPr/>
          <p:nvPr/>
        </p:nvSpPr>
        <p:spPr>
          <a:xfrm>
            <a:off x="1444752" y="2715768"/>
            <a:ext cx="2468880" cy="786384"/>
          </a:xfrm>
          <a:prstGeom prst="rect">
            <a:avLst/>
          </a:prstGeom>
          <a:noFill/>
          <a:ln/>
        </p:spPr>
        <p:txBody>
          <a:bodyPr wrap="square" lIns="0" tIns="0" rIns="0" bIns="0" rtlCol="0" anchor="ctr"/>
          <a:lstStyle/>
          <a:p>
            <a:pPr marL="0" indent="0">
              <a:buNone/>
            </a:pPr>
            <a:r>
              <a:rPr lang="en-US" sz="1900" b="1" dirty="0">
                <a:solidFill>
                  <a:srgbClr val="0B2E5C"/>
                </a:solidFill>
                <a:latin typeface="Calibri" pitchFamily="34" charset="0"/>
                <a:ea typeface="Calibri" pitchFamily="34" charset="-122"/>
                <a:cs typeface="Calibri" pitchFamily="34" charset="-120"/>
              </a:rPr>
              <a:t>Metacognitive</a:t>
            </a:r>
            <a:endParaRPr lang="en-US" sz="1900" dirty="0"/>
          </a:p>
        </p:txBody>
      </p:sp>
      <p:sp>
        <p:nvSpPr>
          <p:cNvPr id="13" name="Text 11"/>
          <p:cNvSpPr/>
          <p:nvPr/>
        </p:nvSpPr>
        <p:spPr>
          <a:xfrm>
            <a:off x="4005072" y="2715768"/>
            <a:ext cx="7562088" cy="786384"/>
          </a:xfrm>
          <a:prstGeom prst="rect">
            <a:avLst/>
          </a:prstGeom>
          <a:noFill/>
          <a:ln/>
        </p:spPr>
        <p:txBody>
          <a:bodyPr wrap="square" lIns="0" tIns="0" rIns="0" bIns="0" rtlCol="0" anchor="ctr"/>
          <a:lstStyle/>
          <a:p>
            <a:pPr marL="0" indent="0">
              <a:lnSpc>
                <a:spcPct val="112000"/>
              </a:lnSpc>
              <a:buNone/>
            </a:pPr>
            <a:r>
              <a:rPr lang="en-US" sz="1600" dirty="0">
                <a:solidFill>
                  <a:srgbClr val="36434F"/>
                </a:solidFill>
                <a:latin typeface="Calibri" pitchFamily="34" charset="0"/>
                <a:ea typeface="Calibri" pitchFamily="34" charset="-122"/>
                <a:cs typeface="Calibri" pitchFamily="34" charset="-120"/>
              </a:rPr>
              <a:t>Goal-setting, planning, self-monitoring, reflection — demands deliberate learner initiative.</a:t>
            </a:r>
            <a:endParaRPr lang="en-US" sz="1600" dirty="0"/>
          </a:p>
        </p:txBody>
      </p:sp>
      <p:sp>
        <p:nvSpPr>
          <p:cNvPr id="14" name="Shape 12"/>
          <p:cNvSpPr/>
          <p:nvPr/>
        </p:nvSpPr>
        <p:spPr>
          <a:xfrm>
            <a:off x="621792" y="3785616"/>
            <a:ext cx="566928" cy="566928"/>
          </a:xfrm>
          <a:prstGeom prst="ellipse">
            <a:avLst/>
          </a:prstGeom>
          <a:solidFill>
            <a:srgbClr val="3D6E8C"/>
          </a:solidFill>
          <a:ln w="12700">
            <a:solidFill>
              <a:srgbClr val="3D6E8C"/>
            </a:solidFill>
            <a:prstDash val="solid"/>
          </a:ln>
        </p:spPr>
        <p:txBody>
          <a:bodyPr/>
          <a:lstStyle/>
          <a:p>
            <a:endParaRPr lang="en-US"/>
          </a:p>
        </p:txBody>
      </p:sp>
      <p:sp>
        <p:nvSpPr>
          <p:cNvPr id="15" name="Text 13"/>
          <p:cNvSpPr/>
          <p:nvPr/>
        </p:nvSpPr>
        <p:spPr>
          <a:xfrm>
            <a:off x="621792" y="3785616"/>
            <a:ext cx="566928" cy="566928"/>
          </a:xfrm>
          <a:prstGeom prst="rect">
            <a:avLst/>
          </a:prstGeom>
          <a:noFill/>
          <a:ln/>
        </p:spPr>
        <p:txBody>
          <a:bodyPr wrap="square" lIns="0" tIns="0" rIns="0" bIns="0" rtlCol="0" anchor="ctr"/>
          <a:lstStyle/>
          <a:p>
            <a:pPr marL="0" indent="0" algn="ctr">
              <a:buNone/>
            </a:pPr>
            <a:r>
              <a:rPr lang="en-US" sz="1700" b="1" dirty="0">
                <a:solidFill>
                  <a:srgbClr val="FFFFFF"/>
                </a:solidFill>
                <a:latin typeface="Calibri" pitchFamily="34" charset="0"/>
                <a:ea typeface="Calibri" pitchFamily="34" charset="-122"/>
                <a:cs typeface="Calibri" pitchFamily="34" charset="-120"/>
              </a:rPr>
              <a:t>3</a:t>
            </a:r>
            <a:endParaRPr lang="en-US" sz="1700" dirty="0"/>
          </a:p>
        </p:txBody>
      </p:sp>
      <p:sp>
        <p:nvSpPr>
          <p:cNvPr id="16" name="Text 14"/>
          <p:cNvSpPr/>
          <p:nvPr/>
        </p:nvSpPr>
        <p:spPr>
          <a:xfrm>
            <a:off x="1444752" y="3675888"/>
            <a:ext cx="2468880" cy="786384"/>
          </a:xfrm>
          <a:prstGeom prst="rect">
            <a:avLst/>
          </a:prstGeom>
          <a:noFill/>
          <a:ln/>
        </p:spPr>
        <p:txBody>
          <a:bodyPr wrap="square" lIns="0" tIns="0" rIns="0" bIns="0" rtlCol="0" anchor="ctr"/>
          <a:lstStyle/>
          <a:p>
            <a:pPr marL="0" indent="0">
              <a:buNone/>
            </a:pPr>
            <a:r>
              <a:rPr lang="en-US" sz="1900" b="1" dirty="0">
                <a:solidFill>
                  <a:srgbClr val="0B2E5C"/>
                </a:solidFill>
                <a:latin typeface="Calibri" pitchFamily="34" charset="0"/>
                <a:ea typeface="Calibri" pitchFamily="34" charset="-122"/>
                <a:cs typeface="Calibri" pitchFamily="34" charset="-120"/>
              </a:rPr>
              <a:t>Affective</a:t>
            </a:r>
            <a:endParaRPr lang="en-US" sz="1900" dirty="0"/>
          </a:p>
        </p:txBody>
      </p:sp>
      <p:sp>
        <p:nvSpPr>
          <p:cNvPr id="17" name="Text 15"/>
          <p:cNvSpPr/>
          <p:nvPr/>
        </p:nvSpPr>
        <p:spPr>
          <a:xfrm>
            <a:off x="4005072" y="3675888"/>
            <a:ext cx="7562088" cy="786384"/>
          </a:xfrm>
          <a:prstGeom prst="rect">
            <a:avLst/>
          </a:prstGeom>
          <a:noFill/>
          <a:ln/>
        </p:spPr>
        <p:txBody>
          <a:bodyPr wrap="square" lIns="0" tIns="0" rIns="0" bIns="0" rtlCol="0" anchor="ctr"/>
          <a:lstStyle/>
          <a:p>
            <a:pPr marL="0" indent="0">
              <a:lnSpc>
                <a:spcPct val="112000"/>
              </a:lnSpc>
              <a:buNone/>
            </a:pPr>
            <a:r>
              <a:rPr lang="en-US" sz="1600" dirty="0">
                <a:solidFill>
                  <a:srgbClr val="36434F"/>
                </a:solidFill>
                <a:latin typeface="Calibri" pitchFamily="34" charset="0"/>
                <a:ea typeface="Calibri" pitchFamily="34" charset="-122"/>
                <a:cs typeface="Calibri" pitchFamily="34" charset="-120"/>
              </a:rPr>
              <a:t>Low-stakes, non-judgemental practice that eases anxiety — while risking over-reliance.</a:t>
            </a:r>
            <a:endParaRPr lang="en-US" sz="1600" dirty="0"/>
          </a:p>
        </p:txBody>
      </p:sp>
      <p:sp>
        <p:nvSpPr>
          <p:cNvPr id="18" name="Shape 16"/>
          <p:cNvSpPr/>
          <p:nvPr/>
        </p:nvSpPr>
        <p:spPr>
          <a:xfrm>
            <a:off x="621792" y="4745736"/>
            <a:ext cx="566928" cy="566928"/>
          </a:xfrm>
          <a:prstGeom prst="ellipse">
            <a:avLst/>
          </a:prstGeom>
          <a:solidFill>
            <a:srgbClr val="C8912B"/>
          </a:solidFill>
          <a:ln w="12700">
            <a:solidFill>
              <a:srgbClr val="C8912B"/>
            </a:solidFill>
            <a:prstDash val="solid"/>
          </a:ln>
        </p:spPr>
        <p:txBody>
          <a:bodyPr/>
          <a:lstStyle/>
          <a:p>
            <a:endParaRPr lang="en-US"/>
          </a:p>
        </p:txBody>
      </p:sp>
      <p:sp>
        <p:nvSpPr>
          <p:cNvPr id="19" name="Text 17"/>
          <p:cNvSpPr/>
          <p:nvPr/>
        </p:nvSpPr>
        <p:spPr>
          <a:xfrm>
            <a:off x="621792" y="4745736"/>
            <a:ext cx="566928" cy="566928"/>
          </a:xfrm>
          <a:prstGeom prst="rect">
            <a:avLst/>
          </a:prstGeom>
          <a:noFill/>
          <a:ln/>
        </p:spPr>
        <p:txBody>
          <a:bodyPr wrap="square" lIns="0" tIns="0" rIns="0" bIns="0" rtlCol="0" anchor="ctr"/>
          <a:lstStyle/>
          <a:p>
            <a:pPr marL="0" indent="0" algn="ctr">
              <a:buNone/>
            </a:pPr>
            <a:r>
              <a:rPr lang="en-US" sz="1700" b="1" dirty="0">
                <a:solidFill>
                  <a:srgbClr val="FFFFFF"/>
                </a:solidFill>
                <a:latin typeface="Calibri" pitchFamily="34" charset="0"/>
                <a:ea typeface="Calibri" pitchFamily="34" charset="-122"/>
                <a:cs typeface="Calibri" pitchFamily="34" charset="-120"/>
              </a:rPr>
              <a:t>4</a:t>
            </a:r>
            <a:endParaRPr lang="en-US" sz="1700" dirty="0"/>
          </a:p>
        </p:txBody>
      </p:sp>
      <p:sp>
        <p:nvSpPr>
          <p:cNvPr id="20" name="Text 18"/>
          <p:cNvSpPr/>
          <p:nvPr/>
        </p:nvSpPr>
        <p:spPr>
          <a:xfrm>
            <a:off x="1444752" y="4636008"/>
            <a:ext cx="2468880" cy="786384"/>
          </a:xfrm>
          <a:prstGeom prst="rect">
            <a:avLst/>
          </a:prstGeom>
          <a:noFill/>
          <a:ln/>
        </p:spPr>
        <p:txBody>
          <a:bodyPr wrap="square" lIns="0" tIns="0" rIns="0" bIns="0" rtlCol="0" anchor="ctr"/>
          <a:lstStyle/>
          <a:p>
            <a:pPr marL="0" indent="0">
              <a:buNone/>
            </a:pPr>
            <a:r>
              <a:rPr lang="en-US" sz="1900" b="1" dirty="0">
                <a:solidFill>
                  <a:srgbClr val="0B2E5C"/>
                </a:solidFill>
                <a:latin typeface="Calibri" pitchFamily="34" charset="0"/>
                <a:ea typeface="Calibri" pitchFamily="34" charset="-122"/>
                <a:cs typeface="Calibri" pitchFamily="34" charset="-120"/>
              </a:rPr>
              <a:t>Social</a:t>
            </a:r>
            <a:endParaRPr lang="en-US" sz="1900" dirty="0"/>
          </a:p>
        </p:txBody>
      </p:sp>
      <p:sp>
        <p:nvSpPr>
          <p:cNvPr id="21" name="Text 19"/>
          <p:cNvSpPr/>
          <p:nvPr/>
        </p:nvSpPr>
        <p:spPr>
          <a:xfrm>
            <a:off x="4005072" y="4636008"/>
            <a:ext cx="7562088" cy="786384"/>
          </a:xfrm>
          <a:prstGeom prst="rect">
            <a:avLst/>
          </a:prstGeom>
          <a:noFill/>
          <a:ln/>
        </p:spPr>
        <p:txBody>
          <a:bodyPr wrap="square" lIns="0" tIns="0" rIns="0" bIns="0" rtlCol="0" anchor="ctr"/>
          <a:lstStyle/>
          <a:p>
            <a:pPr marL="0" indent="0">
              <a:lnSpc>
                <a:spcPct val="112000"/>
              </a:lnSpc>
              <a:buNone/>
            </a:pPr>
            <a:r>
              <a:rPr lang="en-US" sz="1600" dirty="0">
                <a:solidFill>
                  <a:srgbClr val="36434F"/>
                </a:solidFill>
                <a:latin typeface="Calibri" pitchFamily="34" charset="0"/>
                <a:ea typeface="Calibri" pitchFamily="34" charset="-122"/>
                <a:cs typeface="Calibri" pitchFamily="34" charset="-120"/>
              </a:rPr>
              <a:t>AI as interactional partner, or as a rehearsal space for human contact.</a:t>
            </a:r>
            <a:endParaRPr lang="en-US" sz="1600" dirty="0"/>
          </a:p>
        </p:txBody>
      </p:sp>
      <p:sp>
        <p:nvSpPr>
          <p:cNvPr id="22" name="Text 20"/>
          <p:cNvSpPr/>
          <p:nvPr/>
        </p:nvSpPr>
        <p:spPr>
          <a:xfrm>
            <a:off x="621792" y="5715000"/>
            <a:ext cx="10945368" cy="384048"/>
          </a:xfrm>
          <a:prstGeom prst="rect">
            <a:avLst/>
          </a:prstGeom>
          <a:noFill/>
          <a:ln/>
        </p:spPr>
        <p:txBody>
          <a:bodyPr wrap="square" lIns="0" tIns="0" rIns="0" bIns="0" rtlCol="0" anchor="ctr"/>
          <a:lstStyle/>
          <a:p>
            <a:pPr marL="0" indent="0">
              <a:buNone/>
            </a:pPr>
            <a:r>
              <a:rPr lang="en-US" sz="1500" i="1" dirty="0">
                <a:solidFill>
                  <a:srgbClr val="0E6288"/>
                </a:solidFill>
                <a:latin typeface="Calibri" pitchFamily="34" charset="0"/>
                <a:ea typeface="Calibri" pitchFamily="34" charset="-122"/>
                <a:cs typeface="Calibri" pitchFamily="34" charset="-120"/>
              </a:rPr>
              <a:t>This frame dominates Vietnamese EFL research and yields categories that hold up across studies.</a:t>
            </a:r>
            <a:endParaRPr lang="en-US" sz="1500" dirty="0"/>
          </a:p>
        </p:txBody>
      </p:sp>
      <p:sp>
        <p:nvSpPr>
          <p:cNvPr id="23" name="Text 21"/>
          <p:cNvSpPr/>
          <p:nvPr/>
        </p:nvSpPr>
        <p:spPr>
          <a:xfrm>
            <a:off x="621792" y="6355080"/>
            <a:ext cx="7315200" cy="274320"/>
          </a:xfrm>
          <a:prstGeom prst="rect">
            <a:avLst/>
          </a:prstGeom>
          <a:noFill/>
          <a:ln/>
        </p:spPr>
        <p:txBody>
          <a:bodyPr wrap="square" lIns="0" tIns="0" rIns="0" bIns="0" rtlCol="0" anchor="ctr"/>
          <a:lstStyle/>
          <a:p>
            <a:pPr marL="0" indent="0">
              <a:buNone/>
            </a:pPr>
            <a:r>
              <a:rPr lang="en-US" sz="1100" dirty="0">
                <a:solidFill>
                  <a:srgbClr val="68757F"/>
                </a:solidFill>
                <a:latin typeface="Calibri" pitchFamily="34" charset="0"/>
                <a:ea typeface="Calibri" pitchFamily="34" charset="-122"/>
                <a:cs typeface="Calibri" pitchFamily="34" charset="-120"/>
              </a:rPr>
              <a:t>HUFLIT INTESOL 2026  ·  AI-Driven Self-Directed Language Learning</a:t>
            </a:r>
            <a:endParaRPr lang="en-US" sz="1100" dirty="0"/>
          </a:p>
        </p:txBody>
      </p:sp>
      <p:sp>
        <p:nvSpPr>
          <p:cNvPr id="24" name="Text 22"/>
          <p:cNvSpPr/>
          <p:nvPr/>
        </p:nvSpPr>
        <p:spPr>
          <a:xfrm>
            <a:off x="10972800" y="6355080"/>
            <a:ext cx="594360" cy="274320"/>
          </a:xfrm>
          <a:prstGeom prst="rect">
            <a:avLst/>
          </a:prstGeom>
          <a:noFill/>
          <a:ln/>
        </p:spPr>
        <p:txBody>
          <a:bodyPr wrap="square" lIns="0" tIns="0" rIns="0" bIns="0" rtlCol="0" anchor="ctr"/>
          <a:lstStyle/>
          <a:p>
            <a:pPr marL="0" indent="0" algn="r">
              <a:buNone/>
            </a:pPr>
            <a:r>
              <a:rPr lang="en-US" sz="1100" dirty="0">
                <a:solidFill>
                  <a:srgbClr val="68757F"/>
                </a:solidFill>
                <a:latin typeface="Calibri" pitchFamily="34" charset="0"/>
                <a:ea typeface="Calibri" pitchFamily="34" charset="-122"/>
                <a:cs typeface="Calibri" pitchFamily="34" charset="-120"/>
              </a:rPr>
              <a:t>5</a:t>
            </a:r>
            <a:endParaRPr lang="en-US" sz="1100" dirty="0"/>
          </a:p>
        </p:txBody>
      </p:sp>
    </p:spTree>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21792" y="347472"/>
            <a:ext cx="9509760" cy="713232"/>
          </a:xfrm>
          <a:prstGeom prst="rect">
            <a:avLst/>
          </a:prstGeom>
          <a:noFill/>
          <a:ln/>
        </p:spPr>
        <p:txBody>
          <a:bodyPr wrap="square" lIns="0" tIns="0" rIns="0" bIns="0" rtlCol="0" anchor="ctr"/>
          <a:lstStyle/>
          <a:p>
            <a:pPr marL="0" indent="0">
              <a:buNone/>
            </a:pPr>
            <a:r>
              <a:rPr lang="en-US" sz="3300" b="1" dirty="0">
                <a:solidFill>
                  <a:srgbClr val="0B2E5C"/>
                </a:solidFill>
                <a:latin typeface="Cambria" pitchFamily="34" charset="0"/>
                <a:ea typeface="Cambria" pitchFamily="34" charset="-122"/>
                <a:cs typeface="Cambria" pitchFamily="34" charset="-120"/>
              </a:rPr>
              <a:t>Convergent mixed-methods design</a:t>
            </a:r>
            <a:endParaRPr lang="en-US" sz="3300" dirty="0"/>
          </a:p>
        </p:txBody>
      </p:sp>
      <p:sp>
        <p:nvSpPr>
          <p:cNvPr id="5" name="Text 3"/>
          <p:cNvSpPr/>
          <p:nvPr/>
        </p:nvSpPr>
        <p:spPr>
          <a:xfrm>
            <a:off x="621792" y="1115568"/>
            <a:ext cx="10945368" cy="365760"/>
          </a:xfrm>
          <a:prstGeom prst="rect">
            <a:avLst/>
          </a:prstGeom>
          <a:noFill/>
          <a:ln/>
        </p:spPr>
        <p:txBody>
          <a:bodyPr wrap="square" lIns="0" tIns="0" rIns="0" bIns="0" rtlCol="0" anchor="ctr"/>
          <a:lstStyle/>
          <a:p>
            <a:pPr marL="0" indent="0">
              <a:buNone/>
            </a:pPr>
            <a:r>
              <a:rPr lang="en-US" sz="1700" dirty="0">
                <a:solidFill>
                  <a:srgbClr val="36434F"/>
                </a:solidFill>
                <a:latin typeface="Calibri" pitchFamily="34" charset="0"/>
                <a:ea typeface="Calibri" pitchFamily="34" charset="-122"/>
                <a:cs typeface="Calibri" pitchFamily="34" charset="-120"/>
              </a:rPr>
              <a:t>Creswell &amp; Plano Clark (2018). Both strands collected concurrently, analysed separately, merged at interpretation.</a:t>
            </a:r>
            <a:endParaRPr lang="en-US" sz="1700" dirty="0"/>
          </a:p>
        </p:txBody>
      </p:sp>
      <p:sp>
        <p:nvSpPr>
          <p:cNvPr id="6" name="Shape 4"/>
          <p:cNvSpPr/>
          <p:nvPr/>
        </p:nvSpPr>
        <p:spPr>
          <a:xfrm>
            <a:off x="621792" y="1691640"/>
            <a:ext cx="5285232" cy="2697480"/>
          </a:xfrm>
          <a:prstGeom prst="rect">
            <a:avLst/>
          </a:prstGeom>
          <a:solidFill>
            <a:srgbClr val="EAF4FA"/>
          </a:solidFill>
          <a:ln w="12700">
            <a:solidFill>
              <a:srgbClr val="EAF4FA"/>
            </a:solidFill>
            <a:prstDash val="solid"/>
          </a:ln>
        </p:spPr>
        <p:txBody>
          <a:bodyPr/>
          <a:lstStyle/>
          <a:p>
            <a:endParaRPr lang="en-US"/>
          </a:p>
        </p:txBody>
      </p:sp>
      <p:sp>
        <p:nvSpPr>
          <p:cNvPr id="7" name="Text 5"/>
          <p:cNvSpPr/>
          <p:nvPr/>
        </p:nvSpPr>
        <p:spPr>
          <a:xfrm>
            <a:off x="914400" y="1874520"/>
            <a:ext cx="4700016" cy="292608"/>
          </a:xfrm>
          <a:prstGeom prst="rect">
            <a:avLst/>
          </a:prstGeom>
          <a:noFill/>
          <a:ln/>
        </p:spPr>
        <p:txBody>
          <a:bodyPr wrap="square" lIns="0" tIns="0" rIns="0" bIns="0" rtlCol="0" anchor="ctr"/>
          <a:lstStyle/>
          <a:p>
            <a:pPr marL="0" indent="0">
              <a:buNone/>
            </a:pPr>
            <a:r>
              <a:rPr lang="en-US" sz="1300" b="1" kern="0" spc="140" dirty="0">
                <a:solidFill>
                  <a:srgbClr val="0E6288"/>
                </a:solidFill>
                <a:latin typeface="Calibri" pitchFamily="34" charset="0"/>
                <a:ea typeface="Calibri" pitchFamily="34" charset="-122"/>
                <a:cs typeface="Calibri" pitchFamily="34" charset="-120"/>
              </a:rPr>
              <a:t>QUANTITATIVE</a:t>
            </a:r>
            <a:endParaRPr lang="en-US" sz="1300" dirty="0"/>
          </a:p>
        </p:txBody>
      </p:sp>
      <p:sp>
        <p:nvSpPr>
          <p:cNvPr id="8" name="Text 6"/>
          <p:cNvSpPr/>
          <p:nvPr/>
        </p:nvSpPr>
        <p:spPr>
          <a:xfrm>
            <a:off x="914400" y="2176272"/>
            <a:ext cx="4700016" cy="603504"/>
          </a:xfrm>
          <a:prstGeom prst="rect">
            <a:avLst/>
          </a:prstGeom>
          <a:noFill/>
          <a:ln/>
        </p:spPr>
        <p:txBody>
          <a:bodyPr wrap="square" lIns="0" tIns="0" rIns="0" bIns="0" rtlCol="0" anchor="ctr"/>
          <a:lstStyle/>
          <a:p>
            <a:pPr marL="0" indent="0">
              <a:buNone/>
            </a:pPr>
            <a:r>
              <a:rPr lang="en-US" sz="3800" b="1" dirty="0">
                <a:solidFill>
                  <a:srgbClr val="0B2E5C"/>
                </a:solidFill>
                <a:latin typeface="Cambria" pitchFamily="34" charset="0"/>
                <a:ea typeface="Cambria" pitchFamily="34" charset="-122"/>
                <a:cs typeface="Cambria" pitchFamily="34" charset="-120"/>
              </a:rPr>
              <a:t>N = 52</a:t>
            </a:r>
            <a:endParaRPr lang="en-US" sz="3800" dirty="0"/>
          </a:p>
        </p:txBody>
      </p:sp>
      <p:sp>
        <p:nvSpPr>
          <p:cNvPr id="9" name="Text 7"/>
          <p:cNvSpPr/>
          <p:nvPr/>
        </p:nvSpPr>
        <p:spPr>
          <a:xfrm>
            <a:off x="914400" y="2834640"/>
            <a:ext cx="4700016" cy="1417320"/>
          </a:xfrm>
          <a:prstGeom prst="rect">
            <a:avLst/>
          </a:prstGeom>
          <a:noFill/>
          <a:ln/>
        </p:spPr>
        <p:txBody>
          <a:bodyPr wrap="square" lIns="0" tIns="0" rIns="0" bIns="0" rtlCol="0" anchor="t"/>
          <a:lstStyle/>
          <a:p>
            <a:pPr marL="342900" indent="-342900">
              <a:spcAft>
                <a:spcPts val="600"/>
              </a:spcAft>
              <a:buSzPct val="100000"/>
              <a:buChar char="•"/>
            </a:pPr>
            <a:r>
              <a:rPr lang="en-US" sz="1500" dirty="0">
                <a:solidFill>
                  <a:srgbClr val="36434F"/>
                </a:solidFill>
                <a:latin typeface="Calibri" pitchFamily="34" charset="0"/>
                <a:ea typeface="Calibri" pitchFamily="34" charset="-122"/>
                <a:cs typeface="Calibri" pitchFamily="34" charset="-120"/>
              </a:rPr>
              <a:t>43-item questionnaire, 5-point Likert</a:t>
            </a:r>
            <a:endParaRPr lang="en-US" sz="1500" dirty="0"/>
          </a:p>
          <a:p>
            <a:pPr marL="342900" indent="-342900">
              <a:spcAft>
                <a:spcPts val="600"/>
              </a:spcAft>
              <a:buSzPct val="100000"/>
              <a:buChar char="•"/>
            </a:pPr>
            <a:r>
              <a:rPr lang="en-US" sz="1500" dirty="0">
                <a:solidFill>
                  <a:srgbClr val="36434F"/>
                </a:solidFill>
                <a:latin typeface="Calibri" pitchFamily="34" charset="0"/>
                <a:ea typeface="Calibri" pitchFamily="34" charset="-122"/>
                <a:cs typeface="Calibri" pitchFamily="34" charset="-120"/>
              </a:rPr>
              <a:t>4 subscales: cognitive 9 · metacog 7 · affective 6 · social 7</a:t>
            </a:r>
            <a:endParaRPr lang="en-US" sz="1500" dirty="0"/>
          </a:p>
          <a:p>
            <a:pPr marL="342900" indent="-342900">
              <a:spcAft>
                <a:spcPts val="600"/>
              </a:spcAft>
              <a:buSzPct val="100000"/>
              <a:buChar char="•"/>
            </a:pPr>
            <a:r>
              <a:rPr lang="en-US" sz="1500" dirty="0">
                <a:solidFill>
                  <a:srgbClr val="36434F"/>
                </a:solidFill>
                <a:latin typeface="Calibri" pitchFamily="34" charset="0"/>
                <a:ea typeface="Calibri" pitchFamily="34" charset="-122"/>
                <a:cs typeface="Calibri" pitchFamily="34" charset="-120"/>
              </a:rPr>
              <a:t>Cronbach's α = .84–.85 across all four</a:t>
            </a:r>
            <a:endParaRPr lang="en-US" sz="1500" dirty="0"/>
          </a:p>
          <a:p>
            <a:pPr marL="342900" indent="-342900">
              <a:spcAft>
                <a:spcPts val="600"/>
              </a:spcAft>
              <a:buSzPct val="100000"/>
              <a:buChar char="•"/>
            </a:pPr>
            <a:r>
              <a:rPr lang="en-US" sz="1500" dirty="0">
                <a:solidFill>
                  <a:srgbClr val="36434F"/>
                </a:solidFill>
                <a:latin typeface="Calibri" pitchFamily="34" charset="0"/>
                <a:ea typeface="Calibri" pitchFamily="34" charset="-122"/>
                <a:cs typeface="Calibri" pitchFamily="34" charset="-120"/>
              </a:rPr>
              <a:t>SPSS 31: descriptives, independent-samples t-tests</a:t>
            </a:r>
            <a:endParaRPr lang="en-US" sz="1500" dirty="0"/>
          </a:p>
        </p:txBody>
      </p:sp>
      <p:sp>
        <p:nvSpPr>
          <p:cNvPr id="10" name="Shape 8"/>
          <p:cNvSpPr/>
          <p:nvPr/>
        </p:nvSpPr>
        <p:spPr>
          <a:xfrm>
            <a:off x="6281928" y="1691640"/>
            <a:ext cx="5285232" cy="2697480"/>
          </a:xfrm>
          <a:prstGeom prst="rect">
            <a:avLst/>
          </a:prstGeom>
          <a:solidFill>
            <a:srgbClr val="F4F7F9"/>
          </a:solidFill>
          <a:ln w="12700">
            <a:solidFill>
              <a:srgbClr val="F4F7F9"/>
            </a:solidFill>
            <a:prstDash val="solid"/>
          </a:ln>
        </p:spPr>
        <p:txBody>
          <a:bodyPr/>
          <a:lstStyle/>
          <a:p>
            <a:endParaRPr lang="en-US"/>
          </a:p>
        </p:txBody>
      </p:sp>
      <p:sp>
        <p:nvSpPr>
          <p:cNvPr id="11" name="Text 9"/>
          <p:cNvSpPr/>
          <p:nvPr/>
        </p:nvSpPr>
        <p:spPr>
          <a:xfrm>
            <a:off x="6574536" y="1874520"/>
            <a:ext cx="4700016" cy="292608"/>
          </a:xfrm>
          <a:prstGeom prst="rect">
            <a:avLst/>
          </a:prstGeom>
          <a:noFill/>
          <a:ln/>
        </p:spPr>
        <p:txBody>
          <a:bodyPr wrap="square" lIns="0" tIns="0" rIns="0" bIns="0" rtlCol="0" anchor="ctr"/>
          <a:lstStyle/>
          <a:p>
            <a:pPr marL="0" indent="0">
              <a:buNone/>
            </a:pPr>
            <a:r>
              <a:rPr lang="en-US" sz="1300" b="1" kern="0" spc="140" dirty="0">
                <a:solidFill>
                  <a:srgbClr val="0B2E5C"/>
                </a:solidFill>
                <a:latin typeface="Calibri" pitchFamily="34" charset="0"/>
                <a:ea typeface="Calibri" pitchFamily="34" charset="-122"/>
                <a:cs typeface="Calibri" pitchFamily="34" charset="-120"/>
              </a:rPr>
              <a:t>QUALITATIVE</a:t>
            </a:r>
            <a:endParaRPr lang="en-US" sz="1300" dirty="0"/>
          </a:p>
        </p:txBody>
      </p:sp>
      <p:sp>
        <p:nvSpPr>
          <p:cNvPr id="12" name="Text 10"/>
          <p:cNvSpPr/>
          <p:nvPr/>
        </p:nvSpPr>
        <p:spPr>
          <a:xfrm>
            <a:off x="6574536" y="2176272"/>
            <a:ext cx="4700016" cy="603504"/>
          </a:xfrm>
          <a:prstGeom prst="rect">
            <a:avLst/>
          </a:prstGeom>
          <a:noFill/>
          <a:ln/>
        </p:spPr>
        <p:txBody>
          <a:bodyPr wrap="square" lIns="0" tIns="0" rIns="0" bIns="0" rtlCol="0" anchor="ctr"/>
          <a:lstStyle/>
          <a:p>
            <a:pPr marL="0" indent="0">
              <a:buNone/>
            </a:pPr>
            <a:r>
              <a:rPr lang="en-US" sz="3800" b="1" dirty="0">
                <a:solidFill>
                  <a:srgbClr val="0B2E5C"/>
                </a:solidFill>
                <a:latin typeface="Cambria" pitchFamily="34" charset="0"/>
                <a:ea typeface="Cambria" pitchFamily="34" charset="-122"/>
                <a:cs typeface="Cambria" pitchFamily="34" charset="-120"/>
              </a:rPr>
              <a:t>n = 16</a:t>
            </a:r>
            <a:endParaRPr lang="en-US" sz="3800" dirty="0"/>
          </a:p>
        </p:txBody>
      </p:sp>
      <p:sp>
        <p:nvSpPr>
          <p:cNvPr id="13" name="Text 11"/>
          <p:cNvSpPr/>
          <p:nvPr/>
        </p:nvSpPr>
        <p:spPr>
          <a:xfrm>
            <a:off x="6574536" y="2834640"/>
            <a:ext cx="4700016" cy="1417320"/>
          </a:xfrm>
          <a:prstGeom prst="rect">
            <a:avLst/>
          </a:prstGeom>
          <a:noFill/>
          <a:ln/>
        </p:spPr>
        <p:txBody>
          <a:bodyPr wrap="square" lIns="0" tIns="0" rIns="0" bIns="0" rtlCol="0" anchor="t"/>
          <a:lstStyle/>
          <a:p>
            <a:pPr marL="342900" indent="-342900">
              <a:spcAft>
                <a:spcPts val="600"/>
              </a:spcAft>
              <a:buSzPct val="100000"/>
              <a:buChar char="•"/>
            </a:pPr>
            <a:r>
              <a:rPr lang="en-US" sz="1500" dirty="0">
                <a:solidFill>
                  <a:srgbClr val="36434F"/>
                </a:solidFill>
                <a:latin typeface="Calibri" pitchFamily="34" charset="0"/>
                <a:ea typeface="Calibri" pitchFamily="34" charset="-122"/>
                <a:cs typeface="Calibri" pitchFamily="34" charset="-120"/>
              </a:rPr>
              <a:t>20-question semi-structured protocol</a:t>
            </a:r>
            <a:endParaRPr lang="en-US" sz="1500" dirty="0"/>
          </a:p>
          <a:p>
            <a:pPr marL="342900" indent="-342900">
              <a:spcAft>
                <a:spcPts val="600"/>
              </a:spcAft>
              <a:buSzPct val="100000"/>
              <a:buChar char="•"/>
            </a:pPr>
            <a:r>
              <a:rPr lang="en-US" sz="1500" dirty="0">
                <a:solidFill>
                  <a:srgbClr val="36434F"/>
                </a:solidFill>
                <a:latin typeface="Calibri" pitchFamily="34" charset="0"/>
                <a:ea typeface="Calibri" pitchFamily="34" charset="-122"/>
                <a:cs typeface="Calibri" pitchFamily="34" charset="-120"/>
              </a:rPr>
              <a:t>Purposive, gender-balanced (7 male / 9 female)</a:t>
            </a:r>
            <a:endParaRPr lang="en-US" sz="1500" dirty="0"/>
          </a:p>
          <a:p>
            <a:pPr marL="342900" indent="-342900">
              <a:spcAft>
                <a:spcPts val="600"/>
              </a:spcAft>
              <a:buSzPct val="100000"/>
              <a:buChar char="•"/>
            </a:pPr>
            <a:r>
              <a:rPr lang="en-US" sz="1500" dirty="0">
                <a:solidFill>
                  <a:srgbClr val="36434F"/>
                </a:solidFill>
                <a:latin typeface="Calibri" pitchFamily="34" charset="0"/>
                <a:ea typeface="Calibri" pitchFamily="34" charset="-122"/>
                <a:cs typeface="Calibri" pitchFamily="34" charset="-120"/>
              </a:rPr>
              <a:t>Written, asynchronous via Google Forms</a:t>
            </a:r>
            <a:endParaRPr lang="en-US" sz="1500" dirty="0"/>
          </a:p>
          <a:p>
            <a:pPr marL="342900" indent="-342900">
              <a:spcAft>
                <a:spcPts val="600"/>
              </a:spcAft>
              <a:buSzPct val="100000"/>
              <a:buChar char="•"/>
            </a:pPr>
            <a:r>
              <a:rPr lang="en-US" sz="1500" dirty="0">
                <a:solidFill>
                  <a:srgbClr val="36434F"/>
                </a:solidFill>
                <a:latin typeface="Calibri" pitchFamily="34" charset="0"/>
                <a:ea typeface="Calibri" pitchFamily="34" charset="-122"/>
                <a:cs typeface="Calibri" pitchFamily="34" charset="-120"/>
              </a:rPr>
              <a:t>Braun &amp; Clarke (2006) thematic analysis</a:t>
            </a:r>
            <a:endParaRPr lang="en-US" sz="1500" dirty="0"/>
          </a:p>
        </p:txBody>
      </p:sp>
      <p:sp>
        <p:nvSpPr>
          <p:cNvPr id="14" name="Shape 12"/>
          <p:cNvSpPr/>
          <p:nvPr/>
        </p:nvSpPr>
        <p:spPr>
          <a:xfrm>
            <a:off x="621792" y="4681728"/>
            <a:ext cx="10945368" cy="960120"/>
          </a:xfrm>
          <a:prstGeom prst="rect">
            <a:avLst/>
          </a:prstGeom>
          <a:solidFill>
            <a:srgbClr val="0B2E5C"/>
          </a:solidFill>
          <a:ln w="12700">
            <a:solidFill>
              <a:srgbClr val="0B2E5C"/>
            </a:solidFill>
            <a:prstDash val="solid"/>
          </a:ln>
        </p:spPr>
        <p:txBody>
          <a:bodyPr/>
          <a:lstStyle/>
          <a:p>
            <a:endParaRPr lang="en-US"/>
          </a:p>
        </p:txBody>
      </p:sp>
      <p:sp>
        <p:nvSpPr>
          <p:cNvPr id="15" name="Text 13"/>
          <p:cNvSpPr/>
          <p:nvPr/>
        </p:nvSpPr>
        <p:spPr>
          <a:xfrm>
            <a:off x="914400" y="4791456"/>
            <a:ext cx="10360152" cy="292608"/>
          </a:xfrm>
          <a:prstGeom prst="rect">
            <a:avLst/>
          </a:prstGeom>
          <a:noFill/>
          <a:ln/>
        </p:spPr>
        <p:txBody>
          <a:bodyPr wrap="square" lIns="0" tIns="0" rIns="0" bIns="0" rtlCol="0" anchor="ctr"/>
          <a:lstStyle/>
          <a:p>
            <a:pPr marL="0" indent="0">
              <a:buNone/>
            </a:pPr>
            <a:r>
              <a:rPr lang="en-US" sz="1500" b="1" dirty="0">
                <a:solidFill>
                  <a:srgbClr val="F0C878"/>
                </a:solidFill>
                <a:latin typeface="Calibri" pitchFamily="34" charset="0"/>
                <a:ea typeface="Calibri" pitchFamily="34" charset="-122"/>
                <a:cs typeface="Calibri" pitchFamily="34" charset="-120"/>
              </a:rPr>
              <a:t>Merged at interpretation</a:t>
            </a:r>
            <a:endParaRPr lang="en-US" sz="1500" dirty="0"/>
          </a:p>
        </p:txBody>
      </p:sp>
      <p:sp>
        <p:nvSpPr>
          <p:cNvPr id="16" name="Text 14"/>
          <p:cNvSpPr/>
          <p:nvPr/>
        </p:nvSpPr>
        <p:spPr>
          <a:xfrm>
            <a:off x="914400" y="5102352"/>
            <a:ext cx="10360152" cy="384048"/>
          </a:xfrm>
          <a:prstGeom prst="rect">
            <a:avLst/>
          </a:prstGeom>
          <a:noFill/>
          <a:ln/>
        </p:spPr>
        <p:txBody>
          <a:bodyPr wrap="square" lIns="0" tIns="0" rIns="0" bIns="0" rtlCol="0" anchor="ctr"/>
          <a:lstStyle/>
          <a:p>
            <a:pPr marL="0" indent="0">
              <a:buNone/>
            </a:pPr>
            <a:r>
              <a:rPr lang="en-US" sz="1550" dirty="0">
                <a:solidFill>
                  <a:srgbClr val="E1EEF7"/>
                </a:solidFill>
                <a:latin typeface="Calibri" pitchFamily="34" charset="0"/>
                <a:ea typeface="Calibri" pitchFamily="34" charset="-122"/>
                <a:cs typeface="Calibri" pitchFamily="34" charset="-120"/>
              </a:rPr>
              <a:t>Interview accounts were read against each subscale to judge whether they confirmed the survey pattern, explained it, or complicated it.</a:t>
            </a:r>
            <a:endParaRPr lang="en-US" sz="1550" dirty="0"/>
          </a:p>
        </p:txBody>
      </p:sp>
      <p:sp>
        <p:nvSpPr>
          <p:cNvPr id="17" name="Text 15"/>
          <p:cNvSpPr/>
          <p:nvPr/>
        </p:nvSpPr>
        <p:spPr>
          <a:xfrm>
            <a:off x="621792" y="6355080"/>
            <a:ext cx="7315200" cy="274320"/>
          </a:xfrm>
          <a:prstGeom prst="rect">
            <a:avLst/>
          </a:prstGeom>
          <a:noFill/>
          <a:ln/>
        </p:spPr>
        <p:txBody>
          <a:bodyPr wrap="square" lIns="0" tIns="0" rIns="0" bIns="0" rtlCol="0" anchor="ctr"/>
          <a:lstStyle/>
          <a:p>
            <a:pPr marL="0" indent="0">
              <a:buNone/>
            </a:pPr>
            <a:r>
              <a:rPr lang="en-US" sz="1100" dirty="0">
                <a:solidFill>
                  <a:srgbClr val="68757F"/>
                </a:solidFill>
                <a:latin typeface="Calibri" pitchFamily="34" charset="0"/>
                <a:ea typeface="Calibri" pitchFamily="34" charset="-122"/>
                <a:cs typeface="Calibri" pitchFamily="34" charset="-120"/>
              </a:rPr>
              <a:t>HUFLIT INTESOL 2026  ·  AI-Driven Self-Directed Language Learning</a:t>
            </a:r>
            <a:endParaRPr lang="en-US" sz="1100" dirty="0"/>
          </a:p>
        </p:txBody>
      </p:sp>
      <p:sp>
        <p:nvSpPr>
          <p:cNvPr id="18" name="Text 16"/>
          <p:cNvSpPr/>
          <p:nvPr/>
        </p:nvSpPr>
        <p:spPr>
          <a:xfrm>
            <a:off x="10972800" y="6355080"/>
            <a:ext cx="594360" cy="274320"/>
          </a:xfrm>
          <a:prstGeom prst="rect">
            <a:avLst/>
          </a:prstGeom>
          <a:noFill/>
          <a:ln/>
        </p:spPr>
        <p:txBody>
          <a:bodyPr wrap="square" lIns="0" tIns="0" rIns="0" bIns="0" rtlCol="0" anchor="ctr"/>
          <a:lstStyle/>
          <a:p>
            <a:pPr marL="0" indent="0" algn="r">
              <a:buNone/>
            </a:pPr>
            <a:r>
              <a:rPr lang="en-US" sz="1100" dirty="0">
                <a:solidFill>
                  <a:srgbClr val="68757F"/>
                </a:solidFill>
                <a:latin typeface="Calibri" pitchFamily="34" charset="0"/>
                <a:ea typeface="Calibri" pitchFamily="34" charset="-122"/>
                <a:cs typeface="Calibri" pitchFamily="34" charset="-120"/>
              </a:rPr>
              <a:t>6</a:t>
            </a:r>
            <a:endParaRPr lang="en-US" sz="1100" dirty="0"/>
          </a:p>
        </p:txBody>
      </p:sp>
    </p:spTree>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21792" y="347472"/>
            <a:ext cx="9509760" cy="713232"/>
          </a:xfrm>
          <a:prstGeom prst="rect">
            <a:avLst/>
          </a:prstGeom>
          <a:noFill/>
          <a:ln/>
        </p:spPr>
        <p:txBody>
          <a:bodyPr wrap="square" lIns="0" tIns="0" rIns="0" bIns="0" rtlCol="0" anchor="ctr"/>
          <a:lstStyle/>
          <a:p>
            <a:pPr marL="0" indent="0">
              <a:buNone/>
            </a:pPr>
            <a:r>
              <a:rPr lang="en-US" sz="3300" b="1" dirty="0">
                <a:solidFill>
                  <a:srgbClr val="0B2E5C"/>
                </a:solidFill>
                <a:latin typeface="Cambria" pitchFamily="34" charset="0"/>
                <a:ea typeface="Cambria" pitchFamily="34" charset="-122"/>
                <a:cs typeface="Cambria" pitchFamily="34" charset="-120"/>
              </a:rPr>
              <a:t>Why vocational learners?</a:t>
            </a:r>
            <a:endParaRPr lang="en-US" sz="3300" dirty="0"/>
          </a:p>
        </p:txBody>
      </p:sp>
      <p:sp>
        <p:nvSpPr>
          <p:cNvPr id="4" name="Text 2"/>
          <p:cNvSpPr/>
          <p:nvPr/>
        </p:nvSpPr>
        <p:spPr>
          <a:xfrm>
            <a:off x="10332720" y="274320"/>
            <a:ext cx="1234440" cy="32918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Trung</a:t>
            </a:r>
            <a:endParaRPr lang="en-US" sz="1300" dirty="0"/>
          </a:p>
        </p:txBody>
      </p:sp>
      <p:sp>
        <p:nvSpPr>
          <p:cNvPr id="5" name="Text 3"/>
          <p:cNvSpPr/>
          <p:nvPr/>
        </p:nvSpPr>
        <p:spPr>
          <a:xfrm>
            <a:off x="621792" y="1115568"/>
            <a:ext cx="10945368" cy="365760"/>
          </a:xfrm>
          <a:prstGeom prst="rect">
            <a:avLst/>
          </a:prstGeom>
          <a:noFill/>
          <a:ln/>
        </p:spPr>
        <p:txBody>
          <a:bodyPr wrap="square" lIns="0" tIns="0" rIns="0" bIns="0" rtlCol="0" anchor="ctr"/>
          <a:lstStyle/>
          <a:p>
            <a:pPr marL="0" indent="0">
              <a:buNone/>
            </a:pPr>
            <a:r>
              <a:rPr lang="en-US" sz="1700" dirty="0">
                <a:solidFill>
                  <a:srgbClr val="36434F"/>
                </a:solidFill>
                <a:latin typeface="Calibri" pitchFamily="34" charset="0"/>
                <a:ea typeface="Calibri" pitchFamily="34" charset="-122"/>
                <a:cs typeface="Calibri" pitchFamily="34" charset="-120"/>
              </a:rPr>
              <a:t>A vocational institution in Ho Chi Minh City — a setting rarely visible in the published record.</a:t>
            </a:r>
            <a:endParaRPr lang="en-US" sz="1700" dirty="0"/>
          </a:p>
        </p:txBody>
      </p:sp>
      <p:sp>
        <p:nvSpPr>
          <p:cNvPr id="6" name="Text 4"/>
          <p:cNvSpPr/>
          <p:nvPr/>
        </p:nvSpPr>
        <p:spPr>
          <a:xfrm>
            <a:off x="621792" y="1737360"/>
            <a:ext cx="2606040" cy="868680"/>
          </a:xfrm>
          <a:prstGeom prst="rect">
            <a:avLst/>
          </a:prstGeom>
          <a:noFill/>
          <a:ln/>
        </p:spPr>
        <p:txBody>
          <a:bodyPr wrap="square" lIns="0" tIns="0" rIns="0" bIns="0" rtlCol="0" anchor="ctr"/>
          <a:lstStyle/>
          <a:p>
            <a:pPr marL="0" indent="0" algn="ctr">
              <a:buNone/>
            </a:pPr>
            <a:r>
              <a:rPr lang="en-US" sz="4400" b="1" dirty="0">
                <a:solidFill>
                  <a:srgbClr val="0E6288"/>
                </a:solidFill>
                <a:latin typeface="Cambria" pitchFamily="34" charset="0"/>
                <a:ea typeface="Cambria" pitchFamily="34" charset="-122"/>
                <a:cs typeface="Cambria" pitchFamily="34" charset="-120"/>
              </a:rPr>
              <a:t>53.8%</a:t>
            </a:r>
            <a:endParaRPr lang="en-US" sz="4400" dirty="0"/>
          </a:p>
        </p:txBody>
      </p:sp>
      <p:sp>
        <p:nvSpPr>
          <p:cNvPr id="7" name="Text 5"/>
          <p:cNvSpPr/>
          <p:nvPr/>
        </p:nvSpPr>
        <p:spPr>
          <a:xfrm>
            <a:off x="621792" y="2606040"/>
            <a:ext cx="2606040" cy="640080"/>
          </a:xfrm>
          <a:prstGeom prst="rect">
            <a:avLst/>
          </a:prstGeom>
          <a:noFill/>
          <a:ln/>
        </p:spPr>
        <p:txBody>
          <a:bodyPr wrap="square" lIns="0" tIns="0" rIns="0" bIns="0" rtlCol="0" anchor="t"/>
          <a:lstStyle/>
          <a:p>
            <a:pPr marL="0" indent="0" algn="ctr">
              <a:lnSpc>
                <a:spcPct val="110000"/>
              </a:lnSpc>
              <a:buNone/>
            </a:pPr>
            <a:r>
              <a:rPr lang="en-US" sz="1450" dirty="0">
                <a:solidFill>
                  <a:srgbClr val="36434F"/>
                </a:solidFill>
                <a:latin typeface="Calibri" pitchFamily="34" charset="0"/>
                <a:ea typeface="Calibri" pitchFamily="34" charset="-122"/>
                <a:cs typeface="Calibri" pitchFamily="34" charset="-120"/>
              </a:rPr>
              <a:t>male</a:t>
            </a:r>
            <a:endParaRPr lang="en-US" sz="1450" dirty="0"/>
          </a:p>
          <a:p>
            <a:pPr marL="0" indent="0" algn="ctr">
              <a:lnSpc>
                <a:spcPct val="110000"/>
              </a:lnSpc>
              <a:buNone/>
            </a:pPr>
            <a:r>
              <a:rPr lang="en-US" sz="1450" dirty="0">
                <a:solidFill>
                  <a:srgbClr val="36434F"/>
                </a:solidFill>
                <a:latin typeface="Calibri" pitchFamily="34" charset="0"/>
                <a:ea typeface="Calibri" pitchFamily="34" charset="-122"/>
                <a:cs typeface="Calibri" pitchFamily="34" charset="-120"/>
              </a:rPr>
              <a:t>44.2% female, 1.9% other</a:t>
            </a:r>
            <a:endParaRPr lang="en-US" sz="1450" dirty="0"/>
          </a:p>
        </p:txBody>
      </p:sp>
      <p:sp>
        <p:nvSpPr>
          <p:cNvPr id="8" name="Text 6"/>
          <p:cNvSpPr/>
          <p:nvPr/>
        </p:nvSpPr>
        <p:spPr>
          <a:xfrm>
            <a:off x="3419856" y="1737360"/>
            <a:ext cx="2606040" cy="868680"/>
          </a:xfrm>
          <a:prstGeom prst="rect">
            <a:avLst/>
          </a:prstGeom>
          <a:noFill/>
          <a:ln/>
        </p:spPr>
        <p:txBody>
          <a:bodyPr wrap="square" lIns="0" tIns="0" rIns="0" bIns="0" rtlCol="0" anchor="ctr"/>
          <a:lstStyle/>
          <a:p>
            <a:pPr marL="0" indent="0" algn="ctr">
              <a:buNone/>
            </a:pPr>
            <a:r>
              <a:rPr lang="en-US" sz="4400" b="1" dirty="0">
                <a:solidFill>
                  <a:srgbClr val="0B2E5C"/>
                </a:solidFill>
                <a:latin typeface="Cambria" pitchFamily="34" charset="0"/>
                <a:ea typeface="Cambria" pitchFamily="34" charset="-122"/>
                <a:cs typeface="Cambria" pitchFamily="34" charset="-120"/>
              </a:rPr>
              <a:t>51.9%</a:t>
            </a:r>
            <a:endParaRPr lang="en-US" sz="4400" dirty="0"/>
          </a:p>
        </p:txBody>
      </p:sp>
      <p:sp>
        <p:nvSpPr>
          <p:cNvPr id="9" name="Text 7"/>
          <p:cNvSpPr/>
          <p:nvPr/>
        </p:nvSpPr>
        <p:spPr>
          <a:xfrm>
            <a:off x="3419856" y="2606040"/>
            <a:ext cx="2606040" cy="640080"/>
          </a:xfrm>
          <a:prstGeom prst="rect">
            <a:avLst/>
          </a:prstGeom>
          <a:noFill/>
          <a:ln/>
        </p:spPr>
        <p:txBody>
          <a:bodyPr wrap="square" lIns="0" tIns="0" rIns="0" bIns="0" rtlCol="0" anchor="t"/>
          <a:lstStyle/>
          <a:p>
            <a:pPr marL="0" indent="0" algn="ctr">
              <a:lnSpc>
                <a:spcPct val="110000"/>
              </a:lnSpc>
              <a:buNone/>
            </a:pPr>
            <a:r>
              <a:rPr lang="en-US" sz="1450" dirty="0">
                <a:solidFill>
                  <a:srgbClr val="36434F"/>
                </a:solidFill>
                <a:latin typeface="Calibri" pitchFamily="34" charset="0"/>
                <a:ea typeface="Calibri" pitchFamily="34" charset="-122"/>
                <a:cs typeface="Calibri" pitchFamily="34" charset="-120"/>
              </a:rPr>
              <a:t>aged 18–19</a:t>
            </a:r>
            <a:endParaRPr lang="en-US" sz="1450" dirty="0"/>
          </a:p>
          <a:p>
            <a:pPr marL="0" indent="0" algn="ctr">
              <a:lnSpc>
                <a:spcPct val="110000"/>
              </a:lnSpc>
              <a:buNone/>
            </a:pPr>
            <a:r>
              <a:rPr lang="en-US" sz="1450" dirty="0">
                <a:solidFill>
                  <a:srgbClr val="36434F"/>
                </a:solidFill>
                <a:latin typeface="Calibri" pitchFamily="34" charset="0"/>
                <a:ea typeface="Calibri" pitchFamily="34" charset="-122"/>
                <a:cs typeface="Calibri" pitchFamily="34" charset="-120"/>
              </a:rPr>
              <a:t>26.9% aged 20–21</a:t>
            </a:r>
            <a:endParaRPr lang="en-US" sz="1450" dirty="0"/>
          </a:p>
        </p:txBody>
      </p:sp>
      <p:sp>
        <p:nvSpPr>
          <p:cNvPr id="10" name="Text 8"/>
          <p:cNvSpPr/>
          <p:nvPr/>
        </p:nvSpPr>
        <p:spPr>
          <a:xfrm>
            <a:off x="6217920" y="1737360"/>
            <a:ext cx="2606040" cy="868680"/>
          </a:xfrm>
          <a:prstGeom prst="rect">
            <a:avLst/>
          </a:prstGeom>
          <a:noFill/>
          <a:ln/>
        </p:spPr>
        <p:txBody>
          <a:bodyPr wrap="square" lIns="0" tIns="0" rIns="0" bIns="0" rtlCol="0" anchor="ctr"/>
          <a:lstStyle/>
          <a:p>
            <a:pPr marL="0" indent="0" algn="ctr">
              <a:buNone/>
            </a:pPr>
            <a:r>
              <a:rPr lang="en-US" sz="4400" b="1" dirty="0">
                <a:solidFill>
                  <a:srgbClr val="0E6288"/>
                </a:solidFill>
                <a:latin typeface="Cambria" pitchFamily="34" charset="0"/>
                <a:ea typeface="Cambria" pitchFamily="34" charset="-122"/>
                <a:cs typeface="Cambria" pitchFamily="34" charset="-120"/>
              </a:rPr>
              <a:t>50.0%</a:t>
            </a:r>
            <a:endParaRPr lang="en-US" sz="4400" dirty="0"/>
          </a:p>
        </p:txBody>
      </p:sp>
      <p:sp>
        <p:nvSpPr>
          <p:cNvPr id="11" name="Text 9"/>
          <p:cNvSpPr/>
          <p:nvPr/>
        </p:nvSpPr>
        <p:spPr>
          <a:xfrm>
            <a:off x="6217920" y="2606040"/>
            <a:ext cx="2606040" cy="640080"/>
          </a:xfrm>
          <a:prstGeom prst="rect">
            <a:avLst/>
          </a:prstGeom>
          <a:noFill/>
          <a:ln/>
        </p:spPr>
        <p:txBody>
          <a:bodyPr wrap="square" lIns="0" tIns="0" rIns="0" bIns="0" rtlCol="0" anchor="t"/>
          <a:lstStyle/>
          <a:p>
            <a:pPr marL="0" indent="0" algn="ctr">
              <a:lnSpc>
                <a:spcPct val="110000"/>
              </a:lnSpc>
              <a:buNone/>
            </a:pPr>
            <a:r>
              <a:rPr lang="en-US" sz="1450" dirty="0">
                <a:solidFill>
                  <a:srgbClr val="36434F"/>
                </a:solidFill>
                <a:latin typeface="Calibri" pitchFamily="34" charset="0"/>
                <a:ea typeface="Calibri" pitchFamily="34" charset="-122"/>
                <a:cs typeface="Calibri" pitchFamily="34" charset="-120"/>
              </a:rPr>
              <a:t>second-year students</a:t>
            </a:r>
            <a:endParaRPr lang="en-US" sz="1450" dirty="0"/>
          </a:p>
          <a:p>
            <a:pPr marL="0" indent="0" algn="ctr">
              <a:lnSpc>
                <a:spcPct val="110000"/>
              </a:lnSpc>
              <a:buNone/>
            </a:pPr>
            <a:r>
              <a:rPr lang="en-US" sz="1450" dirty="0">
                <a:solidFill>
                  <a:srgbClr val="36434F"/>
                </a:solidFill>
                <a:latin typeface="Calibri" pitchFamily="34" charset="0"/>
                <a:ea typeface="Calibri" pitchFamily="34" charset="-122"/>
                <a:cs typeface="Calibri" pitchFamily="34" charset="-120"/>
              </a:rPr>
              <a:t>38.5% first-year</a:t>
            </a:r>
            <a:endParaRPr lang="en-US" sz="1450" dirty="0"/>
          </a:p>
        </p:txBody>
      </p:sp>
      <p:sp>
        <p:nvSpPr>
          <p:cNvPr id="12" name="Text 10"/>
          <p:cNvSpPr/>
          <p:nvPr/>
        </p:nvSpPr>
        <p:spPr>
          <a:xfrm>
            <a:off x="9015984" y="1737360"/>
            <a:ext cx="2606040" cy="868680"/>
          </a:xfrm>
          <a:prstGeom prst="rect">
            <a:avLst/>
          </a:prstGeom>
          <a:noFill/>
          <a:ln/>
        </p:spPr>
        <p:txBody>
          <a:bodyPr wrap="square" lIns="0" tIns="0" rIns="0" bIns="0" rtlCol="0" anchor="ctr"/>
          <a:lstStyle/>
          <a:p>
            <a:pPr marL="0" indent="0" algn="ctr">
              <a:buNone/>
            </a:pPr>
            <a:r>
              <a:rPr lang="en-US" sz="4400" b="1" dirty="0">
                <a:solidFill>
                  <a:srgbClr val="0B2E5C"/>
                </a:solidFill>
                <a:latin typeface="Cambria" pitchFamily="34" charset="0"/>
                <a:ea typeface="Cambria" pitchFamily="34" charset="-122"/>
                <a:cs typeface="Cambria" pitchFamily="34" charset="-120"/>
              </a:rPr>
              <a:t>38.5%</a:t>
            </a:r>
            <a:endParaRPr lang="en-US" sz="4400" dirty="0"/>
          </a:p>
        </p:txBody>
      </p:sp>
      <p:sp>
        <p:nvSpPr>
          <p:cNvPr id="13" name="Text 11"/>
          <p:cNvSpPr/>
          <p:nvPr/>
        </p:nvSpPr>
        <p:spPr>
          <a:xfrm>
            <a:off x="9015984" y="2606040"/>
            <a:ext cx="2606040" cy="640080"/>
          </a:xfrm>
          <a:prstGeom prst="rect">
            <a:avLst/>
          </a:prstGeom>
          <a:noFill/>
          <a:ln/>
        </p:spPr>
        <p:txBody>
          <a:bodyPr wrap="square" lIns="0" tIns="0" rIns="0" bIns="0" rtlCol="0" anchor="t"/>
          <a:lstStyle/>
          <a:p>
            <a:pPr marL="0" indent="0" algn="ctr">
              <a:lnSpc>
                <a:spcPct val="110000"/>
              </a:lnSpc>
              <a:buNone/>
            </a:pPr>
            <a:r>
              <a:rPr lang="en-US" sz="1450" dirty="0">
                <a:solidFill>
                  <a:srgbClr val="36434F"/>
                </a:solidFill>
                <a:latin typeface="Calibri" pitchFamily="34" charset="0"/>
                <a:ea typeface="Calibri" pitchFamily="34" charset="-122"/>
                <a:cs typeface="Calibri" pitchFamily="34" charset="-120"/>
              </a:rPr>
              <a:t>studied English</a:t>
            </a:r>
            <a:endParaRPr lang="en-US" sz="1450" dirty="0"/>
          </a:p>
          <a:p>
            <a:pPr marL="0" indent="0" algn="ctr">
              <a:lnSpc>
                <a:spcPct val="110000"/>
              </a:lnSpc>
              <a:buNone/>
            </a:pPr>
            <a:r>
              <a:rPr lang="en-US" sz="1450" dirty="0">
                <a:solidFill>
                  <a:srgbClr val="36434F"/>
                </a:solidFill>
                <a:latin typeface="Calibri" pitchFamily="34" charset="0"/>
                <a:ea typeface="Calibri" pitchFamily="34" charset="-122"/>
                <a:cs typeface="Calibri" pitchFamily="34" charset="-120"/>
              </a:rPr>
              <a:t>5 years or longer</a:t>
            </a:r>
            <a:endParaRPr lang="en-US" sz="1450" dirty="0"/>
          </a:p>
        </p:txBody>
      </p:sp>
      <p:sp>
        <p:nvSpPr>
          <p:cNvPr id="14" name="Shape 12"/>
          <p:cNvSpPr/>
          <p:nvPr/>
        </p:nvSpPr>
        <p:spPr>
          <a:xfrm>
            <a:off x="621792" y="3520440"/>
            <a:ext cx="10945368" cy="1828800"/>
          </a:xfrm>
          <a:prstGeom prst="rect">
            <a:avLst/>
          </a:prstGeom>
          <a:solidFill>
            <a:srgbClr val="EAF4FA"/>
          </a:solidFill>
          <a:ln w="12700">
            <a:solidFill>
              <a:srgbClr val="EAF4FA"/>
            </a:solidFill>
            <a:prstDash val="solid"/>
          </a:ln>
        </p:spPr>
        <p:txBody>
          <a:bodyPr/>
          <a:lstStyle/>
          <a:p>
            <a:endParaRPr lang="en-US"/>
          </a:p>
        </p:txBody>
      </p:sp>
      <p:sp>
        <p:nvSpPr>
          <p:cNvPr id="15" name="Text 13"/>
          <p:cNvSpPr/>
          <p:nvPr/>
        </p:nvSpPr>
        <p:spPr>
          <a:xfrm>
            <a:off x="941832" y="3703320"/>
            <a:ext cx="10305288" cy="329184"/>
          </a:xfrm>
          <a:prstGeom prst="rect">
            <a:avLst/>
          </a:prstGeom>
          <a:noFill/>
          <a:ln/>
        </p:spPr>
        <p:txBody>
          <a:bodyPr wrap="square" lIns="0" tIns="0" rIns="0" bIns="0" rtlCol="0" anchor="ctr"/>
          <a:lstStyle/>
          <a:p>
            <a:pPr marL="0" indent="0">
              <a:buNone/>
            </a:pPr>
            <a:r>
              <a:rPr lang="en-US" sz="1650" b="1" dirty="0">
                <a:solidFill>
                  <a:srgbClr val="0B2E5C"/>
                </a:solidFill>
                <a:latin typeface="Calibri" pitchFamily="34" charset="0"/>
                <a:ea typeface="Calibri" pitchFamily="34" charset="-122"/>
                <a:cs typeface="Calibri" pitchFamily="34" charset="-120"/>
              </a:rPr>
              <a:t>Relative to the four-year university students who dominate the Vietnamese evidence base, vocational learners:</a:t>
            </a:r>
            <a:endParaRPr lang="en-US" sz="1650" dirty="0"/>
          </a:p>
        </p:txBody>
      </p:sp>
      <p:sp>
        <p:nvSpPr>
          <p:cNvPr id="16" name="Text 14"/>
          <p:cNvSpPr/>
          <p:nvPr/>
        </p:nvSpPr>
        <p:spPr>
          <a:xfrm>
            <a:off x="941832" y="4069080"/>
            <a:ext cx="10305288" cy="1188720"/>
          </a:xfrm>
          <a:prstGeom prst="rect">
            <a:avLst/>
          </a:prstGeom>
          <a:noFill/>
          <a:ln/>
        </p:spPr>
        <p:txBody>
          <a:bodyPr wrap="square" lIns="0" tIns="0" rIns="0" bIns="0" rtlCol="0" anchor="t"/>
          <a:lstStyle/>
          <a:p>
            <a:pPr marL="342900" indent="-342900">
              <a:spcAft>
                <a:spcPts val="600"/>
              </a:spcAft>
              <a:buSzPct val="100000"/>
              <a:buChar char="•"/>
            </a:pPr>
            <a:r>
              <a:rPr lang="en-US" sz="1600" dirty="0">
                <a:solidFill>
                  <a:srgbClr val="36434F"/>
                </a:solidFill>
                <a:latin typeface="Calibri" pitchFamily="34" charset="0"/>
                <a:ea typeface="Calibri" pitchFamily="34" charset="-122"/>
                <a:cs typeface="Calibri" pitchFamily="34" charset="-120"/>
              </a:rPr>
              <a:t>more often combine study with paid work</a:t>
            </a:r>
            <a:endParaRPr lang="en-US" sz="1600" dirty="0"/>
          </a:p>
          <a:p>
            <a:pPr marL="342900" indent="-342900">
              <a:spcAft>
                <a:spcPts val="600"/>
              </a:spcAft>
              <a:buSzPct val="100000"/>
              <a:buChar char="•"/>
            </a:pPr>
            <a:r>
              <a:rPr lang="en-US" sz="1600" dirty="0">
                <a:solidFill>
                  <a:srgbClr val="36434F"/>
                </a:solidFill>
                <a:latin typeface="Calibri" pitchFamily="34" charset="0"/>
                <a:ea typeface="Calibri" pitchFamily="34" charset="-122"/>
                <a:cs typeface="Calibri" pitchFamily="34" charset="-120"/>
              </a:rPr>
              <a:t>enter with more uneven English proficiency (A2–B1)</a:t>
            </a:r>
            <a:endParaRPr lang="en-US" sz="1600" dirty="0"/>
          </a:p>
          <a:p>
            <a:pPr marL="342900" indent="-342900">
              <a:spcAft>
                <a:spcPts val="600"/>
              </a:spcAft>
              <a:buSzPct val="100000"/>
              <a:buChar char="•"/>
            </a:pPr>
            <a:r>
              <a:rPr lang="en-US" sz="1600" dirty="0">
                <a:solidFill>
                  <a:srgbClr val="36434F"/>
                </a:solidFill>
                <a:latin typeface="Calibri" pitchFamily="34" charset="0"/>
                <a:ea typeface="Calibri" pitchFamily="34" charset="-122"/>
                <a:cs typeface="Calibri" pitchFamily="34" charset="-120"/>
              </a:rPr>
              <a:t>depend on more variable digital access — conditions that shape both how readily they turn to AI and which strategies they can sustain</a:t>
            </a:r>
            <a:endParaRPr lang="en-US" sz="1600" dirty="0"/>
          </a:p>
        </p:txBody>
      </p:sp>
      <p:sp>
        <p:nvSpPr>
          <p:cNvPr id="17" name="Text 15"/>
          <p:cNvSpPr/>
          <p:nvPr/>
        </p:nvSpPr>
        <p:spPr>
          <a:xfrm>
            <a:off x="621792" y="6355080"/>
            <a:ext cx="7315200" cy="274320"/>
          </a:xfrm>
          <a:prstGeom prst="rect">
            <a:avLst/>
          </a:prstGeom>
          <a:noFill/>
          <a:ln/>
        </p:spPr>
        <p:txBody>
          <a:bodyPr wrap="square" lIns="0" tIns="0" rIns="0" bIns="0" rtlCol="0" anchor="ctr"/>
          <a:lstStyle/>
          <a:p>
            <a:pPr marL="0" indent="0">
              <a:buNone/>
            </a:pPr>
            <a:r>
              <a:rPr lang="en-US" sz="1100" dirty="0">
                <a:solidFill>
                  <a:srgbClr val="68757F"/>
                </a:solidFill>
                <a:latin typeface="Calibri" pitchFamily="34" charset="0"/>
                <a:ea typeface="Calibri" pitchFamily="34" charset="-122"/>
                <a:cs typeface="Calibri" pitchFamily="34" charset="-120"/>
              </a:rPr>
              <a:t>HUFLIT INTESOL 2026  ·  AI-Driven Self-Directed Language Learning</a:t>
            </a:r>
            <a:endParaRPr lang="en-US" sz="1100" dirty="0"/>
          </a:p>
        </p:txBody>
      </p:sp>
      <p:sp>
        <p:nvSpPr>
          <p:cNvPr id="18" name="Text 16"/>
          <p:cNvSpPr/>
          <p:nvPr/>
        </p:nvSpPr>
        <p:spPr>
          <a:xfrm>
            <a:off x="10972800" y="6355080"/>
            <a:ext cx="594360" cy="274320"/>
          </a:xfrm>
          <a:prstGeom prst="rect">
            <a:avLst/>
          </a:prstGeom>
          <a:noFill/>
          <a:ln/>
        </p:spPr>
        <p:txBody>
          <a:bodyPr wrap="square" lIns="0" tIns="0" rIns="0" bIns="0" rtlCol="0" anchor="ctr"/>
          <a:lstStyle/>
          <a:p>
            <a:pPr marL="0" indent="0" algn="r">
              <a:buNone/>
            </a:pPr>
            <a:r>
              <a:rPr lang="en-US" sz="1100" dirty="0">
                <a:solidFill>
                  <a:srgbClr val="68757F"/>
                </a:solidFill>
                <a:latin typeface="Calibri" pitchFamily="34" charset="0"/>
                <a:ea typeface="Calibri" pitchFamily="34" charset="-122"/>
                <a:cs typeface="Calibri" pitchFamily="34" charset="-120"/>
              </a:rPr>
              <a:t>7</a:t>
            </a:r>
            <a:endParaRPr lang="en-US" sz="1100" dirty="0"/>
          </a:p>
        </p:txBody>
      </p:sp>
    </p:spTree>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621792" y="347472"/>
            <a:ext cx="9509760" cy="713232"/>
          </a:xfrm>
          <a:prstGeom prst="rect">
            <a:avLst/>
          </a:prstGeom>
          <a:noFill/>
          <a:ln/>
        </p:spPr>
        <p:txBody>
          <a:bodyPr wrap="square" lIns="0" tIns="0" rIns="0" bIns="0" rtlCol="0" anchor="ctr"/>
          <a:lstStyle/>
          <a:p>
            <a:pPr marL="0" indent="0">
              <a:buNone/>
            </a:pPr>
            <a:r>
              <a:rPr lang="en-US" sz="3300" b="1" dirty="0">
                <a:solidFill>
                  <a:srgbClr val="0B2E5C"/>
                </a:solidFill>
                <a:latin typeface="Cambria" pitchFamily="34" charset="0"/>
                <a:ea typeface="Cambria" pitchFamily="34" charset="-122"/>
                <a:cs typeface="Cambria" pitchFamily="34" charset="-120"/>
              </a:rPr>
              <a:t>The strategy hierarchy</a:t>
            </a:r>
            <a:endParaRPr lang="en-US" sz="3300" dirty="0"/>
          </a:p>
        </p:txBody>
      </p:sp>
      <p:sp>
        <p:nvSpPr>
          <p:cNvPr id="4" name="Text 2"/>
          <p:cNvSpPr/>
          <p:nvPr/>
        </p:nvSpPr>
        <p:spPr>
          <a:xfrm>
            <a:off x="10332720" y="274320"/>
            <a:ext cx="1234440" cy="32918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Ngan</a:t>
            </a:r>
            <a:endParaRPr lang="en-US" sz="1300" dirty="0"/>
          </a:p>
        </p:txBody>
      </p:sp>
      <p:sp>
        <p:nvSpPr>
          <p:cNvPr id="5" name="Text 3"/>
          <p:cNvSpPr/>
          <p:nvPr/>
        </p:nvSpPr>
        <p:spPr>
          <a:xfrm>
            <a:off x="621792" y="1115568"/>
            <a:ext cx="10945368" cy="365760"/>
          </a:xfrm>
          <a:prstGeom prst="rect">
            <a:avLst/>
          </a:prstGeom>
          <a:noFill/>
          <a:ln/>
        </p:spPr>
        <p:txBody>
          <a:bodyPr wrap="square" lIns="0" tIns="0" rIns="0" bIns="0" rtlCol="0" anchor="ctr"/>
          <a:lstStyle/>
          <a:p>
            <a:pPr marL="0" indent="0">
              <a:buNone/>
            </a:pPr>
            <a:r>
              <a:rPr lang="en-US" sz="1700" dirty="0">
                <a:solidFill>
                  <a:srgbClr val="36434F"/>
                </a:solidFill>
                <a:latin typeface="Calibri" pitchFamily="34" charset="0"/>
                <a:ea typeface="Calibri" pitchFamily="34" charset="-122"/>
                <a:cs typeface="Calibri" pitchFamily="34" charset="-120"/>
              </a:rPr>
              <a:t>Overall use was moderate (M = 3.15). One gap dominates the picture.</a:t>
            </a:r>
            <a:endParaRPr lang="en-US" sz="1700" dirty="0"/>
          </a:p>
        </p:txBody>
      </p:sp>
      <p:graphicFrame>
        <p:nvGraphicFramePr>
          <p:cNvPr id="6" name="Chart 0"/>
          <p:cNvGraphicFramePr/>
          <p:nvPr/>
        </p:nvGraphicFramePr>
        <p:xfrm>
          <a:off x="621792" y="1645920"/>
          <a:ext cx="6675120" cy="3520440"/>
        </p:xfrm>
        <a:graphic>
          <a:graphicData uri="http://schemas.openxmlformats.org/drawingml/2006/chart">
            <c:chart xmlns:c="http://schemas.openxmlformats.org/drawingml/2006/chart" xmlns:r="http://schemas.openxmlformats.org/officeDocument/2006/relationships" r:id="rId3"/>
          </a:graphicData>
        </a:graphic>
      </p:graphicFrame>
      <p:sp>
        <p:nvSpPr>
          <p:cNvPr id="7" name="Shape 4"/>
          <p:cNvSpPr/>
          <p:nvPr/>
        </p:nvSpPr>
        <p:spPr>
          <a:xfrm>
            <a:off x="7635240" y="1645920"/>
            <a:ext cx="3931920" cy="3520440"/>
          </a:xfrm>
          <a:prstGeom prst="rect">
            <a:avLst/>
          </a:prstGeom>
          <a:solidFill>
            <a:srgbClr val="EAF4FA"/>
          </a:solidFill>
          <a:ln w="12700">
            <a:solidFill>
              <a:srgbClr val="EAF4FA"/>
            </a:solidFill>
            <a:prstDash val="solid"/>
          </a:ln>
        </p:spPr>
        <p:txBody>
          <a:bodyPr/>
          <a:lstStyle/>
          <a:p>
            <a:endParaRPr lang="en-US"/>
          </a:p>
        </p:txBody>
      </p:sp>
      <p:sp>
        <p:nvSpPr>
          <p:cNvPr id="8" name="Text 5"/>
          <p:cNvSpPr/>
          <p:nvPr/>
        </p:nvSpPr>
        <p:spPr>
          <a:xfrm>
            <a:off x="7927848" y="1847088"/>
            <a:ext cx="3346704" cy="292608"/>
          </a:xfrm>
          <a:prstGeom prst="rect">
            <a:avLst/>
          </a:prstGeom>
          <a:noFill/>
          <a:ln/>
        </p:spPr>
        <p:txBody>
          <a:bodyPr wrap="square" lIns="0" tIns="0" rIns="0" bIns="0" rtlCol="0" anchor="ctr"/>
          <a:lstStyle/>
          <a:p>
            <a:pPr marL="0" indent="0">
              <a:buNone/>
            </a:pPr>
            <a:r>
              <a:rPr lang="en-US" sz="1300" b="1" kern="0" spc="130" dirty="0">
                <a:solidFill>
                  <a:srgbClr val="0E6288"/>
                </a:solidFill>
                <a:latin typeface="Calibri" pitchFamily="34" charset="0"/>
                <a:ea typeface="Calibri" pitchFamily="34" charset="-122"/>
                <a:cs typeface="Calibri" pitchFamily="34" charset="-120"/>
              </a:rPr>
              <a:t>HOW TO READ THIS</a:t>
            </a:r>
            <a:endParaRPr lang="en-US" sz="1300" dirty="0"/>
          </a:p>
        </p:txBody>
      </p:sp>
      <p:sp>
        <p:nvSpPr>
          <p:cNvPr id="9" name="Text 6"/>
          <p:cNvSpPr/>
          <p:nvPr/>
        </p:nvSpPr>
        <p:spPr>
          <a:xfrm>
            <a:off x="7927848" y="2212848"/>
            <a:ext cx="3346704" cy="2743200"/>
          </a:xfrm>
          <a:prstGeom prst="rect">
            <a:avLst/>
          </a:prstGeom>
          <a:noFill/>
          <a:ln/>
        </p:spPr>
        <p:txBody>
          <a:bodyPr wrap="square" lIns="0" tIns="0" rIns="0" bIns="0" rtlCol="0" anchor="t"/>
          <a:lstStyle/>
          <a:p>
            <a:pPr marL="342900" indent="-342900">
              <a:lnSpc>
                <a:spcPct val="110000"/>
              </a:lnSpc>
              <a:spcAft>
                <a:spcPts val="900"/>
              </a:spcAft>
              <a:buSzPct val="100000"/>
              <a:buChar char="•"/>
            </a:pPr>
            <a:r>
              <a:rPr lang="en-US" sz="1450" dirty="0">
                <a:solidFill>
                  <a:srgbClr val="36434F"/>
                </a:solidFill>
                <a:latin typeface="Calibri" pitchFamily="34" charset="0"/>
                <a:ea typeface="Calibri" pitchFamily="34" charset="-122"/>
                <a:cs typeface="Calibri" pitchFamily="34" charset="-120"/>
              </a:rPr>
              <a:t>Cognitive use outweighs the rest. That gap is the finding.</a:t>
            </a:r>
            <a:endParaRPr lang="en-US" sz="1450" dirty="0"/>
          </a:p>
          <a:p>
            <a:pPr marL="342900" indent="-342900">
              <a:lnSpc>
                <a:spcPct val="110000"/>
              </a:lnSpc>
              <a:spcAft>
                <a:spcPts val="900"/>
              </a:spcAft>
              <a:buSzPct val="100000"/>
              <a:buChar char="•"/>
            </a:pPr>
            <a:r>
              <a:rPr lang="en-US" sz="1450" dirty="0">
                <a:solidFill>
                  <a:srgbClr val="36434F"/>
                </a:solidFill>
                <a:latin typeface="Calibri" pitchFamily="34" charset="0"/>
                <a:ea typeface="Calibri" pitchFamily="34" charset="-122"/>
                <a:cs typeface="Calibri" pitchFamily="34" charset="-120"/>
              </a:rPr>
              <a:t>Metacognitive, affective, and social differ by no more than 0.07 — treat them as one band.</a:t>
            </a:r>
            <a:endParaRPr lang="en-US" sz="1450" dirty="0"/>
          </a:p>
          <a:p>
            <a:pPr marL="342900" indent="-342900">
              <a:lnSpc>
                <a:spcPct val="110000"/>
              </a:lnSpc>
              <a:spcAft>
                <a:spcPts val="900"/>
              </a:spcAft>
              <a:buSzPct val="100000"/>
              <a:buChar char="•"/>
            </a:pPr>
            <a:r>
              <a:rPr lang="en-US" sz="1450" dirty="0">
                <a:solidFill>
                  <a:srgbClr val="36434F"/>
                </a:solidFill>
                <a:latin typeface="Calibri" pitchFamily="34" charset="0"/>
                <a:ea typeface="Calibri" pitchFamily="34" charset="-122"/>
                <a:cs typeface="Calibri" pitchFamily="34" charset="-120"/>
              </a:rPr>
              <a:t>No inferential test was run across the four means. This is a descriptive tendency, not an established hierarchy.</a:t>
            </a:r>
            <a:endParaRPr lang="en-US" sz="1450" dirty="0"/>
          </a:p>
        </p:txBody>
      </p:sp>
      <p:sp>
        <p:nvSpPr>
          <p:cNvPr id="10" name="Text 7"/>
          <p:cNvSpPr/>
          <p:nvPr/>
        </p:nvSpPr>
        <p:spPr>
          <a:xfrm>
            <a:off x="621792" y="5257800"/>
            <a:ext cx="6675120" cy="292608"/>
          </a:xfrm>
          <a:prstGeom prst="rect">
            <a:avLst/>
          </a:prstGeom>
          <a:noFill/>
          <a:ln/>
        </p:spPr>
        <p:txBody>
          <a:bodyPr wrap="square" lIns="0" tIns="0" rIns="0" bIns="0" rtlCol="0" anchor="ctr"/>
          <a:lstStyle/>
          <a:p>
            <a:pPr marL="0" indent="0">
              <a:buNone/>
            </a:pPr>
            <a:r>
              <a:rPr lang="en-US" sz="1250" dirty="0">
                <a:solidFill>
                  <a:srgbClr val="68757F"/>
                </a:solidFill>
                <a:latin typeface="Calibri" pitchFamily="34" charset="0"/>
                <a:ea typeface="Calibri" pitchFamily="34" charset="-122"/>
                <a:cs typeface="Calibri" pitchFamily="34" charset="-120"/>
              </a:rPr>
              <a:t>Scale: 1 = Never, 5 = Always.   N = 52.</a:t>
            </a:r>
            <a:endParaRPr lang="en-US" sz="1250" dirty="0"/>
          </a:p>
        </p:txBody>
      </p:sp>
      <p:sp>
        <p:nvSpPr>
          <p:cNvPr id="11" name="Text 8"/>
          <p:cNvSpPr/>
          <p:nvPr/>
        </p:nvSpPr>
        <p:spPr>
          <a:xfrm>
            <a:off x="621792" y="6355080"/>
            <a:ext cx="7315200" cy="274320"/>
          </a:xfrm>
          <a:prstGeom prst="rect">
            <a:avLst/>
          </a:prstGeom>
          <a:noFill/>
          <a:ln/>
        </p:spPr>
        <p:txBody>
          <a:bodyPr wrap="square" lIns="0" tIns="0" rIns="0" bIns="0" rtlCol="0" anchor="ctr"/>
          <a:lstStyle/>
          <a:p>
            <a:pPr marL="0" indent="0">
              <a:buNone/>
            </a:pPr>
            <a:r>
              <a:rPr lang="en-US" sz="1100" dirty="0">
                <a:solidFill>
                  <a:srgbClr val="68757F"/>
                </a:solidFill>
                <a:latin typeface="Calibri" pitchFamily="34" charset="0"/>
                <a:ea typeface="Calibri" pitchFamily="34" charset="-122"/>
                <a:cs typeface="Calibri" pitchFamily="34" charset="-120"/>
              </a:rPr>
              <a:t>HUFLIT INTESOL 2026  ·  AI-Driven Self-Directed Language Learning</a:t>
            </a:r>
            <a:endParaRPr lang="en-US" sz="1100" dirty="0"/>
          </a:p>
        </p:txBody>
      </p:sp>
      <p:sp>
        <p:nvSpPr>
          <p:cNvPr id="12" name="Text 9"/>
          <p:cNvSpPr/>
          <p:nvPr/>
        </p:nvSpPr>
        <p:spPr>
          <a:xfrm>
            <a:off x="10972800" y="6355080"/>
            <a:ext cx="594360" cy="274320"/>
          </a:xfrm>
          <a:prstGeom prst="rect">
            <a:avLst/>
          </a:prstGeom>
          <a:noFill/>
          <a:ln/>
        </p:spPr>
        <p:txBody>
          <a:bodyPr wrap="square" lIns="0" tIns="0" rIns="0" bIns="0" rtlCol="0" anchor="ctr"/>
          <a:lstStyle/>
          <a:p>
            <a:pPr marL="0" indent="0" algn="r">
              <a:buNone/>
            </a:pPr>
            <a:r>
              <a:rPr lang="en-US" sz="1100" dirty="0">
                <a:solidFill>
                  <a:srgbClr val="68757F"/>
                </a:solidFill>
                <a:latin typeface="Calibri" pitchFamily="34" charset="0"/>
                <a:ea typeface="Calibri" pitchFamily="34" charset="-122"/>
                <a:cs typeface="Calibri" pitchFamily="34" charset="-120"/>
              </a:rPr>
              <a:t>8</a:t>
            </a:r>
            <a:endParaRPr lang="en-US" sz="1100" dirty="0"/>
          </a:p>
        </p:txBody>
      </p:sp>
    </p:spTree>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621792" y="347472"/>
            <a:ext cx="9509760" cy="713232"/>
          </a:xfrm>
          <a:prstGeom prst="rect">
            <a:avLst/>
          </a:prstGeom>
          <a:noFill/>
          <a:ln/>
        </p:spPr>
        <p:txBody>
          <a:bodyPr wrap="square" lIns="0" tIns="0" rIns="0" bIns="0" rtlCol="0" anchor="ctr"/>
          <a:lstStyle/>
          <a:p>
            <a:pPr marL="0" indent="0">
              <a:buNone/>
            </a:pPr>
            <a:r>
              <a:rPr lang="en-US" sz="3300" b="1" dirty="0">
                <a:solidFill>
                  <a:srgbClr val="0B2E5C"/>
                </a:solidFill>
                <a:latin typeface="Cambria" pitchFamily="34" charset="0"/>
                <a:ea typeface="Cambria" pitchFamily="34" charset="-122"/>
                <a:cs typeface="Cambria" pitchFamily="34" charset="-120"/>
              </a:rPr>
              <a:t>Cognitive strategies: speed, clarity, and output</a:t>
            </a:r>
            <a:endParaRPr lang="en-US" sz="3300" dirty="0"/>
          </a:p>
        </p:txBody>
      </p:sp>
      <p:sp>
        <p:nvSpPr>
          <p:cNvPr id="4" name="Text 2"/>
          <p:cNvSpPr/>
          <p:nvPr/>
        </p:nvSpPr>
        <p:spPr>
          <a:xfrm>
            <a:off x="10332720" y="274320"/>
            <a:ext cx="1234440" cy="32918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Ngan</a:t>
            </a:r>
            <a:endParaRPr lang="en-US" sz="1300" dirty="0"/>
          </a:p>
        </p:txBody>
      </p:sp>
      <p:graphicFrame>
        <p:nvGraphicFramePr>
          <p:cNvPr id="5" name="Chart 0"/>
          <p:cNvGraphicFramePr/>
          <p:nvPr/>
        </p:nvGraphicFramePr>
        <p:xfrm>
          <a:off x="621792" y="1188720"/>
          <a:ext cx="5943600" cy="283464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 3"/>
          <p:cNvSpPr/>
          <p:nvPr/>
        </p:nvSpPr>
        <p:spPr>
          <a:xfrm>
            <a:off x="621792" y="4059936"/>
            <a:ext cx="5943600" cy="274320"/>
          </a:xfrm>
          <a:prstGeom prst="rect">
            <a:avLst/>
          </a:prstGeom>
          <a:noFill/>
          <a:ln/>
        </p:spPr>
        <p:txBody>
          <a:bodyPr wrap="square" lIns="0" tIns="0" rIns="0" bIns="0" rtlCol="0" anchor="ctr"/>
          <a:lstStyle/>
          <a:p>
            <a:pPr marL="0" indent="0">
              <a:buNone/>
            </a:pPr>
            <a:r>
              <a:rPr lang="en-US" sz="1250" dirty="0">
                <a:solidFill>
                  <a:srgbClr val="68757F"/>
                </a:solidFill>
                <a:latin typeface="Calibri" pitchFamily="34" charset="0"/>
                <a:ea typeface="Calibri" pitchFamily="34" charset="-122"/>
                <a:cs typeface="Calibri" pitchFamily="34" charset="-120"/>
              </a:rPr>
              <a:t>All 9 cognitive items, N = 52.</a:t>
            </a:r>
            <a:endParaRPr lang="en-US" sz="1250" dirty="0"/>
          </a:p>
        </p:txBody>
      </p:sp>
      <p:sp>
        <p:nvSpPr>
          <p:cNvPr id="7" name="Shape 4"/>
          <p:cNvSpPr/>
          <p:nvPr/>
        </p:nvSpPr>
        <p:spPr>
          <a:xfrm>
            <a:off x="6858000" y="1188720"/>
            <a:ext cx="4709160" cy="1298448"/>
          </a:xfrm>
          <a:prstGeom prst="rect">
            <a:avLst/>
          </a:prstGeom>
          <a:solidFill>
            <a:srgbClr val="0B2E5C"/>
          </a:solidFill>
          <a:ln w="12700">
            <a:solidFill>
              <a:srgbClr val="0B2E5C"/>
            </a:solidFill>
            <a:prstDash val="solid"/>
          </a:ln>
        </p:spPr>
        <p:txBody>
          <a:bodyPr/>
          <a:lstStyle/>
          <a:p>
            <a:endParaRPr lang="en-US"/>
          </a:p>
        </p:txBody>
      </p:sp>
      <p:sp>
        <p:nvSpPr>
          <p:cNvPr id="8" name="Text 5"/>
          <p:cNvSpPr/>
          <p:nvPr/>
        </p:nvSpPr>
        <p:spPr>
          <a:xfrm>
            <a:off x="7114032" y="1316736"/>
            <a:ext cx="4197096" cy="274320"/>
          </a:xfrm>
          <a:prstGeom prst="rect">
            <a:avLst/>
          </a:prstGeom>
          <a:noFill/>
          <a:ln/>
        </p:spPr>
        <p:txBody>
          <a:bodyPr wrap="square" lIns="0" tIns="0" rIns="0" bIns="0" rtlCol="0" anchor="ctr"/>
          <a:lstStyle/>
          <a:p>
            <a:pPr marL="0" indent="0">
              <a:buNone/>
            </a:pPr>
            <a:r>
              <a:rPr lang="en-US" sz="1250" b="1" kern="0" spc="120" dirty="0">
                <a:solidFill>
                  <a:srgbClr val="BBDCF2"/>
                </a:solidFill>
                <a:latin typeface="Calibri" pitchFamily="34" charset="0"/>
                <a:ea typeface="Calibri" pitchFamily="34" charset="-122"/>
                <a:cs typeface="Calibri" pitchFamily="34" charset="-120"/>
              </a:rPr>
              <a:t>INTERNAL COMPARISON</a:t>
            </a:r>
            <a:endParaRPr lang="en-US" sz="1250" dirty="0"/>
          </a:p>
        </p:txBody>
      </p:sp>
      <p:sp>
        <p:nvSpPr>
          <p:cNvPr id="9" name="Text 6"/>
          <p:cNvSpPr/>
          <p:nvPr/>
        </p:nvSpPr>
        <p:spPr>
          <a:xfrm>
            <a:off x="7114032" y="1609344"/>
            <a:ext cx="4197096" cy="749808"/>
          </a:xfrm>
          <a:prstGeom prst="rect">
            <a:avLst/>
          </a:prstGeom>
          <a:noFill/>
          <a:ln/>
        </p:spPr>
        <p:txBody>
          <a:bodyPr wrap="square" lIns="0" tIns="0" rIns="0" bIns="0" rtlCol="0" anchor="t"/>
          <a:lstStyle/>
          <a:p>
            <a:pPr marL="0" indent="0">
              <a:lnSpc>
                <a:spcPct val="114000"/>
              </a:lnSpc>
              <a:buNone/>
            </a:pPr>
            <a:r>
              <a:rPr lang="en-US" sz="1600" dirty="0">
                <a:solidFill>
                  <a:srgbClr val="FFFFFF"/>
                </a:solidFill>
                <a:latin typeface="Calibri" pitchFamily="34" charset="0"/>
                <a:ea typeface="Calibri" pitchFamily="34" charset="-122"/>
                <a:cs typeface="Calibri" pitchFamily="34" charset="-120"/>
              </a:rPr>
              <a:t>Translating and grammar checking (3.75) versus pronunciation practice (2.83).</a:t>
            </a:r>
            <a:endParaRPr lang="en-US" sz="1600" dirty="0"/>
          </a:p>
        </p:txBody>
      </p:sp>
      <p:sp>
        <p:nvSpPr>
          <p:cNvPr id="10" name="Shape 7"/>
          <p:cNvSpPr/>
          <p:nvPr/>
        </p:nvSpPr>
        <p:spPr>
          <a:xfrm>
            <a:off x="6858000" y="2651760"/>
            <a:ext cx="4709160" cy="1371600"/>
          </a:xfrm>
          <a:prstGeom prst="rect">
            <a:avLst/>
          </a:prstGeom>
          <a:solidFill>
            <a:srgbClr val="EAF4FA"/>
          </a:solidFill>
          <a:ln w="12700">
            <a:solidFill>
              <a:srgbClr val="EAF4FA"/>
            </a:solidFill>
            <a:prstDash val="solid"/>
          </a:ln>
        </p:spPr>
        <p:txBody>
          <a:bodyPr/>
          <a:lstStyle/>
          <a:p>
            <a:endParaRPr lang="en-US"/>
          </a:p>
        </p:txBody>
      </p:sp>
      <p:sp>
        <p:nvSpPr>
          <p:cNvPr id="11" name="Text 8"/>
          <p:cNvSpPr/>
          <p:nvPr/>
        </p:nvSpPr>
        <p:spPr>
          <a:xfrm>
            <a:off x="7114032" y="2779776"/>
            <a:ext cx="4197096" cy="274320"/>
          </a:xfrm>
          <a:prstGeom prst="rect">
            <a:avLst/>
          </a:prstGeom>
          <a:noFill/>
          <a:ln/>
        </p:spPr>
        <p:txBody>
          <a:bodyPr wrap="square" lIns="0" tIns="0" rIns="0" bIns="0" rtlCol="0" anchor="ctr"/>
          <a:lstStyle/>
          <a:p>
            <a:pPr marL="0" indent="0">
              <a:buNone/>
            </a:pPr>
            <a:r>
              <a:rPr lang="en-US" sz="1250" b="1" kern="0" spc="120" dirty="0">
                <a:solidFill>
                  <a:srgbClr val="0E6288"/>
                </a:solidFill>
                <a:latin typeface="Calibri" pitchFamily="34" charset="0"/>
                <a:ea typeface="Calibri" pitchFamily="34" charset="-122"/>
                <a:cs typeface="Calibri" pitchFamily="34" charset="-120"/>
              </a:rPr>
              <a:t>EFFECT</a:t>
            </a:r>
            <a:endParaRPr lang="en-US" sz="1250" dirty="0"/>
          </a:p>
        </p:txBody>
      </p:sp>
      <p:sp>
        <p:nvSpPr>
          <p:cNvPr id="12" name="Text 9"/>
          <p:cNvSpPr/>
          <p:nvPr/>
        </p:nvSpPr>
        <p:spPr>
          <a:xfrm>
            <a:off x="7114032" y="3072384"/>
            <a:ext cx="4197096" cy="822960"/>
          </a:xfrm>
          <a:prstGeom prst="rect">
            <a:avLst/>
          </a:prstGeom>
          <a:noFill/>
          <a:ln/>
        </p:spPr>
        <p:txBody>
          <a:bodyPr wrap="square" lIns="0" tIns="0" rIns="0" bIns="0" rtlCol="0" anchor="t"/>
          <a:lstStyle/>
          <a:p>
            <a:pPr marL="0" indent="0">
              <a:lnSpc>
                <a:spcPct val="114000"/>
              </a:lnSpc>
              <a:buNone/>
            </a:pPr>
            <a:r>
              <a:rPr lang="en-US" sz="1600" dirty="0">
                <a:solidFill>
                  <a:srgbClr val="141D26"/>
                </a:solidFill>
                <a:latin typeface="Calibri" pitchFamily="34" charset="0"/>
                <a:ea typeface="Calibri" pitchFamily="34" charset="-122"/>
                <a:cs typeface="Calibri" pitchFamily="34" charset="-120"/>
              </a:rPr>
              <a:t>Faster reading, clearer understanding, instant error correction — text-based tasks only.</a:t>
            </a:r>
            <a:endParaRPr lang="en-US" sz="1600" dirty="0"/>
          </a:p>
        </p:txBody>
      </p:sp>
      <p:sp>
        <p:nvSpPr>
          <p:cNvPr id="13" name="Shape 10"/>
          <p:cNvSpPr/>
          <p:nvPr/>
        </p:nvSpPr>
        <p:spPr>
          <a:xfrm>
            <a:off x="621792" y="4480560"/>
            <a:ext cx="10945368" cy="1188720"/>
          </a:xfrm>
          <a:prstGeom prst="rect">
            <a:avLst/>
          </a:prstGeom>
          <a:solidFill>
            <a:srgbClr val="F4F7F9"/>
          </a:solidFill>
          <a:ln w="12700">
            <a:solidFill>
              <a:srgbClr val="F4F7F9"/>
            </a:solidFill>
            <a:prstDash val="solid"/>
          </a:ln>
        </p:spPr>
        <p:txBody>
          <a:bodyPr/>
          <a:lstStyle/>
          <a:p>
            <a:endParaRPr lang="en-US"/>
          </a:p>
        </p:txBody>
      </p:sp>
      <p:sp>
        <p:nvSpPr>
          <p:cNvPr id="14" name="Text 11"/>
          <p:cNvSpPr/>
          <p:nvPr/>
        </p:nvSpPr>
        <p:spPr>
          <a:xfrm>
            <a:off x="914400" y="4590288"/>
            <a:ext cx="10360152" cy="274320"/>
          </a:xfrm>
          <a:prstGeom prst="rect">
            <a:avLst/>
          </a:prstGeom>
          <a:noFill/>
          <a:ln/>
        </p:spPr>
        <p:txBody>
          <a:bodyPr wrap="square" lIns="0" tIns="0" rIns="0" bIns="0" rtlCol="0" anchor="ctr"/>
          <a:lstStyle/>
          <a:p>
            <a:pPr marL="0" indent="0">
              <a:buNone/>
            </a:pPr>
            <a:r>
              <a:rPr lang="en-US" sz="1250" b="1" kern="0" spc="120" dirty="0">
                <a:solidFill>
                  <a:srgbClr val="0E6288"/>
                </a:solidFill>
                <a:latin typeface="Calibri" pitchFamily="34" charset="0"/>
                <a:ea typeface="Calibri" pitchFamily="34" charset="-122"/>
                <a:cs typeface="Calibri" pitchFamily="34" charset="-120"/>
              </a:rPr>
              <a:t>STUDENT INSIGHT</a:t>
            </a:r>
            <a:endParaRPr lang="en-US" sz="1250" dirty="0"/>
          </a:p>
        </p:txBody>
      </p:sp>
      <p:sp>
        <p:nvSpPr>
          <p:cNvPr id="15" name="Text 12"/>
          <p:cNvSpPr/>
          <p:nvPr/>
        </p:nvSpPr>
        <p:spPr>
          <a:xfrm>
            <a:off x="914400" y="4882896"/>
            <a:ext cx="10360152" cy="658368"/>
          </a:xfrm>
          <a:prstGeom prst="rect">
            <a:avLst/>
          </a:prstGeom>
          <a:noFill/>
          <a:ln/>
        </p:spPr>
        <p:txBody>
          <a:bodyPr wrap="square" lIns="0" tIns="0" rIns="0" bIns="0" rtlCol="0" anchor="ctr"/>
          <a:lstStyle/>
          <a:p>
            <a:pPr marL="0" indent="0">
              <a:buNone/>
            </a:pPr>
            <a:r>
              <a:rPr lang="en-US" sz="1700" i="1" dirty="0">
                <a:solidFill>
                  <a:srgbClr val="0B2E5C"/>
                </a:solidFill>
                <a:latin typeface="Calibri" pitchFamily="34" charset="0"/>
                <a:ea typeface="Calibri" pitchFamily="34" charset="-122"/>
                <a:cs typeface="Calibri" pitchFamily="34" charset="-120"/>
              </a:rPr>
              <a:t>“To be honest, I am really bad at writing and grammar, so I often use AI tools to practice them.”  </a:t>
            </a:r>
            <a:r>
              <a:rPr lang="en-US" sz="1700" b="1" dirty="0">
                <a:solidFill>
                  <a:srgbClr val="0E6288"/>
                </a:solidFill>
                <a:latin typeface="Calibri" pitchFamily="34" charset="0"/>
                <a:ea typeface="Calibri" pitchFamily="34" charset="-122"/>
                <a:cs typeface="Calibri" pitchFamily="34" charset="-120"/>
              </a:rPr>
              <a:t>— S1</a:t>
            </a:r>
            <a:endParaRPr lang="en-US" sz="1700" dirty="0"/>
          </a:p>
        </p:txBody>
      </p:sp>
      <p:sp>
        <p:nvSpPr>
          <p:cNvPr id="16" name="Text 13"/>
          <p:cNvSpPr/>
          <p:nvPr/>
        </p:nvSpPr>
        <p:spPr>
          <a:xfrm>
            <a:off x="621792" y="6355080"/>
            <a:ext cx="7315200" cy="274320"/>
          </a:xfrm>
          <a:prstGeom prst="rect">
            <a:avLst/>
          </a:prstGeom>
          <a:noFill/>
          <a:ln/>
        </p:spPr>
        <p:txBody>
          <a:bodyPr wrap="square" lIns="0" tIns="0" rIns="0" bIns="0" rtlCol="0" anchor="ctr"/>
          <a:lstStyle/>
          <a:p>
            <a:pPr marL="0" indent="0">
              <a:buNone/>
            </a:pPr>
            <a:r>
              <a:rPr lang="en-US" sz="1100" dirty="0">
                <a:solidFill>
                  <a:srgbClr val="68757F"/>
                </a:solidFill>
                <a:latin typeface="Calibri" pitchFamily="34" charset="0"/>
                <a:ea typeface="Calibri" pitchFamily="34" charset="-122"/>
                <a:cs typeface="Calibri" pitchFamily="34" charset="-120"/>
              </a:rPr>
              <a:t>HUFLIT INTESOL 2026  ·  AI-Driven Self-Directed Language Learning</a:t>
            </a:r>
            <a:endParaRPr lang="en-US" sz="1100" dirty="0"/>
          </a:p>
        </p:txBody>
      </p:sp>
      <p:sp>
        <p:nvSpPr>
          <p:cNvPr id="17" name="Text 14"/>
          <p:cNvSpPr/>
          <p:nvPr/>
        </p:nvSpPr>
        <p:spPr>
          <a:xfrm>
            <a:off x="10972800" y="6355080"/>
            <a:ext cx="594360" cy="274320"/>
          </a:xfrm>
          <a:prstGeom prst="rect">
            <a:avLst/>
          </a:prstGeom>
          <a:noFill/>
          <a:ln/>
        </p:spPr>
        <p:txBody>
          <a:bodyPr wrap="square" lIns="0" tIns="0" rIns="0" bIns="0" rtlCol="0" anchor="ctr"/>
          <a:lstStyle/>
          <a:p>
            <a:pPr marL="0" indent="0" algn="r">
              <a:buNone/>
            </a:pPr>
            <a:r>
              <a:rPr lang="en-US" sz="1100" dirty="0">
                <a:solidFill>
                  <a:srgbClr val="68757F"/>
                </a:solidFill>
                <a:latin typeface="Calibri" pitchFamily="34" charset="0"/>
                <a:ea typeface="Calibri" pitchFamily="34" charset="-122"/>
                <a:cs typeface="Calibri" pitchFamily="34" charset="-120"/>
              </a:rPr>
              <a:t>9</a:t>
            </a:r>
            <a:endParaRPr lang="en-US" sz="1100" dirty="0"/>
          </a:p>
        </p:txBody>
      </p:sp>
    </p:spTree>
  </p:cSld>
  <p:clrMapOvr>
    <a:masterClrMapping/>
  </p:clrMapOvr>
  <p:transition spd="slow">
    <p:push dir="u"/>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2166</Words>
  <Application>Microsoft Macintosh PowerPoint</Application>
  <PresentationFormat>Widescreen</PresentationFormat>
  <Paragraphs>257</Paragraphs>
  <Slides>18</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AI-Driven Self-Directed Language Learning</dc:title>
  <dc:subject>PptxGenJS Presentation</dc:subject>
  <dc:creator>Huynh Thanh Trung, Chau Thi Kim Ngan, Vo Thi Tien, Tran Quoc Thao</dc:creator>
  <cp:lastModifiedBy>Huynh Trung</cp:lastModifiedBy>
  <cp:revision>3</cp:revision>
  <dcterms:created xsi:type="dcterms:W3CDTF">2026-08-03T07:59:16Z</dcterms:created>
  <dcterms:modified xsi:type="dcterms:W3CDTF">2026-08-03T08:45:34Z</dcterms:modified>
</cp:coreProperties>
</file>