
<file path=[Content_Types].xml><?xml version="1.0" encoding="utf-8"?>
<Types xmlns="http://schemas.openxmlformats.org/package/2006/content-types">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2.xml" ContentType="application/vnd.openxmlformats-officedocument.drawingml.chart+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78" d="100"/>
          <a:sy n="78" d="100"/>
        </p:scale>
        <p:origin x="850"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vi-VN"/>
  <c:roundedCorners val="1"/>
  <c:style val="2"/>
  <c:chart>
    <c:autoTitleDeleted val="1"/>
    <c:plotArea>
      <c:layout/>
      <c:barChart>
        <c:barDir val="col"/>
        <c:grouping val="clustered"/>
        <c:varyColors val="0"/>
        <c:ser>
          <c:idx val="0"/>
          <c:order val="0"/>
          <c:tx>
            <c:strRef>
              <c:f>Sheet1!$B$1</c:f>
              <c:strCache>
                <c:ptCount val="1"/>
                <c:pt idx="0">
                  <c:v>Positive (%)</c:v>
                </c:pt>
              </c:strCache>
            </c:strRef>
          </c:tx>
          <c:spPr>
            <a:solidFill>
              <a:srgbClr val="2E86AB"/>
            </a:solidFill>
            <a:effectLst/>
          </c:spPr>
          <c:invertIfNegative val="0"/>
          <c:dLbls>
            <c:numFmt formatCode="0&quot;%&quot;" sourceLinked="0"/>
            <c:spPr>
              <a:noFill/>
              <a:ln>
                <a:noFill/>
              </a:ln>
              <a:effectLst/>
            </c:spPr>
            <c:txPr>
              <a:bodyPr/>
              <a:lstStyle/>
              <a:p>
                <a:pPr>
                  <a:defRPr sz="1100" b="0" i="0" u="none" strike="noStrike">
                    <a:solidFill>
                      <a:srgbClr val="1B2A4A"/>
                    </a:solidFill>
                    <a:latin typeface="Aria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Feel enjoyable</c:v>
                </c:pt>
                <c:pt idx="1">
                  <c:v>More confident
after tasks</c:v>
                </c:pt>
                <c:pt idx="2">
                  <c:v>Have high
expectations</c:v>
                </c:pt>
                <c:pt idx="3">
                  <c:v>No shame with
mistakes</c:v>
                </c:pt>
                <c:pt idx="4">
                  <c:v>Confident to
be seen speaking</c:v>
                </c:pt>
                <c:pt idx="5">
                  <c:v>Willing to
share ideas</c:v>
                </c:pt>
              </c:strCache>
            </c:strRef>
          </c:cat>
          <c:val>
            <c:numRef>
              <c:f>Sheet1!$B$2:$B$7</c:f>
              <c:numCache>
                <c:formatCode>General</c:formatCode>
                <c:ptCount val="6"/>
                <c:pt idx="0">
                  <c:v>61</c:v>
                </c:pt>
                <c:pt idx="1">
                  <c:v>64</c:v>
                </c:pt>
                <c:pt idx="2">
                  <c:v>57</c:v>
                </c:pt>
                <c:pt idx="3">
                  <c:v>51</c:v>
                </c:pt>
                <c:pt idx="4">
                  <c:v>45</c:v>
                </c:pt>
                <c:pt idx="5">
                  <c:v>47</c:v>
                </c:pt>
              </c:numCache>
            </c:numRef>
          </c:val>
          <c:extLst>
            <c:ext xmlns:c16="http://schemas.microsoft.com/office/drawing/2014/chart" uri="{C3380CC4-5D6E-409C-BE32-E72D297353CC}">
              <c16:uniqueId val="{00000000-6036-47E8-A98B-EF6261F7CB69}"/>
            </c:ext>
          </c:extLst>
        </c:ser>
        <c:dLbls>
          <c:showLegendKey val="0"/>
          <c:showVal val="1"/>
          <c:showCatName val="0"/>
          <c:showSerName val="0"/>
          <c:showPercent val="0"/>
          <c:showBubbleSize val="0"/>
        </c:dLbls>
        <c:gapWidth val="35"/>
        <c:axId val="2094734554"/>
        <c:axId val="2094734552"/>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000" b="0" i="0" u="none" strike="noStrike">
                <a:solidFill>
                  <a:srgbClr val="5B6B82"/>
                </a:solidFill>
                <a:latin typeface="Arial"/>
              </a:defRPr>
            </a:pPr>
            <a:endParaRPr lang="en-US"/>
          </a:p>
        </c:txPr>
        <c:crossAx val="2094734552"/>
        <c:crosses val="autoZero"/>
        <c:auto val="1"/>
        <c:lblAlgn val="ctr"/>
        <c:lblOffset val="100"/>
        <c:noMultiLvlLbl val="1"/>
      </c:catAx>
      <c:valAx>
        <c:axId val="2094734552"/>
        <c:scaling>
          <c:orientation val="minMax"/>
        </c:scaling>
        <c:delete val="1"/>
        <c:axPos val="l"/>
        <c:numFmt formatCode="General" sourceLinked="0"/>
        <c:majorTickMark val="out"/>
        <c:minorTickMark val="none"/>
        <c:tickLblPos val="nextTo"/>
        <c:crossAx val="2094734554"/>
        <c:crosses val="autoZero"/>
        <c:crossBetween val="between"/>
      </c:valAx>
      <c:spPr>
        <a:noFill/>
        <a:ln>
          <a:noFill/>
        </a:ln>
        <a:effectLst/>
      </c:spPr>
    </c:plotArea>
    <c:plotVisOnly val="1"/>
    <c:dispBlanksAs val="span"/>
    <c:showDLblsOverMax val="1"/>
  </c:chart>
  <c:spPr>
    <a:noFill/>
    <a:ln>
      <a:noFill/>
    </a:ln>
    <a:effectLst/>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vi-VN"/>
  <c:roundedCorners val="1"/>
  <c:style val="2"/>
  <c:chart>
    <c:autoTitleDeleted val="1"/>
    <c:plotArea>
      <c:layout/>
      <c:barChart>
        <c:barDir val="bar"/>
        <c:grouping val="clustered"/>
        <c:varyColors val="0"/>
        <c:ser>
          <c:idx val="0"/>
          <c:order val="0"/>
          <c:tx>
            <c:strRef>
              <c:f>Sheet1!$B$1</c:f>
              <c:strCache>
                <c:ptCount val="1"/>
                <c:pt idx="0">
                  <c:v>% of Students (n=200)</c:v>
                </c:pt>
              </c:strCache>
            </c:strRef>
          </c:tx>
          <c:spPr>
            <a:solidFill>
              <a:srgbClr val="6FA287"/>
            </a:solidFill>
            <a:effectLst/>
          </c:spPr>
          <c:invertIfNegative val="0"/>
          <c:dLbls>
            <c:numFmt formatCode="0&quot;%&quot;" sourceLinked="0"/>
            <c:spPr>
              <a:noFill/>
              <a:ln>
                <a:noFill/>
              </a:ln>
              <a:effectLst/>
            </c:spPr>
            <c:txPr>
              <a:bodyPr/>
              <a:lstStyle/>
              <a:p>
                <a:pPr>
                  <a:defRPr sz="1200" b="0" i="0" u="none" strike="noStrike">
                    <a:solidFill>
                      <a:srgbClr val="1B2A4A"/>
                    </a:solidFill>
                    <a:latin typeface="Aria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AI dependency
concerns</c:v>
                </c:pt>
                <c:pt idx="1">
                  <c:v>Improved teacher
interaction quality</c:v>
                </c:pt>
                <c:pt idx="2">
                  <c:v>Anxiety
reduction</c:v>
                </c:pt>
                <c:pt idx="3">
                  <c:v>Idea generation /
content organization</c:v>
                </c:pt>
                <c:pt idx="4">
                  <c:v>Confidence-
building</c:v>
                </c:pt>
              </c:strCache>
            </c:strRef>
          </c:cat>
          <c:val>
            <c:numRef>
              <c:f>Sheet1!$B$2:$B$6</c:f>
              <c:numCache>
                <c:formatCode>General</c:formatCode>
                <c:ptCount val="5"/>
                <c:pt idx="0">
                  <c:v>23</c:v>
                </c:pt>
                <c:pt idx="1">
                  <c:v>29</c:v>
                </c:pt>
                <c:pt idx="2">
                  <c:v>47</c:v>
                </c:pt>
                <c:pt idx="3">
                  <c:v>53</c:v>
                </c:pt>
                <c:pt idx="4">
                  <c:v>68</c:v>
                </c:pt>
              </c:numCache>
            </c:numRef>
          </c:val>
          <c:extLst>
            <c:ext xmlns:c16="http://schemas.microsoft.com/office/drawing/2014/chart" uri="{C3380CC4-5D6E-409C-BE32-E72D297353CC}">
              <c16:uniqueId val="{00000000-F3E5-4D9A-B658-B39942CEC2E9}"/>
            </c:ext>
          </c:extLst>
        </c:ser>
        <c:dLbls>
          <c:showLegendKey val="0"/>
          <c:showVal val="1"/>
          <c:showCatName val="0"/>
          <c:showSerName val="0"/>
          <c:showPercent val="0"/>
          <c:showBubbleSize val="0"/>
        </c:dLbls>
        <c:gapWidth val="40"/>
        <c:axId val="2094734554"/>
        <c:axId val="2094734552"/>
      </c:barChart>
      <c:catAx>
        <c:axId val="2094734554"/>
        <c:scaling>
          <c:orientation val="minMax"/>
        </c:scaling>
        <c:delete val="0"/>
        <c:axPos val="l"/>
        <c:numFmt formatCode="General" sourceLinked="1"/>
        <c:majorTickMark val="out"/>
        <c:minorTickMark val="none"/>
        <c:tickLblPos val="nextTo"/>
        <c:spPr>
          <a:ln w="12700" cap="flat">
            <a:solidFill>
              <a:srgbClr val="888888"/>
            </a:solidFill>
            <a:prstDash val="solid"/>
            <a:round/>
          </a:ln>
        </c:spPr>
        <c:txPr>
          <a:bodyPr/>
          <a:lstStyle/>
          <a:p>
            <a:pPr>
              <a:defRPr sz="1100" b="0" i="0" u="none" strike="noStrike">
                <a:solidFill>
                  <a:srgbClr val="1B2A4A"/>
                </a:solidFill>
                <a:latin typeface="Arial"/>
              </a:defRPr>
            </a:pPr>
            <a:endParaRPr lang="en-US"/>
          </a:p>
        </c:txPr>
        <c:crossAx val="2094734552"/>
        <c:crosses val="autoZero"/>
        <c:auto val="1"/>
        <c:lblAlgn val="ctr"/>
        <c:lblOffset val="100"/>
        <c:noMultiLvlLbl val="1"/>
      </c:catAx>
      <c:valAx>
        <c:axId val="2094734552"/>
        <c:scaling>
          <c:orientation val="minMax"/>
        </c:scaling>
        <c:delete val="1"/>
        <c:axPos val="b"/>
        <c:numFmt formatCode="General" sourceLinked="0"/>
        <c:majorTickMark val="out"/>
        <c:minorTickMark val="none"/>
        <c:tickLblPos val="low"/>
        <c:crossAx val="2094734554"/>
        <c:crosses val="autoZero"/>
        <c:crossBetween val="between"/>
      </c:valAx>
      <c:spPr>
        <a:noFill/>
        <a:ln>
          <a:noFill/>
        </a:ln>
        <a:effectLst/>
      </c:spPr>
    </c:plotArea>
    <c:plotVisOnly val="1"/>
    <c:dispBlanksAs val="span"/>
    <c:showDLblsOverMax val="1"/>
  </c:chart>
  <c:spPr>
    <a:noFill/>
    <a:ln>
      <a:noFill/>
    </a:ln>
    <a:effectLst/>
  </c:sp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826195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Good morning/afternoon everyone, and thank you for having me. My name is Thanh Thuy Nguyen, I'm a lecturer at the Foreign Language Center at HCMC University of Technology, and today I'll be presenting an exploratory study on how non-English major students perceive AI-assisted learning in relation to their interaction with teachers in EFL speaking classes.</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Turning to the qualitative data, thematic analysis of the reflective journals surfaced five themes. Confidence-building was the dominant theme at 68% of students, followed by idea generation and content organization at 53%, and anxiety reduction at 47%. Only 29% explicitly connected AI use with improved teacher interaction quality, and 23% raised AI dependency concerns themselves -- a reflexive, self-critical theme. This student quote captures the positive side well: AI helps generate ideas the student didn't have before, building confidence during preparation.</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to RQ2 and the challenges, which deserve equal weight alongside the positive findings. The most prominent was over-reliance on AI-generated content, reported by 42% of students, followed by reduced spontaneity at 38% -- students who scripted their responses with AI struggled when teachers asked follow-up questions that deviated from the script. Digital literacy gaps affected 21%, and 17% were uncertain about the pedagogical accuracy of AI feedback. This student quote illustrates the over-reliance problem directly: when the teacher asks a different question, the student doesn't know how to respond.</a:t>
            </a: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RQ3, thematic analysis identified four conditions under which AI-assisted learning was perceived as most supportive of interaction. First, teacher scaffolding -- clear framing of AI as a preparatory tool, not a substitute. Second, task authenticity -- open-ended tasks requiring personal opinions that AI alone can't fully answer. Third, digital literacy training, so all students, including the 21% who struggled, can use AI tools effectively. And fourth, reflective practice, which deepens metacognitive awareness of when AI helps versus when it constrains authentic communication.</a:t>
            </a:r>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brings me to a key discussion point. Rather than diminishing the teacher's role, these findings suggest AI reconstitutes it. As AI takes on more of the cognitive preparation burden, teachers become more central to facilitating real-time meaning negotiation, modeling spontaneous language, and cultivating the social conditions that make students willing to take risks in public. AI operates well in private, low-stakes environments -- but the willingness to take interpersonal risks in a public, evaluative classroom setting remains a distinctly human, teacher-mediated challenge that technology alone doesn't solve.</a:t>
            </a:r>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what does this mean practically for pedagogy? Four evidence-informed strategies emerge: design speaking tasks that require personal opinions and real-time elaboration so a prepared AI script simply isn't enough; build structured low-stakes practice sessions that grow social and evaluative confidence, not just linguistic readiness; provide explicit digital literacy training so every student can access and evaluate AI tools equitably; and embed reflective journaling so students build metacognitive awareness of when AI is helping versus limiting their authentic communication.</a:t>
            </a:r>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Of course, this study has real limitations that I want to be transparent about. It relies exclusively on self-reported perceptual data, with no behavioral or observational measures. There's no control group or pre/post-test design, so we can't establish a baseline. It's a single institution over eight weeks, which limits generalizability. The nine-item instrument yields only about three items per factor, below the recommended four to five, so the EFA results should be treated as preliminary. The cross-sectional design means the mediation model is associational only. Proficiency level wasn't tested as a moderator. And because AI use was teacher-initiated and journals were submitted to the instructor, social desirability bias is a real possibility.</a:t>
            </a:r>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wrap up, this study makes three contributions. First, it introduces the preparedness-participation gap as a new construct for understanding AI's uneven perceived impact on interactional readiness. Second, it provides exploratory mixed-methods evidence from Vietnam, a context underrepresented in this literature. And third, it underscores the continued -- and in fact evolving -- centrality of the teacher in AI-integrated classrooms. The bottom line: AI can strengthen the cognitive and affective foundations of speaking, but effective teacher-student interaction still depends on confidence, identity, and social risk-taking that technology alone cannot supply.</a:t>
            </a:r>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Thank you very much for your attention. I'd be happy to take any questions -- whether about the preparedness-participation gap, the methodology, or the pedagogical implications for AI-integrated speaking instruction.</a:t>
            </a:r>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 me start with why this study matters. AI tools -- chatbots, pronunciation coaches, generative AI -- are now embedded in EFL classrooms across Vietnam, a trend that accelerated after COVID-19. At the same time, speaking remains the hardest skill to teach, especially for non-English major students who study English as a compulsory subject and often carry higher anxiety and lower motivation than English majors. So the critical, underexplored question is: does AI-assisted preparation genuinely support -- or possibly undermine -- teacher-student interaction in the speaking classroom?</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study is guided by three research questions. RQ1 asks how students perceive AI-assisted learning as associated with their readiness and willingness to engage in teacher-student interaction. RQ2 asks what interactional challenges students perceive during AI-assisted speaking activities. And RQ3 asks under what pedagogical conditions students perceive AI as most supportive of that interaction. Together these three questions frame the whole study.</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make sense of these questions, I propose a three-dimensional model of interactional readiness. Cognitive readiness is the ability to generate ideas and organize content before speaking. Affective readiness is confidence, self-efficacy, and enjoyment. And interactional engagement is the willingness to actually take communicative risks in front of a teacher and peers. My argument is that AI is likely to boost the first two dimensions -- cognitive and affective readiness -- but may not proportionally boost the third. I call this divergence the preparedness-participation gap, and it's the central conceptual contribution of this paper.</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Methodologically, this was a mixed-methods exploratory study conducted over 8 weeks at HCMUT, across four intact class sections all taught by the same instructor -- myself. Two hundred non-English major undergraduates participated, roughly balanced by gender, ranging from A2 to B2 CEFR level. None had prior formal training in AI tools for learning, though the majority had informally used translation apps. Students used ChatGPT for speaking preparation and idea generation, and ELSA Speak for pronunciation practice. Data were analyzed using SPSS for regression, path analysis and EFA, and NVivo for thematic analysis of the journals.</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Two instruments were used. First, a nine-item, five-point Likert questionnaire adapted from three validated scales -- the Foreign Language Classroom Anxiety Scale, the Willingness to Communicate scale, and the GenAIAS AI-attitudes scale -- with good reliability, overall Cronbach's alpha of point-eight-three. Second, structured reflective journals following Boud, Keogh and Walker's three-stage reflection model, with three guided prompts after every AI-assisted speaking task. Two independent coders analyzed the journals with strong inter-rater agreement, kappa of point-eight-one.</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Turning to RQ1 results. Students reported strong affective gains: 61% found AI-assisted learning enjoyable, and 64% felt more confident after completing AI-assisted speaking tasks. But indicators tied more directly to public participation were lower -- only 47% felt willing to share ideas in class, and 45% felt confident being seen speaking publicly. It's also important to note a large neutral bloc, ranging from 31 to 48 percent across items, which tempers how positively we should read these numbers.</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visualizes that same pattern as a gap. Look at the two pairs: 64% of students feel more confident after AI tasks, but only 47% are willing to share ideas in class -- a 17-point gap. Similarly, 61% enjoy using AI tools, but only 45% feel confident being seen speaking -- a 16-point gap. A Pearson correlation shows enjoyment and willingness-to-share are moderately related, r equals point-four-two, p less than point-zero-one, but the gap persists regardless. I want to stress that all of this is self-reported and associational -- we are not making causal claims about AI reducing participation.</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understand what drives willingness to communicate, I ran a multiple regression: confidence and enjoyment together explain about 26% of the variance in WTC, with confidence as the much stronger predictor, beta point-four-one, versus enjoyment's beta of point-one-two. I then ran an exploratory path analysis to test whether confidence mediates the relationship between AI-assisted preparation and WTC. The indirect effect through confidence was significant, beta point-two-two, but the direct effect also remained significant at point-one-eight -- meaning confidence is a partial mediator, but other factors, likely social and evaluative, are also at play. Because this is cross-sectional data, these are associational patterns, not proof of a causal chain.</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21D33"/>
        </a:solidFill>
        <a:effectLst/>
      </p:bgPr>
    </p:bg>
    <p:spTree>
      <p:nvGrpSpPr>
        <p:cNvPr id="1" name=""/>
        <p:cNvGrpSpPr/>
        <p:nvPr/>
      </p:nvGrpSpPr>
      <p:grpSpPr>
        <a:xfrm>
          <a:off x="0" y="0"/>
          <a:ext cx="0" cy="0"/>
          <a:chOff x="0" y="0"/>
          <a:chExt cx="0" cy="0"/>
        </a:xfrm>
      </p:grpSpPr>
      <p:sp>
        <p:nvSpPr>
          <p:cNvPr id="2" name="Shape 0"/>
          <p:cNvSpPr/>
          <p:nvPr/>
        </p:nvSpPr>
        <p:spPr>
          <a:xfrm>
            <a:off x="9418320" y="-1188720"/>
            <a:ext cx="4114800" cy="4114800"/>
          </a:xfrm>
          <a:prstGeom prst="ellipse">
            <a:avLst/>
          </a:prstGeom>
          <a:solidFill>
            <a:srgbClr val="1B2A4A">
              <a:alpha val="60000"/>
            </a:srgbClr>
          </a:solidFill>
          <a:ln/>
        </p:spPr>
      </p:sp>
      <p:sp>
        <p:nvSpPr>
          <p:cNvPr id="3" name="Shape 1"/>
          <p:cNvSpPr/>
          <p:nvPr/>
        </p:nvSpPr>
        <p:spPr>
          <a:xfrm>
            <a:off x="10607040" y="274320"/>
            <a:ext cx="2377440" cy="2377440"/>
          </a:xfrm>
          <a:prstGeom prst="ellipse">
            <a:avLst/>
          </a:prstGeom>
          <a:solidFill>
            <a:srgbClr val="2E86AB">
              <a:alpha val="45000"/>
            </a:srgbClr>
          </a:solidFill>
          <a:ln/>
        </p:spPr>
      </p:sp>
      <p:sp>
        <p:nvSpPr>
          <p:cNvPr id="4" name="Text 2"/>
          <p:cNvSpPr/>
          <p:nvPr/>
        </p:nvSpPr>
        <p:spPr>
          <a:xfrm>
            <a:off x="822960" y="1417320"/>
            <a:ext cx="9144000" cy="365760"/>
          </a:xfrm>
          <a:prstGeom prst="rect">
            <a:avLst/>
          </a:prstGeom>
          <a:noFill/>
          <a:ln/>
        </p:spPr>
        <p:txBody>
          <a:bodyPr wrap="square" rtlCol="0" anchor="ctr"/>
          <a:lstStyle/>
          <a:p>
            <a:pPr marL="0" indent="0">
              <a:buNone/>
            </a:pPr>
            <a:r>
              <a:rPr lang="en-US" sz="1300" b="1" kern="0" spc="300" dirty="0">
                <a:solidFill>
                  <a:srgbClr val="E8A33D"/>
                </a:solidFill>
                <a:latin typeface="Calibri" pitchFamily="34" charset="0"/>
                <a:ea typeface="Calibri" pitchFamily="34" charset="-122"/>
                <a:cs typeface="Calibri" pitchFamily="34" charset="-120"/>
              </a:rPr>
              <a:t>EFL SPEAKING CLASSES • EXPLORATORY STUDY</a:t>
            </a:r>
            <a:endParaRPr lang="en-US" sz="1300" dirty="0"/>
          </a:p>
        </p:txBody>
      </p:sp>
      <p:sp>
        <p:nvSpPr>
          <p:cNvPr id="5" name="Text 3"/>
          <p:cNvSpPr/>
          <p:nvPr/>
        </p:nvSpPr>
        <p:spPr>
          <a:xfrm>
            <a:off x="822960" y="1828800"/>
            <a:ext cx="9875520" cy="1828800"/>
          </a:xfrm>
          <a:prstGeom prst="rect">
            <a:avLst/>
          </a:prstGeom>
          <a:noFill/>
          <a:ln/>
        </p:spPr>
        <p:txBody>
          <a:bodyPr wrap="square" rtlCol="0" anchor="t"/>
          <a:lstStyle/>
          <a:p>
            <a:pPr marL="0" indent="0" algn="l">
              <a:lnSpc>
                <a:spcPts val="3800"/>
              </a:lnSpc>
              <a:buNone/>
            </a:pPr>
            <a:r>
              <a:rPr lang="en-US" sz="3400" b="1" dirty="0">
                <a:solidFill>
                  <a:srgbClr val="FFFFFF"/>
                </a:solidFill>
                <a:latin typeface="Cambria" pitchFamily="34" charset="0"/>
                <a:ea typeface="Cambria" pitchFamily="34" charset="-122"/>
                <a:cs typeface="Cambria" pitchFamily="34" charset="-120"/>
              </a:rPr>
              <a:t>Student Perceptions of AI-Assisted Learning and Teacher–Student Interaction in EFL Speaking Classes</a:t>
            </a:r>
            <a:endParaRPr lang="en-US" sz="3400" dirty="0"/>
          </a:p>
        </p:txBody>
      </p:sp>
      <p:sp>
        <p:nvSpPr>
          <p:cNvPr id="6" name="Text 4"/>
          <p:cNvSpPr/>
          <p:nvPr/>
        </p:nvSpPr>
        <p:spPr>
          <a:xfrm>
            <a:off x="822960" y="3703320"/>
            <a:ext cx="9144000" cy="548640"/>
          </a:xfrm>
          <a:prstGeom prst="rect">
            <a:avLst/>
          </a:prstGeom>
          <a:noFill/>
          <a:ln/>
        </p:spPr>
        <p:txBody>
          <a:bodyPr wrap="square" rtlCol="0" anchor="ctr"/>
          <a:lstStyle/>
          <a:p>
            <a:pPr marL="0" indent="0">
              <a:buNone/>
            </a:pPr>
            <a:r>
              <a:rPr lang="en-US" sz="1600" i="1" dirty="0">
                <a:solidFill>
                  <a:srgbClr val="CADCFC"/>
                </a:solidFill>
                <a:latin typeface="Calibri" pitchFamily="34" charset="0"/>
                <a:ea typeface="Calibri" pitchFamily="34" charset="-122"/>
                <a:cs typeface="Calibri" pitchFamily="34" charset="-120"/>
              </a:rPr>
              <a:t>An Exploratory Self-Report Study with Non-English Major University Students</a:t>
            </a:r>
            <a:endParaRPr lang="en-US" sz="1600" dirty="0"/>
          </a:p>
        </p:txBody>
      </p:sp>
      <p:sp>
        <p:nvSpPr>
          <p:cNvPr id="7" name="Shape 5"/>
          <p:cNvSpPr/>
          <p:nvPr/>
        </p:nvSpPr>
        <p:spPr>
          <a:xfrm>
            <a:off x="822960" y="4434840"/>
            <a:ext cx="2011680" cy="0"/>
          </a:xfrm>
          <a:prstGeom prst="line">
            <a:avLst/>
          </a:prstGeom>
          <a:noFill/>
          <a:ln w="25400">
            <a:solidFill>
              <a:srgbClr val="2E86AB"/>
            </a:solidFill>
            <a:prstDash val="solid"/>
          </a:ln>
        </p:spPr>
      </p:sp>
      <p:sp>
        <p:nvSpPr>
          <p:cNvPr id="8" name="Text 6"/>
          <p:cNvSpPr/>
          <p:nvPr/>
        </p:nvSpPr>
        <p:spPr>
          <a:xfrm>
            <a:off x="822960" y="4617720"/>
            <a:ext cx="7315200" cy="822960"/>
          </a:xfrm>
          <a:prstGeom prst="rect">
            <a:avLst/>
          </a:prstGeom>
          <a:noFill/>
          <a:ln/>
        </p:spPr>
        <p:txBody>
          <a:bodyPr wrap="square" rtlCol="0" anchor="t"/>
          <a:lstStyle/>
          <a:p>
            <a:pPr marL="0" indent="0">
              <a:lnSpc>
                <a:spcPct val="130000"/>
              </a:lnSpc>
              <a:buNone/>
            </a:pPr>
            <a:r>
              <a:rPr lang="en-US" sz="1500" b="1" dirty="0">
                <a:solidFill>
                  <a:srgbClr val="FFFFFF"/>
                </a:solidFill>
                <a:latin typeface="Calibri" pitchFamily="34" charset="0"/>
                <a:ea typeface="Calibri" pitchFamily="34" charset="-122"/>
                <a:cs typeface="Calibri" pitchFamily="34" charset="-120"/>
              </a:rPr>
              <a:t>Thanh Thuy Nguyen
</a:t>
            </a:r>
            <a:r>
              <a:rPr lang="en-US" sz="1200" dirty="0">
                <a:solidFill>
                  <a:srgbClr val="9AA7BD"/>
                </a:solidFill>
                <a:latin typeface="Calibri" pitchFamily="34" charset="0"/>
                <a:ea typeface="Calibri" pitchFamily="34" charset="-122"/>
                <a:cs typeface="Calibri" pitchFamily="34" charset="-120"/>
              </a:rPr>
              <a:t>Foreign Language Center, HCMC University of Technology (HCMUT), Vietnam</a:t>
            </a:r>
            <a:endParaRPr lang="en-US" sz="1500" dirty="0"/>
          </a:p>
          <a:p>
            <a:pPr marL="0" indent="0">
              <a:lnSpc>
                <a:spcPct val="130000"/>
              </a:lnSpc>
              <a:buNone/>
            </a:pPr>
            <a:r>
              <a:rPr lang="en-US" sz="1200" dirty="0">
                <a:solidFill>
                  <a:srgbClr val="9AA7BD"/>
                </a:solidFill>
                <a:latin typeface="Calibri" pitchFamily="34" charset="0"/>
                <a:ea typeface="Calibri" pitchFamily="34" charset="-122"/>
                <a:cs typeface="Calibri" pitchFamily="34" charset="-120"/>
              </a:rPr>
              <a:t>nguyenthanhthuy@hcmut.edu.vn</a:t>
            </a:r>
            <a:endParaRPr lang="en-US" sz="15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4F6F9"/>
        </a:solidFill>
        <a:effectLst/>
      </p:bgPr>
    </p:bg>
    <p:spTree>
      <p:nvGrpSpPr>
        <p:cNvPr id="1" name=""/>
        <p:cNvGrpSpPr/>
        <p:nvPr/>
      </p:nvGrpSpPr>
      <p:grpSpPr>
        <a:xfrm>
          <a:off x="0" y="0"/>
          <a:ext cx="0" cy="0"/>
          <a:chOff x="0" y="0"/>
          <a:chExt cx="0" cy="0"/>
        </a:xfrm>
      </p:grpSpPr>
      <p:sp>
        <p:nvSpPr>
          <p:cNvPr id="2" name="Text 0"/>
          <p:cNvSpPr/>
          <p:nvPr/>
        </p:nvSpPr>
        <p:spPr>
          <a:xfrm>
            <a:off x="548640" y="365760"/>
            <a:ext cx="11064240" cy="822960"/>
          </a:xfrm>
          <a:prstGeom prst="rect">
            <a:avLst/>
          </a:prstGeom>
          <a:noFill/>
          <a:ln/>
        </p:spPr>
        <p:txBody>
          <a:bodyPr wrap="square" rtlCol="0" anchor="t"/>
          <a:lstStyle/>
          <a:p>
            <a:pPr marL="0" indent="0" algn="l">
              <a:buNone/>
            </a:pPr>
            <a:r>
              <a:rPr lang="en-US" sz="3000" b="1" dirty="0">
                <a:solidFill>
                  <a:srgbClr val="1B2A4A"/>
                </a:solidFill>
                <a:latin typeface="Cambria" pitchFamily="34" charset="0"/>
                <a:ea typeface="Cambria" pitchFamily="34" charset="-122"/>
                <a:cs typeface="Cambria" pitchFamily="34" charset="-120"/>
              </a:rPr>
              <a:t>What Students Said: Journal Themes</a:t>
            </a:r>
            <a:endParaRPr lang="en-US" sz="3000" dirty="0"/>
          </a:p>
        </p:txBody>
      </p:sp>
      <p:sp>
        <p:nvSpPr>
          <p:cNvPr id="3" name="Text 1"/>
          <p:cNvSpPr/>
          <p:nvPr/>
        </p:nvSpPr>
        <p:spPr>
          <a:xfrm>
            <a:off x="566928" y="137160"/>
            <a:ext cx="9144000" cy="274320"/>
          </a:xfrm>
          <a:prstGeom prst="rect">
            <a:avLst/>
          </a:prstGeom>
          <a:noFill/>
          <a:ln/>
        </p:spPr>
        <p:txBody>
          <a:bodyPr wrap="square" rtlCol="0" anchor="ctr"/>
          <a:lstStyle/>
          <a:p>
            <a:pPr marL="0" indent="0">
              <a:buNone/>
            </a:pPr>
            <a:r>
              <a:rPr lang="en-US" sz="1200" b="1" kern="0" spc="200" dirty="0">
                <a:solidFill>
                  <a:srgbClr val="2E86AB"/>
                </a:solidFill>
                <a:latin typeface="Calibri" pitchFamily="34" charset="0"/>
                <a:ea typeface="Calibri" pitchFamily="34" charset="-122"/>
                <a:cs typeface="Calibri" pitchFamily="34" charset="-120"/>
              </a:rPr>
              <a:t>QUALITATIVE FINDINGS</a:t>
            </a:r>
            <a:endParaRPr lang="en-US" sz="1200" dirty="0"/>
          </a:p>
        </p:txBody>
      </p:sp>
      <p:graphicFrame>
        <p:nvGraphicFramePr>
          <p:cNvPr id="4" name="Chart 0"/>
          <p:cNvGraphicFramePr/>
          <p:nvPr>
            <p:extLst>
              <p:ext uri="{D42A27DB-BD31-4B8C-83A1-F6EECF244321}">
                <p14:modId xmlns:p14="http://schemas.microsoft.com/office/powerpoint/2010/main" val="427574101"/>
              </p:ext>
            </p:extLst>
          </p:nvPr>
        </p:nvGraphicFramePr>
        <p:xfrm>
          <a:off x="548640" y="1554480"/>
          <a:ext cx="7589520" cy="4297680"/>
        </p:xfrm>
        <a:graphic>
          <a:graphicData uri="http://schemas.openxmlformats.org/drawingml/2006/chart">
            <c:chart xmlns:c="http://schemas.openxmlformats.org/drawingml/2006/chart" xmlns:r="http://schemas.openxmlformats.org/officeDocument/2006/relationships" r:id="rId3"/>
          </a:graphicData>
        </a:graphic>
      </p:graphicFrame>
      <p:sp>
        <p:nvSpPr>
          <p:cNvPr id="5" name="Shape 2"/>
          <p:cNvSpPr/>
          <p:nvPr/>
        </p:nvSpPr>
        <p:spPr>
          <a:xfrm>
            <a:off x="8321040" y="1554480"/>
            <a:ext cx="3291840" cy="4297680"/>
          </a:xfrm>
          <a:prstGeom prst="roundRect">
            <a:avLst>
              <a:gd name="adj" fmla="val 2222"/>
            </a:avLst>
          </a:prstGeom>
          <a:solidFill>
            <a:srgbClr val="FFFFFF"/>
          </a:solidFill>
          <a:ln w="12700">
            <a:solidFill>
              <a:srgbClr val="E2E7EE"/>
            </a:solidFill>
            <a:prstDash val="solid"/>
          </a:ln>
          <a:effectLst>
            <a:outerShdw blurRad="76200" dist="25400" dir="5400000" algn="bl" rotWithShape="0">
              <a:srgbClr val="1B2A4A">
                <a:alpha val="12000"/>
              </a:srgbClr>
            </a:outerShdw>
          </a:effectLst>
        </p:spPr>
      </p:sp>
      <p:sp>
        <p:nvSpPr>
          <p:cNvPr id="6" name="Text 3"/>
          <p:cNvSpPr/>
          <p:nvPr/>
        </p:nvSpPr>
        <p:spPr>
          <a:xfrm>
            <a:off x="8595360" y="1783080"/>
            <a:ext cx="2743200" cy="365760"/>
          </a:xfrm>
          <a:prstGeom prst="rect">
            <a:avLst/>
          </a:prstGeom>
          <a:noFill/>
          <a:ln/>
        </p:spPr>
        <p:txBody>
          <a:bodyPr wrap="square" rtlCol="0" anchor="ctr"/>
          <a:lstStyle/>
          <a:p>
            <a:pPr marL="0" indent="0">
              <a:buNone/>
            </a:pPr>
            <a:r>
              <a:rPr lang="en-US" sz="1400" b="1" dirty="0">
                <a:solidFill>
                  <a:srgbClr val="1B2A4A"/>
                </a:solidFill>
                <a:latin typeface="Cambria" pitchFamily="34" charset="0"/>
                <a:ea typeface="Cambria" pitchFamily="34" charset="-122"/>
                <a:cs typeface="Cambria" pitchFamily="34" charset="-120"/>
              </a:rPr>
              <a:t>Illustrative Quote</a:t>
            </a:r>
            <a:endParaRPr lang="en-US" sz="1400" dirty="0"/>
          </a:p>
        </p:txBody>
      </p:sp>
      <p:sp>
        <p:nvSpPr>
          <p:cNvPr id="7" name="Text 4"/>
          <p:cNvSpPr/>
          <p:nvPr/>
        </p:nvSpPr>
        <p:spPr>
          <a:xfrm>
            <a:off x="8595360" y="2286000"/>
            <a:ext cx="2743200" cy="1828800"/>
          </a:xfrm>
          <a:prstGeom prst="rect">
            <a:avLst/>
          </a:prstGeom>
          <a:noFill/>
          <a:ln/>
        </p:spPr>
        <p:txBody>
          <a:bodyPr wrap="square" rtlCol="0" anchor="t"/>
          <a:lstStyle/>
          <a:p>
            <a:pPr marL="0" indent="0">
              <a:lnSpc>
                <a:spcPct val="130000"/>
              </a:lnSpc>
              <a:buNone/>
            </a:pPr>
            <a:r>
              <a:rPr lang="en-US" sz="1300" i="1" dirty="0">
                <a:solidFill>
                  <a:srgbClr val="1B2A4A"/>
                </a:solidFill>
                <a:latin typeface="Calibri" pitchFamily="34" charset="0"/>
                <a:ea typeface="Calibri" pitchFamily="34" charset="-122"/>
                <a:cs typeface="Calibri" pitchFamily="34" charset="-120"/>
              </a:rPr>
              <a:t>“AI helps me think faster and gives me ideas I didn't have before, so I feel more confident when preparing.”</a:t>
            </a:r>
            <a:endParaRPr lang="en-US" sz="1300" dirty="0"/>
          </a:p>
        </p:txBody>
      </p:sp>
      <p:sp>
        <p:nvSpPr>
          <p:cNvPr id="8" name="Text 5"/>
          <p:cNvSpPr/>
          <p:nvPr/>
        </p:nvSpPr>
        <p:spPr>
          <a:xfrm>
            <a:off x="8595360" y="4114800"/>
            <a:ext cx="2743200" cy="365760"/>
          </a:xfrm>
          <a:prstGeom prst="rect">
            <a:avLst/>
          </a:prstGeom>
          <a:noFill/>
          <a:ln/>
        </p:spPr>
        <p:txBody>
          <a:bodyPr wrap="square" rtlCol="0" anchor="ctr"/>
          <a:lstStyle/>
          <a:p>
            <a:pPr marL="0" indent="0">
              <a:buNone/>
            </a:pPr>
            <a:r>
              <a:rPr lang="en-US" sz="1100" dirty="0">
                <a:solidFill>
                  <a:srgbClr val="5B6B82"/>
                </a:solidFill>
                <a:latin typeface="Calibri" pitchFamily="34" charset="0"/>
                <a:ea typeface="Calibri" pitchFamily="34" charset="-122"/>
                <a:cs typeface="Calibri" pitchFamily="34" charset="-120"/>
              </a:rPr>
              <a:t>— Student reflective journal</a:t>
            </a:r>
            <a:endParaRPr lang="en-US" sz="1100" dirty="0"/>
          </a:p>
        </p:txBody>
      </p:sp>
      <p:sp>
        <p:nvSpPr>
          <p:cNvPr id="9" name="Shape 6"/>
          <p:cNvSpPr/>
          <p:nvPr/>
        </p:nvSpPr>
        <p:spPr>
          <a:xfrm>
            <a:off x="8595360" y="4663440"/>
            <a:ext cx="2743200" cy="0"/>
          </a:xfrm>
          <a:prstGeom prst="line">
            <a:avLst/>
          </a:prstGeom>
          <a:noFill/>
          <a:ln w="12700">
            <a:solidFill>
              <a:srgbClr val="E2E7EE"/>
            </a:solidFill>
            <a:prstDash val="solid"/>
          </a:ln>
        </p:spPr>
      </p:sp>
      <p:sp>
        <p:nvSpPr>
          <p:cNvPr id="10" name="Text 7"/>
          <p:cNvSpPr/>
          <p:nvPr/>
        </p:nvSpPr>
        <p:spPr>
          <a:xfrm>
            <a:off x="8595360" y="4846320"/>
            <a:ext cx="2743200" cy="914400"/>
          </a:xfrm>
          <a:prstGeom prst="rect">
            <a:avLst/>
          </a:prstGeom>
          <a:noFill/>
          <a:ln/>
        </p:spPr>
        <p:txBody>
          <a:bodyPr wrap="square" rtlCol="0" anchor="t"/>
          <a:lstStyle/>
          <a:p>
            <a:pPr marL="0" indent="0">
              <a:buNone/>
            </a:pPr>
            <a:r>
              <a:rPr lang="en-US" sz="1050" dirty="0">
                <a:solidFill>
                  <a:srgbClr val="5B6B82"/>
                </a:solidFill>
                <a:latin typeface="Calibri" pitchFamily="34" charset="0"/>
                <a:ea typeface="Calibri" pitchFamily="34" charset="-122"/>
                <a:cs typeface="Calibri" pitchFamily="34" charset="-120"/>
              </a:rPr>
              <a:t>Themes derived via Braun &amp; Clarke thematic analysis; a student's journal may contain multiple themes.</a:t>
            </a:r>
            <a:endParaRPr lang="en-US" sz="1050" dirty="0"/>
          </a:p>
        </p:txBody>
      </p:sp>
      <p:sp>
        <p:nvSpPr>
          <p:cNvPr id="12" name="Text 8"/>
          <p:cNvSpPr/>
          <p:nvPr/>
        </p:nvSpPr>
        <p:spPr>
          <a:xfrm>
            <a:off x="548640" y="6473952"/>
            <a:ext cx="7315200" cy="274320"/>
          </a:xfrm>
          <a:prstGeom prst="rect">
            <a:avLst/>
          </a:prstGeom>
          <a:noFill/>
          <a:ln/>
        </p:spPr>
        <p:txBody>
          <a:bodyPr wrap="square" rtlCol="0" anchor="ctr"/>
          <a:lstStyle/>
          <a:p>
            <a:pPr marL="0" indent="0">
              <a:buNone/>
            </a:pPr>
            <a:r>
              <a:rPr lang="en-US" sz="900" dirty="0">
                <a:solidFill>
                  <a:srgbClr val="9AA7BD"/>
                </a:solidFill>
                <a:latin typeface="Calibri" pitchFamily="34" charset="0"/>
                <a:ea typeface="Calibri" pitchFamily="34" charset="-122"/>
                <a:cs typeface="Calibri" pitchFamily="34" charset="-120"/>
              </a:rPr>
              <a:t>Student Perceptions of AI-Assisted Learning • Nguyen Thanh Thuy • HCMUT</a:t>
            </a:r>
            <a:endParaRPr lang="en-US" sz="900" dirty="0"/>
          </a:p>
        </p:txBody>
      </p:sp>
      <p:sp>
        <p:nvSpPr>
          <p:cNvPr id="13" name="Text 9"/>
          <p:cNvSpPr/>
          <p:nvPr/>
        </p:nvSpPr>
        <p:spPr>
          <a:xfrm>
            <a:off x="11612880" y="6473952"/>
            <a:ext cx="457200" cy="274320"/>
          </a:xfrm>
          <a:prstGeom prst="rect">
            <a:avLst/>
          </a:prstGeom>
          <a:noFill/>
          <a:ln/>
        </p:spPr>
        <p:txBody>
          <a:bodyPr wrap="square" rtlCol="0" anchor="ctr"/>
          <a:lstStyle/>
          <a:p>
            <a:pPr marL="0" indent="0" algn="r">
              <a:buNone/>
            </a:pPr>
            <a:r>
              <a:rPr lang="en-US" sz="1000" dirty="0">
                <a:solidFill>
                  <a:srgbClr val="5B6B82"/>
                </a:solidFill>
                <a:latin typeface="Calibri" pitchFamily="34" charset="0"/>
                <a:ea typeface="Calibri" pitchFamily="34" charset="-122"/>
                <a:cs typeface="Calibri" pitchFamily="34" charset="-120"/>
              </a:rPr>
              <a:t>10</a:t>
            </a:r>
            <a:endParaRPr lang="en-US" sz="1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4F6F9"/>
        </a:solidFill>
        <a:effectLst/>
      </p:bgPr>
    </p:bg>
    <p:spTree>
      <p:nvGrpSpPr>
        <p:cNvPr id="1" name=""/>
        <p:cNvGrpSpPr/>
        <p:nvPr/>
      </p:nvGrpSpPr>
      <p:grpSpPr>
        <a:xfrm>
          <a:off x="0" y="0"/>
          <a:ext cx="0" cy="0"/>
          <a:chOff x="0" y="0"/>
          <a:chExt cx="0" cy="0"/>
        </a:xfrm>
      </p:grpSpPr>
      <p:sp>
        <p:nvSpPr>
          <p:cNvPr id="2" name="Text 0"/>
          <p:cNvSpPr/>
          <p:nvPr/>
        </p:nvSpPr>
        <p:spPr>
          <a:xfrm>
            <a:off x="548640" y="365760"/>
            <a:ext cx="11064240" cy="822960"/>
          </a:xfrm>
          <a:prstGeom prst="rect">
            <a:avLst/>
          </a:prstGeom>
          <a:noFill/>
          <a:ln/>
        </p:spPr>
        <p:txBody>
          <a:bodyPr wrap="square" rtlCol="0" anchor="t"/>
          <a:lstStyle/>
          <a:p>
            <a:pPr marL="0" indent="0" algn="l">
              <a:buNone/>
            </a:pPr>
            <a:r>
              <a:rPr lang="en-US" sz="3000" b="1" dirty="0">
                <a:solidFill>
                  <a:srgbClr val="1B2A4A"/>
                </a:solidFill>
                <a:latin typeface="Cambria" pitchFamily="34" charset="0"/>
                <a:ea typeface="Cambria" pitchFamily="34" charset="-122"/>
                <a:cs typeface="Cambria" pitchFamily="34" charset="-120"/>
              </a:rPr>
              <a:t>RQ2: Perceived Interactional Challenges</a:t>
            </a:r>
          </a:p>
          <a:p>
            <a:r>
              <a:rPr lang="en-US" i="1" dirty="0"/>
              <a:t>(these deserve equal analytical weight alongside the positive findings; not a minor footnote)</a:t>
            </a:r>
            <a:endParaRPr lang="en-US" sz="3000" i="1" dirty="0"/>
          </a:p>
        </p:txBody>
      </p:sp>
      <p:sp>
        <p:nvSpPr>
          <p:cNvPr id="3" name="Text 1"/>
          <p:cNvSpPr/>
          <p:nvPr/>
        </p:nvSpPr>
        <p:spPr>
          <a:xfrm>
            <a:off x="566928" y="137160"/>
            <a:ext cx="9144000" cy="274320"/>
          </a:xfrm>
          <a:prstGeom prst="rect">
            <a:avLst/>
          </a:prstGeom>
          <a:noFill/>
          <a:ln/>
        </p:spPr>
        <p:txBody>
          <a:bodyPr wrap="square" rtlCol="0" anchor="ctr"/>
          <a:lstStyle/>
          <a:p>
            <a:pPr marL="0" indent="0">
              <a:buNone/>
            </a:pPr>
            <a:r>
              <a:rPr lang="en-US" sz="1200" b="1" kern="0" spc="200" dirty="0">
                <a:solidFill>
                  <a:srgbClr val="2E86AB"/>
                </a:solidFill>
                <a:latin typeface="Calibri" pitchFamily="34" charset="0"/>
                <a:ea typeface="Calibri" pitchFamily="34" charset="-122"/>
                <a:cs typeface="Calibri" pitchFamily="34" charset="-120"/>
              </a:rPr>
              <a:t>RESULTS</a:t>
            </a:r>
            <a:endParaRPr lang="en-US" sz="1200" dirty="0"/>
          </a:p>
        </p:txBody>
      </p:sp>
      <p:sp>
        <p:nvSpPr>
          <p:cNvPr id="4" name="Shape 2"/>
          <p:cNvSpPr/>
          <p:nvPr/>
        </p:nvSpPr>
        <p:spPr>
          <a:xfrm>
            <a:off x="548640" y="1645920"/>
            <a:ext cx="2679192" cy="3063240"/>
          </a:xfrm>
          <a:prstGeom prst="roundRect">
            <a:avLst>
              <a:gd name="adj" fmla="val 2730"/>
            </a:avLst>
          </a:prstGeom>
          <a:solidFill>
            <a:srgbClr val="C1666B"/>
          </a:solidFill>
          <a:ln w="12700">
            <a:solidFill>
              <a:srgbClr val="E2E7EE"/>
            </a:solidFill>
            <a:prstDash val="solid"/>
          </a:ln>
          <a:effectLst>
            <a:outerShdw blurRad="76200" dist="25400" dir="5400000" algn="bl" rotWithShape="0">
              <a:srgbClr val="1B2A4A">
                <a:alpha val="12000"/>
              </a:srgbClr>
            </a:outerShdw>
          </a:effectLst>
        </p:spPr>
      </p:sp>
      <p:sp>
        <p:nvSpPr>
          <p:cNvPr id="5" name="Text 3"/>
          <p:cNvSpPr/>
          <p:nvPr/>
        </p:nvSpPr>
        <p:spPr>
          <a:xfrm>
            <a:off x="548640" y="1828800"/>
            <a:ext cx="2679192" cy="868680"/>
          </a:xfrm>
          <a:prstGeom prst="rect">
            <a:avLst/>
          </a:prstGeom>
          <a:noFill/>
          <a:ln/>
        </p:spPr>
        <p:txBody>
          <a:bodyPr wrap="square" rtlCol="0" anchor="ctr"/>
          <a:lstStyle/>
          <a:p>
            <a:pPr marL="0" indent="0" algn="ctr">
              <a:buNone/>
            </a:pPr>
            <a:r>
              <a:rPr lang="en-US" sz="4200" b="1" dirty="0">
                <a:solidFill>
                  <a:srgbClr val="E8A33D"/>
                </a:solidFill>
                <a:latin typeface="Cambria" pitchFamily="34" charset="0"/>
                <a:ea typeface="Cambria" pitchFamily="34" charset="-122"/>
                <a:cs typeface="Cambria" pitchFamily="34" charset="-120"/>
              </a:rPr>
              <a:t>42%</a:t>
            </a:r>
            <a:endParaRPr lang="en-US" sz="4200" dirty="0"/>
          </a:p>
        </p:txBody>
      </p:sp>
      <p:sp>
        <p:nvSpPr>
          <p:cNvPr id="6" name="Text 4"/>
          <p:cNvSpPr/>
          <p:nvPr/>
        </p:nvSpPr>
        <p:spPr>
          <a:xfrm>
            <a:off x="685800" y="2697480"/>
            <a:ext cx="2404872" cy="640080"/>
          </a:xfrm>
          <a:prstGeom prst="rect">
            <a:avLst/>
          </a:prstGeom>
          <a:noFill/>
          <a:ln/>
        </p:spPr>
        <p:txBody>
          <a:bodyPr wrap="square" rtlCol="0" anchor="t"/>
          <a:lstStyle/>
          <a:p>
            <a:pPr marL="0" indent="0" algn="ctr">
              <a:buNone/>
            </a:pPr>
            <a:r>
              <a:rPr lang="en-US" sz="1400" b="1" dirty="0">
                <a:solidFill>
                  <a:srgbClr val="FFFFFF"/>
                </a:solidFill>
                <a:latin typeface="Cambria" pitchFamily="34" charset="0"/>
                <a:ea typeface="Cambria" pitchFamily="34" charset="-122"/>
                <a:cs typeface="Cambria" pitchFamily="34" charset="-120"/>
              </a:rPr>
              <a:t>Over-reliance on AI</a:t>
            </a:r>
            <a:endParaRPr lang="en-US" sz="1400" dirty="0"/>
          </a:p>
        </p:txBody>
      </p:sp>
      <p:sp>
        <p:nvSpPr>
          <p:cNvPr id="7" name="Text 5"/>
          <p:cNvSpPr/>
          <p:nvPr/>
        </p:nvSpPr>
        <p:spPr>
          <a:xfrm>
            <a:off x="731520" y="3291840"/>
            <a:ext cx="2313432" cy="1234440"/>
          </a:xfrm>
          <a:prstGeom prst="rect">
            <a:avLst/>
          </a:prstGeom>
          <a:noFill/>
          <a:ln/>
        </p:spPr>
        <p:txBody>
          <a:bodyPr wrap="square" rtlCol="0" anchor="t"/>
          <a:lstStyle/>
          <a:p>
            <a:pPr marL="0" indent="0" algn="ctr">
              <a:lnSpc>
                <a:spcPct val="120000"/>
              </a:lnSpc>
              <a:buNone/>
            </a:pPr>
            <a:r>
              <a:rPr lang="en-US" sz="1100" dirty="0">
                <a:solidFill>
                  <a:srgbClr val="E5D9DA"/>
                </a:solidFill>
                <a:latin typeface="Calibri" pitchFamily="34" charset="0"/>
                <a:ea typeface="Calibri" pitchFamily="34" charset="-122"/>
                <a:cs typeface="Calibri" pitchFamily="34" charset="-120"/>
              </a:rPr>
              <a:t>Students submit AI-drafted responses with minimal personal input.</a:t>
            </a:r>
            <a:endParaRPr lang="en-US" sz="1100" dirty="0"/>
          </a:p>
        </p:txBody>
      </p:sp>
      <p:sp>
        <p:nvSpPr>
          <p:cNvPr id="8" name="Shape 6"/>
          <p:cNvSpPr/>
          <p:nvPr/>
        </p:nvSpPr>
        <p:spPr>
          <a:xfrm>
            <a:off x="3364992" y="1645920"/>
            <a:ext cx="2679192" cy="3063240"/>
          </a:xfrm>
          <a:prstGeom prst="roundRect">
            <a:avLst>
              <a:gd name="adj" fmla="val 2730"/>
            </a:avLst>
          </a:prstGeom>
          <a:solidFill>
            <a:srgbClr val="C1666B"/>
          </a:solidFill>
          <a:ln w="12700">
            <a:solidFill>
              <a:srgbClr val="E2E7EE"/>
            </a:solidFill>
            <a:prstDash val="solid"/>
          </a:ln>
          <a:effectLst>
            <a:outerShdw blurRad="76200" dist="25400" dir="5400000" algn="bl" rotWithShape="0">
              <a:srgbClr val="1B2A4A">
                <a:alpha val="12000"/>
              </a:srgbClr>
            </a:outerShdw>
          </a:effectLst>
        </p:spPr>
      </p:sp>
      <p:sp>
        <p:nvSpPr>
          <p:cNvPr id="9" name="Text 7"/>
          <p:cNvSpPr/>
          <p:nvPr/>
        </p:nvSpPr>
        <p:spPr>
          <a:xfrm>
            <a:off x="3364992" y="1828800"/>
            <a:ext cx="2679192" cy="868680"/>
          </a:xfrm>
          <a:prstGeom prst="rect">
            <a:avLst/>
          </a:prstGeom>
          <a:noFill/>
          <a:ln/>
        </p:spPr>
        <p:txBody>
          <a:bodyPr wrap="square" rtlCol="0" anchor="ctr"/>
          <a:lstStyle/>
          <a:p>
            <a:pPr marL="0" indent="0" algn="ctr">
              <a:buNone/>
            </a:pPr>
            <a:r>
              <a:rPr lang="en-US" sz="4200" b="1" dirty="0">
                <a:solidFill>
                  <a:srgbClr val="E8A33D"/>
                </a:solidFill>
                <a:latin typeface="Cambria" pitchFamily="34" charset="0"/>
                <a:ea typeface="Cambria" pitchFamily="34" charset="-122"/>
                <a:cs typeface="Cambria" pitchFamily="34" charset="-120"/>
              </a:rPr>
              <a:t>38%</a:t>
            </a:r>
            <a:endParaRPr lang="en-US" sz="4200" dirty="0"/>
          </a:p>
        </p:txBody>
      </p:sp>
      <p:sp>
        <p:nvSpPr>
          <p:cNvPr id="10" name="Text 8"/>
          <p:cNvSpPr/>
          <p:nvPr/>
        </p:nvSpPr>
        <p:spPr>
          <a:xfrm>
            <a:off x="3502152" y="2697480"/>
            <a:ext cx="2404872" cy="640080"/>
          </a:xfrm>
          <a:prstGeom prst="rect">
            <a:avLst/>
          </a:prstGeom>
          <a:noFill/>
          <a:ln/>
        </p:spPr>
        <p:txBody>
          <a:bodyPr wrap="square" rtlCol="0" anchor="t"/>
          <a:lstStyle/>
          <a:p>
            <a:pPr marL="0" indent="0" algn="ctr">
              <a:buNone/>
            </a:pPr>
            <a:r>
              <a:rPr lang="en-US" sz="1400" b="1" dirty="0">
                <a:solidFill>
                  <a:srgbClr val="FFFFFF"/>
                </a:solidFill>
                <a:latin typeface="Cambria" pitchFamily="34" charset="0"/>
                <a:ea typeface="Cambria" pitchFamily="34" charset="-122"/>
                <a:cs typeface="Cambria" pitchFamily="34" charset="-120"/>
              </a:rPr>
              <a:t>Reduced spontaneity</a:t>
            </a:r>
            <a:endParaRPr lang="en-US" sz="1400" dirty="0"/>
          </a:p>
        </p:txBody>
      </p:sp>
      <p:sp>
        <p:nvSpPr>
          <p:cNvPr id="11" name="Text 9"/>
          <p:cNvSpPr/>
          <p:nvPr/>
        </p:nvSpPr>
        <p:spPr>
          <a:xfrm>
            <a:off x="3547872" y="3291840"/>
            <a:ext cx="2313432" cy="1234440"/>
          </a:xfrm>
          <a:prstGeom prst="rect">
            <a:avLst/>
          </a:prstGeom>
          <a:noFill/>
          <a:ln/>
        </p:spPr>
        <p:txBody>
          <a:bodyPr wrap="square" rtlCol="0" anchor="t"/>
          <a:lstStyle/>
          <a:p>
            <a:pPr marL="0" indent="0" algn="ctr">
              <a:lnSpc>
                <a:spcPct val="120000"/>
              </a:lnSpc>
              <a:buNone/>
            </a:pPr>
            <a:r>
              <a:rPr lang="en-US" sz="1100" dirty="0">
                <a:solidFill>
                  <a:srgbClr val="E5D9DA"/>
                </a:solidFill>
                <a:latin typeface="Calibri" pitchFamily="34" charset="0"/>
                <a:ea typeface="Calibri" pitchFamily="34" charset="-122"/>
                <a:cs typeface="Calibri" pitchFamily="34" charset="-120"/>
              </a:rPr>
              <a:t>Scripted preparation leads to less natural, less responsive delivery.</a:t>
            </a:r>
            <a:endParaRPr lang="en-US" sz="1100" dirty="0"/>
          </a:p>
        </p:txBody>
      </p:sp>
      <p:sp>
        <p:nvSpPr>
          <p:cNvPr id="12" name="Shape 10"/>
          <p:cNvSpPr/>
          <p:nvPr/>
        </p:nvSpPr>
        <p:spPr>
          <a:xfrm>
            <a:off x="6181344" y="1645920"/>
            <a:ext cx="2679192" cy="3063240"/>
          </a:xfrm>
          <a:prstGeom prst="roundRect">
            <a:avLst>
              <a:gd name="adj" fmla="val 2730"/>
            </a:avLst>
          </a:prstGeom>
          <a:solidFill>
            <a:srgbClr val="FFFFFF"/>
          </a:solidFill>
          <a:ln w="12700">
            <a:solidFill>
              <a:srgbClr val="E2E7EE"/>
            </a:solidFill>
            <a:prstDash val="solid"/>
          </a:ln>
          <a:effectLst>
            <a:outerShdw blurRad="76200" dist="25400" dir="5400000" algn="bl" rotWithShape="0">
              <a:srgbClr val="1B2A4A">
                <a:alpha val="12000"/>
              </a:srgbClr>
            </a:outerShdw>
          </a:effectLst>
        </p:spPr>
      </p:sp>
      <p:sp>
        <p:nvSpPr>
          <p:cNvPr id="13" name="Text 11"/>
          <p:cNvSpPr/>
          <p:nvPr/>
        </p:nvSpPr>
        <p:spPr>
          <a:xfrm>
            <a:off x="6181344" y="1828800"/>
            <a:ext cx="2679192" cy="868680"/>
          </a:xfrm>
          <a:prstGeom prst="rect">
            <a:avLst/>
          </a:prstGeom>
          <a:noFill/>
          <a:ln/>
        </p:spPr>
        <p:txBody>
          <a:bodyPr wrap="square" rtlCol="0" anchor="ctr"/>
          <a:lstStyle/>
          <a:p>
            <a:pPr marL="0" indent="0" algn="ctr">
              <a:buNone/>
            </a:pPr>
            <a:r>
              <a:rPr lang="en-US" sz="4200" b="1" dirty="0">
                <a:solidFill>
                  <a:srgbClr val="C1666B"/>
                </a:solidFill>
                <a:latin typeface="Cambria" pitchFamily="34" charset="0"/>
                <a:ea typeface="Cambria" pitchFamily="34" charset="-122"/>
                <a:cs typeface="Cambria" pitchFamily="34" charset="-120"/>
              </a:rPr>
              <a:t>21%</a:t>
            </a:r>
            <a:endParaRPr lang="en-US" sz="4200" dirty="0"/>
          </a:p>
        </p:txBody>
      </p:sp>
      <p:sp>
        <p:nvSpPr>
          <p:cNvPr id="14" name="Text 12"/>
          <p:cNvSpPr/>
          <p:nvPr/>
        </p:nvSpPr>
        <p:spPr>
          <a:xfrm>
            <a:off x="6318504" y="2697480"/>
            <a:ext cx="2404872" cy="640080"/>
          </a:xfrm>
          <a:prstGeom prst="rect">
            <a:avLst/>
          </a:prstGeom>
          <a:noFill/>
          <a:ln/>
        </p:spPr>
        <p:txBody>
          <a:bodyPr wrap="square" rtlCol="0" anchor="t"/>
          <a:lstStyle/>
          <a:p>
            <a:pPr marL="0" indent="0" algn="ctr">
              <a:buNone/>
            </a:pPr>
            <a:r>
              <a:rPr lang="en-US" sz="1400" b="1" dirty="0">
                <a:solidFill>
                  <a:srgbClr val="1B2A4A"/>
                </a:solidFill>
                <a:latin typeface="Cambria" pitchFamily="34" charset="0"/>
                <a:ea typeface="Cambria" pitchFamily="34" charset="-122"/>
                <a:cs typeface="Cambria" pitchFamily="34" charset="-120"/>
              </a:rPr>
              <a:t>Digital literacy gaps</a:t>
            </a:r>
            <a:endParaRPr lang="en-US" sz="1400" dirty="0"/>
          </a:p>
        </p:txBody>
      </p:sp>
      <p:sp>
        <p:nvSpPr>
          <p:cNvPr id="15" name="Text 13"/>
          <p:cNvSpPr/>
          <p:nvPr/>
        </p:nvSpPr>
        <p:spPr>
          <a:xfrm>
            <a:off x="6364224" y="3291840"/>
            <a:ext cx="2313432" cy="1234440"/>
          </a:xfrm>
          <a:prstGeom prst="rect">
            <a:avLst/>
          </a:prstGeom>
          <a:noFill/>
          <a:ln/>
        </p:spPr>
        <p:txBody>
          <a:bodyPr wrap="square" rtlCol="0" anchor="t"/>
          <a:lstStyle/>
          <a:p>
            <a:pPr marL="0" indent="0" algn="ctr">
              <a:lnSpc>
                <a:spcPct val="120000"/>
              </a:lnSpc>
              <a:buNone/>
            </a:pPr>
            <a:r>
              <a:rPr lang="en-US" sz="1100" dirty="0">
                <a:solidFill>
                  <a:srgbClr val="5B6B82"/>
                </a:solidFill>
                <a:latin typeface="Calibri" pitchFamily="34" charset="0"/>
                <a:ea typeface="Calibri" pitchFamily="34" charset="-122"/>
                <a:cs typeface="Calibri" pitchFamily="34" charset="-120"/>
              </a:rPr>
              <a:t>Difficulty navigating AI interfaces and formulating effective prompts.</a:t>
            </a:r>
            <a:endParaRPr lang="en-US" sz="1100" dirty="0"/>
          </a:p>
        </p:txBody>
      </p:sp>
      <p:sp>
        <p:nvSpPr>
          <p:cNvPr id="16" name="Shape 14"/>
          <p:cNvSpPr/>
          <p:nvPr/>
        </p:nvSpPr>
        <p:spPr>
          <a:xfrm>
            <a:off x="8997696" y="1645920"/>
            <a:ext cx="2679192" cy="3063240"/>
          </a:xfrm>
          <a:prstGeom prst="roundRect">
            <a:avLst>
              <a:gd name="adj" fmla="val 2730"/>
            </a:avLst>
          </a:prstGeom>
          <a:solidFill>
            <a:srgbClr val="FFFFFF"/>
          </a:solidFill>
          <a:ln w="12700">
            <a:solidFill>
              <a:srgbClr val="E2E7EE"/>
            </a:solidFill>
            <a:prstDash val="solid"/>
          </a:ln>
          <a:effectLst>
            <a:outerShdw blurRad="76200" dist="25400" dir="5400000" algn="bl" rotWithShape="0">
              <a:srgbClr val="1B2A4A">
                <a:alpha val="12000"/>
              </a:srgbClr>
            </a:outerShdw>
          </a:effectLst>
        </p:spPr>
      </p:sp>
      <p:sp>
        <p:nvSpPr>
          <p:cNvPr id="17" name="Text 15"/>
          <p:cNvSpPr/>
          <p:nvPr/>
        </p:nvSpPr>
        <p:spPr>
          <a:xfrm>
            <a:off x="8997696" y="1828800"/>
            <a:ext cx="2679192" cy="868680"/>
          </a:xfrm>
          <a:prstGeom prst="rect">
            <a:avLst/>
          </a:prstGeom>
          <a:noFill/>
          <a:ln/>
        </p:spPr>
        <p:txBody>
          <a:bodyPr wrap="square" rtlCol="0" anchor="ctr"/>
          <a:lstStyle/>
          <a:p>
            <a:pPr marL="0" indent="0" algn="ctr">
              <a:buNone/>
            </a:pPr>
            <a:r>
              <a:rPr lang="en-US" sz="4200" b="1" dirty="0">
                <a:solidFill>
                  <a:srgbClr val="C1666B"/>
                </a:solidFill>
                <a:latin typeface="Cambria" pitchFamily="34" charset="0"/>
                <a:ea typeface="Cambria" pitchFamily="34" charset="-122"/>
                <a:cs typeface="Cambria" pitchFamily="34" charset="-120"/>
              </a:rPr>
              <a:t>17%</a:t>
            </a:r>
            <a:endParaRPr lang="en-US" sz="4200" dirty="0"/>
          </a:p>
        </p:txBody>
      </p:sp>
      <p:sp>
        <p:nvSpPr>
          <p:cNvPr id="18" name="Text 16"/>
          <p:cNvSpPr/>
          <p:nvPr/>
        </p:nvSpPr>
        <p:spPr>
          <a:xfrm>
            <a:off x="9134856" y="2697480"/>
            <a:ext cx="2404872" cy="640080"/>
          </a:xfrm>
          <a:prstGeom prst="rect">
            <a:avLst/>
          </a:prstGeom>
          <a:noFill/>
          <a:ln/>
        </p:spPr>
        <p:txBody>
          <a:bodyPr wrap="square" rtlCol="0" anchor="t"/>
          <a:lstStyle/>
          <a:p>
            <a:pPr marL="0" indent="0" algn="ctr">
              <a:buNone/>
            </a:pPr>
            <a:r>
              <a:rPr lang="en-US" sz="1400" b="1" dirty="0">
                <a:solidFill>
                  <a:srgbClr val="1B2A4A"/>
                </a:solidFill>
                <a:latin typeface="Cambria" pitchFamily="34" charset="0"/>
                <a:ea typeface="Cambria" pitchFamily="34" charset="-122"/>
                <a:cs typeface="Cambria" pitchFamily="34" charset="-120"/>
              </a:rPr>
              <a:t>Anxiety about AI accuracy</a:t>
            </a:r>
            <a:endParaRPr lang="en-US" sz="1400" dirty="0"/>
          </a:p>
        </p:txBody>
      </p:sp>
      <p:sp>
        <p:nvSpPr>
          <p:cNvPr id="19" name="Text 17"/>
          <p:cNvSpPr/>
          <p:nvPr/>
        </p:nvSpPr>
        <p:spPr>
          <a:xfrm>
            <a:off x="9180576" y="3291840"/>
            <a:ext cx="2313432" cy="1234440"/>
          </a:xfrm>
          <a:prstGeom prst="rect">
            <a:avLst/>
          </a:prstGeom>
          <a:noFill/>
          <a:ln/>
        </p:spPr>
        <p:txBody>
          <a:bodyPr wrap="square" rtlCol="0" anchor="t"/>
          <a:lstStyle/>
          <a:p>
            <a:pPr marL="0" indent="0" algn="ctr">
              <a:lnSpc>
                <a:spcPct val="120000"/>
              </a:lnSpc>
              <a:buNone/>
            </a:pPr>
            <a:r>
              <a:rPr lang="en-US" sz="1100" dirty="0">
                <a:solidFill>
                  <a:srgbClr val="5B6B82"/>
                </a:solidFill>
                <a:latin typeface="Calibri" pitchFamily="34" charset="0"/>
                <a:ea typeface="Calibri" pitchFamily="34" charset="-122"/>
                <a:cs typeface="Calibri" pitchFamily="34" charset="-120"/>
              </a:rPr>
              <a:t>Uncertainty whether AI feedback is pedagogically correct.</a:t>
            </a:r>
            <a:endParaRPr lang="en-US" sz="1100" dirty="0"/>
          </a:p>
        </p:txBody>
      </p:sp>
      <p:sp>
        <p:nvSpPr>
          <p:cNvPr id="20" name="Shape 18"/>
          <p:cNvSpPr/>
          <p:nvPr/>
        </p:nvSpPr>
        <p:spPr>
          <a:xfrm>
            <a:off x="548640" y="4892040"/>
            <a:ext cx="11064240" cy="914400"/>
          </a:xfrm>
          <a:prstGeom prst="roundRect">
            <a:avLst>
              <a:gd name="adj" fmla="val 8000"/>
            </a:avLst>
          </a:prstGeom>
          <a:solidFill>
            <a:srgbClr val="F4F6F9"/>
          </a:solidFill>
          <a:ln w="12700">
            <a:solidFill>
              <a:srgbClr val="D8DEE8"/>
            </a:solidFill>
            <a:prstDash val="solid"/>
          </a:ln>
        </p:spPr>
      </p:sp>
      <p:sp>
        <p:nvSpPr>
          <p:cNvPr id="21" name="Text 19"/>
          <p:cNvSpPr/>
          <p:nvPr/>
        </p:nvSpPr>
        <p:spPr>
          <a:xfrm>
            <a:off x="822960" y="4983480"/>
            <a:ext cx="10515600" cy="731520"/>
          </a:xfrm>
          <a:prstGeom prst="rect">
            <a:avLst/>
          </a:prstGeom>
          <a:noFill/>
          <a:ln/>
        </p:spPr>
        <p:txBody>
          <a:bodyPr wrap="square" rtlCol="0" anchor="ctr"/>
          <a:lstStyle/>
          <a:p>
            <a:pPr marL="0" indent="0">
              <a:buNone/>
            </a:pPr>
            <a:r>
              <a:rPr lang="en-US" sz="1300" i="1" dirty="0">
                <a:solidFill>
                  <a:srgbClr val="1B2A4A"/>
                </a:solidFill>
                <a:latin typeface="Calibri" pitchFamily="34" charset="0"/>
                <a:ea typeface="Calibri" pitchFamily="34" charset="-122"/>
                <a:cs typeface="Calibri" pitchFamily="34" charset="-120"/>
              </a:rPr>
              <a:t>“Sometimes I just copy the answer from AI and try to remember it. When the teacher asks a different question, I don't know how to respond.”</a:t>
            </a:r>
            <a:endParaRPr lang="en-US" sz="1300" dirty="0"/>
          </a:p>
        </p:txBody>
      </p:sp>
      <p:sp>
        <p:nvSpPr>
          <p:cNvPr id="23" name="Text 20"/>
          <p:cNvSpPr/>
          <p:nvPr/>
        </p:nvSpPr>
        <p:spPr>
          <a:xfrm>
            <a:off x="548640" y="6473952"/>
            <a:ext cx="7315200" cy="274320"/>
          </a:xfrm>
          <a:prstGeom prst="rect">
            <a:avLst/>
          </a:prstGeom>
          <a:noFill/>
          <a:ln/>
        </p:spPr>
        <p:txBody>
          <a:bodyPr wrap="square" rtlCol="0" anchor="ctr"/>
          <a:lstStyle/>
          <a:p>
            <a:pPr marL="0" indent="0">
              <a:buNone/>
            </a:pPr>
            <a:r>
              <a:rPr lang="en-US" sz="900" dirty="0">
                <a:solidFill>
                  <a:srgbClr val="9AA7BD"/>
                </a:solidFill>
                <a:latin typeface="Calibri" pitchFamily="34" charset="0"/>
                <a:ea typeface="Calibri" pitchFamily="34" charset="-122"/>
                <a:cs typeface="Calibri" pitchFamily="34" charset="-120"/>
              </a:rPr>
              <a:t>Student Perceptions of AI-Assisted Learning • Nguyen Thanh Thuy • HCMUT</a:t>
            </a:r>
            <a:endParaRPr lang="en-US" sz="900" dirty="0"/>
          </a:p>
        </p:txBody>
      </p:sp>
      <p:sp>
        <p:nvSpPr>
          <p:cNvPr id="24" name="Text 21"/>
          <p:cNvSpPr/>
          <p:nvPr/>
        </p:nvSpPr>
        <p:spPr>
          <a:xfrm>
            <a:off x="11612880" y="6473952"/>
            <a:ext cx="457200" cy="274320"/>
          </a:xfrm>
          <a:prstGeom prst="rect">
            <a:avLst/>
          </a:prstGeom>
          <a:noFill/>
          <a:ln/>
        </p:spPr>
        <p:txBody>
          <a:bodyPr wrap="square" rtlCol="0" anchor="ctr"/>
          <a:lstStyle/>
          <a:p>
            <a:pPr marL="0" indent="0" algn="r">
              <a:buNone/>
            </a:pPr>
            <a:r>
              <a:rPr lang="en-US" sz="1000" dirty="0">
                <a:solidFill>
                  <a:srgbClr val="5B6B82"/>
                </a:solidFill>
                <a:latin typeface="Calibri" pitchFamily="34" charset="0"/>
                <a:ea typeface="Calibri" pitchFamily="34" charset="-122"/>
                <a:cs typeface="Calibri" pitchFamily="34" charset="-120"/>
              </a:rPr>
              <a:t>11</a:t>
            </a:r>
            <a:endParaRPr lang="en-US" sz="1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5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500"/>
                                        <p:tgtEl>
                                          <p:spTgt spid="10"/>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fade">
                                      <p:cBhvr>
                                        <p:cTn id="24" dur="500"/>
                                        <p:tgtEl>
                                          <p:spTgt spid="11"/>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fade">
                                      <p:cBhvr>
                                        <p:cTn id="29" dur="500"/>
                                        <p:tgtEl>
                                          <p:spTgt spid="13"/>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fade">
                                      <p:cBhvr>
                                        <p:cTn id="32" dur="500"/>
                                        <p:tgtEl>
                                          <p:spTgt spid="14"/>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fade">
                                      <p:cBhvr>
                                        <p:cTn id="35" dur="500"/>
                                        <p:tgtEl>
                                          <p:spTgt spid="15"/>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17"/>
                                        </p:tgtEl>
                                        <p:attrNameLst>
                                          <p:attrName>style.visibility</p:attrName>
                                        </p:attrNameLst>
                                      </p:cBhvr>
                                      <p:to>
                                        <p:strVal val="visible"/>
                                      </p:to>
                                    </p:set>
                                    <p:animEffect transition="in" filter="fade">
                                      <p:cBhvr>
                                        <p:cTn id="40" dur="500"/>
                                        <p:tgtEl>
                                          <p:spTgt spid="17"/>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18"/>
                                        </p:tgtEl>
                                        <p:attrNameLst>
                                          <p:attrName>style.visibility</p:attrName>
                                        </p:attrNameLst>
                                      </p:cBhvr>
                                      <p:to>
                                        <p:strVal val="visible"/>
                                      </p:to>
                                    </p:set>
                                    <p:animEffect transition="in" filter="fade">
                                      <p:cBhvr>
                                        <p:cTn id="43" dur="500"/>
                                        <p:tgtEl>
                                          <p:spTgt spid="18"/>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19"/>
                                        </p:tgtEl>
                                        <p:attrNameLst>
                                          <p:attrName>style.visibility</p:attrName>
                                        </p:attrNameLst>
                                      </p:cBhvr>
                                      <p:to>
                                        <p:strVal val="visible"/>
                                      </p:to>
                                    </p:set>
                                    <p:animEffect transition="in" filter="fade">
                                      <p:cBhvr>
                                        <p:cTn id="46" dur="500"/>
                                        <p:tgtEl>
                                          <p:spTgt spid="19"/>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nodeType="clickEffect">
                                  <p:stCondLst>
                                    <p:cond delay="0"/>
                                  </p:stCondLst>
                                  <p:childTnLst>
                                    <p:set>
                                      <p:cBhvr>
                                        <p:cTn id="50" dur="1" fill="hold">
                                          <p:stCondLst>
                                            <p:cond delay="0"/>
                                          </p:stCondLst>
                                        </p:cTn>
                                        <p:tgtEl>
                                          <p:spTgt spid="20"/>
                                        </p:tgtEl>
                                        <p:attrNameLst>
                                          <p:attrName>style.visibility</p:attrName>
                                        </p:attrNameLst>
                                      </p:cBhvr>
                                      <p:to>
                                        <p:strVal val="visible"/>
                                      </p:to>
                                    </p:set>
                                    <p:animEffect transition="in" filter="fade">
                                      <p:cBhvr>
                                        <p:cTn id="51"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9" grpId="0" animBg="1"/>
      <p:bldP spid="10" grpId="0" animBg="1"/>
      <p:bldP spid="11" grpId="0" animBg="1"/>
      <p:bldP spid="13" grpId="0" animBg="1"/>
      <p:bldP spid="14" grpId="0" animBg="1"/>
      <p:bldP spid="15" grpId="0" animBg="1"/>
      <p:bldP spid="17" grpId="0" animBg="1"/>
      <p:bldP spid="18" grpId="0" animBg="1"/>
      <p:bldP spid="1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4F6F9"/>
        </a:solidFill>
        <a:effectLst/>
      </p:bgPr>
    </p:bg>
    <p:spTree>
      <p:nvGrpSpPr>
        <p:cNvPr id="1" name=""/>
        <p:cNvGrpSpPr/>
        <p:nvPr/>
      </p:nvGrpSpPr>
      <p:grpSpPr>
        <a:xfrm>
          <a:off x="0" y="0"/>
          <a:ext cx="0" cy="0"/>
          <a:chOff x="0" y="0"/>
          <a:chExt cx="0" cy="0"/>
        </a:xfrm>
      </p:grpSpPr>
      <p:sp>
        <p:nvSpPr>
          <p:cNvPr id="2" name="Text 0"/>
          <p:cNvSpPr/>
          <p:nvPr/>
        </p:nvSpPr>
        <p:spPr>
          <a:xfrm>
            <a:off x="548640" y="365760"/>
            <a:ext cx="11064240" cy="822960"/>
          </a:xfrm>
          <a:prstGeom prst="rect">
            <a:avLst/>
          </a:prstGeom>
          <a:noFill/>
          <a:ln/>
        </p:spPr>
        <p:txBody>
          <a:bodyPr wrap="square" rtlCol="0" anchor="t"/>
          <a:lstStyle/>
          <a:p>
            <a:pPr marL="0" indent="0" algn="l">
              <a:buNone/>
            </a:pPr>
            <a:r>
              <a:rPr lang="en-US" sz="3000" b="1" dirty="0">
                <a:solidFill>
                  <a:srgbClr val="1B2A4A"/>
                </a:solidFill>
                <a:latin typeface="Cambria" pitchFamily="34" charset="0"/>
                <a:ea typeface="Cambria" pitchFamily="34" charset="-122"/>
                <a:cs typeface="Cambria" pitchFamily="34" charset="-120"/>
              </a:rPr>
              <a:t>RQ3: Conditions That Bridge the Gap</a:t>
            </a:r>
            <a:endParaRPr lang="en-US" sz="3000" dirty="0"/>
          </a:p>
        </p:txBody>
      </p:sp>
      <p:sp>
        <p:nvSpPr>
          <p:cNvPr id="3" name="Text 1"/>
          <p:cNvSpPr/>
          <p:nvPr/>
        </p:nvSpPr>
        <p:spPr>
          <a:xfrm>
            <a:off x="566928" y="137160"/>
            <a:ext cx="9144000" cy="274320"/>
          </a:xfrm>
          <a:prstGeom prst="rect">
            <a:avLst/>
          </a:prstGeom>
          <a:noFill/>
          <a:ln/>
        </p:spPr>
        <p:txBody>
          <a:bodyPr wrap="square" rtlCol="0" anchor="ctr"/>
          <a:lstStyle/>
          <a:p>
            <a:pPr marL="0" indent="0">
              <a:buNone/>
            </a:pPr>
            <a:r>
              <a:rPr lang="en-US" sz="1200" b="1" kern="0" spc="200" dirty="0">
                <a:solidFill>
                  <a:srgbClr val="2E86AB"/>
                </a:solidFill>
                <a:latin typeface="Calibri" pitchFamily="34" charset="0"/>
                <a:ea typeface="Calibri" pitchFamily="34" charset="-122"/>
                <a:cs typeface="Calibri" pitchFamily="34" charset="-120"/>
              </a:rPr>
              <a:t>RESULTS</a:t>
            </a:r>
            <a:endParaRPr lang="en-US" sz="1200" dirty="0"/>
          </a:p>
        </p:txBody>
      </p:sp>
      <p:sp>
        <p:nvSpPr>
          <p:cNvPr id="4" name="Shape 2"/>
          <p:cNvSpPr/>
          <p:nvPr/>
        </p:nvSpPr>
        <p:spPr>
          <a:xfrm>
            <a:off x="548640" y="1737360"/>
            <a:ext cx="2679192" cy="3840480"/>
          </a:xfrm>
          <a:prstGeom prst="roundRect">
            <a:avLst>
              <a:gd name="adj" fmla="val 2730"/>
            </a:avLst>
          </a:prstGeom>
          <a:solidFill>
            <a:srgbClr val="FFFFFF"/>
          </a:solidFill>
          <a:ln w="12700">
            <a:solidFill>
              <a:srgbClr val="E2E7EE"/>
            </a:solidFill>
            <a:prstDash val="solid"/>
          </a:ln>
          <a:effectLst>
            <a:outerShdw blurRad="76200" dist="25400" dir="5400000" algn="bl" rotWithShape="0">
              <a:srgbClr val="1B2A4A">
                <a:alpha val="12000"/>
              </a:srgbClr>
            </a:outerShdw>
          </a:effectLst>
        </p:spPr>
      </p:sp>
      <p:sp>
        <p:nvSpPr>
          <p:cNvPr id="5" name="Shape 3"/>
          <p:cNvSpPr/>
          <p:nvPr/>
        </p:nvSpPr>
        <p:spPr>
          <a:xfrm>
            <a:off x="1522476" y="1965960"/>
            <a:ext cx="731520" cy="731520"/>
          </a:xfrm>
          <a:prstGeom prst="ellipse">
            <a:avLst/>
          </a:prstGeom>
          <a:solidFill>
            <a:srgbClr val="1B2A4A"/>
          </a:solidFill>
          <a:ln w="12700">
            <a:solidFill>
              <a:srgbClr val="1B2A4A"/>
            </a:solidFill>
            <a:prstDash val="solid"/>
          </a:ln>
        </p:spPr>
      </p:sp>
      <p:sp>
        <p:nvSpPr>
          <p:cNvPr id="6" name="Text 4"/>
          <p:cNvSpPr/>
          <p:nvPr/>
        </p:nvSpPr>
        <p:spPr>
          <a:xfrm>
            <a:off x="1522476" y="1965960"/>
            <a:ext cx="731520" cy="731520"/>
          </a:xfrm>
          <a:prstGeom prst="rect">
            <a:avLst/>
          </a:prstGeom>
          <a:noFill/>
          <a:ln/>
        </p:spPr>
        <p:txBody>
          <a:bodyPr wrap="square" rtlCol="0" anchor="ctr"/>
          <a:lstStyle/>
          <a:p>
            <a:pPr marL="0" indent="0" algn="ctr">
              <a:buNone/>
            </a:pPr>
            <a:r>
              <a:rPr lang="en-US" sz="2400" b="1" dirty="0">
                <a:solidFill>
                  <a:srgbClr val="E8A33D"/>
                </a:solidFill>
                <a:latin typeface="Calibri" pitchFamily="34" charset="0"/>
                <a:ea typeface="Calibri" pitchFamily="34" charset="-122"/>
                <a:cs typeface="Calibri" pitchFamily="34" charset="-120"/>
              </a:rPr>
              <a:t>1</a:t>
            </a:r>
            <a:endParaRPr lang="en-US" sz="2400" dirty="0"/>
          </a:p>
        </p:txBody>
      </p:sp>
      <p:sp>
        <p:nvSpPr>
          <p:cNvPr id="7" name="Text 5"/>
          <p:cNvSpPr/>
          <p:nvPr/>
        </p:nvSpPr>
        <p:spPr>
          <a:xfrm>
            <a:off x="731520" y="2880360"/>
            <a:ext cx="2313432" cy="731520"/>
          </a:xfrm>
          <a:prstGeom prst="rect">
            <a:avLst/>
          </a:prstGeom>
          <a:noFill/>
          <a:ln/>
        </p:spPr>
        <p:txBody>
          <a:bodyPr wrap="square" rtlCol="0" anchor="t"/>
          <a:lstStyle/>
          <a:p>
            <a:pPr marL="0" indent="0" algn="ctr">
              <a:buNone/>
            </a:pPr>
            <a:r>
              <a:rPr lang="en-US" sz="1450" b="1" dirty="0">
                <a:solidFill>
                  <a:srgbClr val="1B2A4A"/>
                </a:solidFill>
                <a:latin typeface="Cambria" pitchFamily="34" charset="0"/>
                <a:ea typeface="Cambria" pitchFamily="34" charset="-122"/>
                <a:cs typeface="Cambria" pitchFamily="34" charset="-120"/>
              </a:rPr>
              <a:t>Teacher Scaffolding</a:t>
            </a:r>
            <a:endParaRPr lang="en-US" sz="1450" dirty="0"/>
          </a:p>
        </p:txBody>
      </p:sp>
      <p:sp>
        <p:nvSpPr>
          <p:cNvPr id="8" name="Text 6"/>
          <p:cNvSpPr/>
          <p:nvPr/>
        </p:nvSpPr>
        <p:spPr>
          <a:xfrm>
            <a:off x="777240" y="3657600"/>
            <a:ext cx="2221992" cy="1737360"/>
          </a:xfrm>
          <a:prstGeom prst="rect">
            <a:avLst/>
          </a:prstGeom>
          <a:noFill/>
          <a:ln/>
        </p:spPr>
        <p:txBody>
          <a:bodyPr wrap="square" rtlCol="0" anchor="t"/>
          <a:lstStyle/>
          <a:p>
            <a:pPr marL="0" indent="0" algn="ctr">
              <a:lnSpc>
                <a:spcPct val="125000"/>
              </a:lnSpc>
              <a:buNone/>
            </a:pPr>
            <a:r>
              <a:rPr lang="en-US" sz="1200" dirty="0">
                <a:solidFill>
                  <a:srgbClr val="5B6B82"/>
                </a:solidFill>
                <a:latin typeface="Calibri" pitchFamily="34" charset="0"/>
                <a:ea typeface="Calibri" pitchFamily="34" charset="-122"/>
                <a:cs typeface="Calibri" pitchFamily="34" charset="-120"/>
              </a:rPr>
              <a:t>Clear task parameters; AI explicitly framed as a preparatory tool, not a substitute.</a:t>
            </a:r>
            <a:endParaRPr lang="en-US" sz="1200" dirty="0"/>
          </a:p>
        </p:txBody>
      </p:sp>
      <p:sp>
        <p:nvSpPr>
          <p:cNvPr id="9" name="Shape 7"/>
          <p:cNvSpPr/>
          <p:nvPr/>
        </p:nvSpPr>
        <p:spPr>
          <a:xfrm>
            <a:off x="3364992" y="1737360"/>
            <a:ext cx="2679192" cy="3840480"/>
          </a:xfrm>
          <a:prstGeom prst="roundRect">
            <a:avLst>
              <a:gd name="adj" fmla="val 2730"/>
            </a:avLst>
          </a:prstGeom>
          <a:solidFill>
            <a:srgbClr val="FFFFFF"/>
          </a:solidFill>
          <a:ln w="12700">
            <a:solidFill>
              <a:srgbClr val="E2E7EE"/>
            </a:solidFill>
            <a:prstDash val="solid"/>
          </a:ln>
          <a:effectLst>
            <a:outerShdw blurRad="76200" dist="25400" dir="5400000" algn="bl" rotWithShape="0">
              <a:srgbClr val="1B2A4A">
                <a:alpha val="12000"/>
              </a:srgbClr>
            </a:outerShdw>
          </a:effectLst>
        </p:spPr>
      </p:sp>
      <p:sp>
        <p:nvSpPr>
          <p:cNvPr id="10" name="Shape 8"/>
          <p:cNvSpPr/>
          <p:nvPr/>
        </p:nvSpPr>
        <p:spPr>
          <a:xfrm>
            <a:off x="4338828" y="1965960"/>
            <a:ext cx="731520" cy="731520"/>
          </a:xfrm>
          <a:prstGeom prst="ellipse">
            <a:avLst/>
          </a:prstGeom>
          <a:solidFill>
            <a:srgbClr val="1B2A4A"/>
          </a:solidFill>
          <a:ln w="12700">
            <a:solidFill>
              <a:srgbClr val="1B2A4A"/>
            </a:solidFill>
            <a:prstDash val="solid"/>
          </a:ln>
        </p:spPr>
      </p:sp>
      <p:sp>
        <p:nvSpPr>
          <p:cNvPr id="11" name="Text 9"/>
          <p:cNvSpPr/>
          <p:nvPr/>
        </p:nvSpPr>
        <p:spPr>
          <a:xfrm>
            <a:off x="4338828" y="1965960"/>
            <a:ext cx="731520" cy="731520"/>
          </a:xfrm>
          <a:prstGeom prst="rect">
            <a:avLst/>
          </a:prstGeom>
          <a:noFill/>
          <a:ln/>
        </p:spPr>
        <p:txBody>
          <a:bodyPr wrap="square" rtlCol="0" anchor="ctr"/>
          <a:lstStyle/>
          <a:p>
            <a:pPr marL="0" indent="0" algn="ctr">
              <a:buNone/>
            </a:pPr>
            <a:r>
              <a:rPr lang="en-US" sz="2400" b="1" dirty="0">
                <a:solidFill>
                  <a:srgbClr val="E8A33D"/>
                </a:solidFill>
                <a:latin typeface="Calibri" pitchFamily="34" charset="0"/>
                <a:ea typeface="Calibri" pitchFamily="34" charset="-122"/>
                <a:cs typeface="Calibri" pitchFamily="34" charset="-120"/>
              </a:rPr>
              <a:t>2</a:t>
            </a:r>
            <a:endParaRPr lang="en-US" sz="2400" dirty="0"/>
          </a:p>
        </p:txBody>
      </p:sp>
      <p:sp>
        <p:nvSpPr>
          <p:cNvPr id="12" name="Text 10"/>
          <p:cNvSpPr/>
          <p:nvPr/>
        </p:nvSpPr>
        <p:spPr>
          <a:xfrm>
            <a:off x="3547872" y="2880360"/>
            <a:ext cx="2313432" cy="731520"/>
          </a:xfrm>
          <a:prstGeom prst="rect">
            <a:avLst/>
          </a:prstGeom>
          <a:noFill/>
          <a:ln/>
        </p:spPr>
        <p:txBody>
          <a:bodyPr wrap="square" rtlCol="0" anchor="t"/>
          <a:lstStyle/>
          <a:p>
            <a:pPr marL="0" indent="0" algn="ctr">
              <a:buNone/>
            </a:pPr>
            <a:r>
              <a:rPr lang="en-US" sz="1450" b="1" dirty="0">
                <a:solidFill>
                  <a:srgbClr val="1B2A4A"/>
                </a:solidFill>
                <a:latin typeface="Cambria" pitchFamily="34" charset="0"/>
                <a:ea typeface="Cambria" pitchFamily="34" charset="-122"/>
                <a:cs typeface="Cambria" pitchFamily="34" charset="-120"/>
              </a:rPr>
              <a:t>Task Authenticity</a:t>
            </a:r>
            <a:endParaRPr lang="en-US" sz="1450" dirty="0"/>
          </a:p>
        </p:txBody>
      </p:sp>
      <p:sp>
        <p:nvSpPr>
          <p:cNvPr id="13" name="Text 11"/>
          <p:cNvSpPr/>
          <p:nvPr/>
        </p:nvSpPr>
        <p:spPr>
          <a:xfrm>
            <a:off x="3593592" y="3657600"/>
            <a:ext cx="2221992" cy="1737360"/>
          </a:xfrm>
          <a:prstGeom prst="rect">
            <a:avLst/>
          </a:prstGeom>
          <a:noFill/>
          <a:ln/>
        </p:spPr>
        <p:txBody>
          <a:bodyPr wrap="square" rtlCol="0" anchor="t"/>
          <a:lstStyle/>
          <a:p>
            <a:pPr marL="0" indent="0" algn="ctr">
              <a:lnSpc>
                <a:spcPct val="125000"/>
              </a:lnSpc>
              <a:buNone/>
            </a:pPr>
            <a:r>
              <a:rPr lang="en-US" sz="1200" dirty="0">
                <a:solidFill>
                  <a:srgbClr val="5B6B82"/>
                </a:solidFill>
                <a:latin typeface="Calibri" pitchFamily="34" charset="0"/>
                <a:ea typeface="Calibri" pitchFamily="34" charset="-122"/>
                <a:cs typeface="Calibri" pitchFamily="34" charset="-120"/>
              </a:rPr>
              <a:t>Open-ended tasks requiring personal opinions and real-time elaboration.</a:t>
            </a:r>
            <a:endParaRPr lang="en-US" sz="1200" dirty="0"/>
          </a:p>
        </p:txBody>
      </p:sp>
      <p:sp>
        <p:nvSpPr>
          <p:cNvPr id="14" name="Shape 12"/>
          <p:cNvSpPr/>
          <p:nvPr/>
        </p:nvSpPr>
        <p:spPr>
          <a:xfrm>
            <a:off x="6181344" y="1737360"/>
            <a:ext cx="2679192" cy="3840480"/>
          </a:xfrm>
          <a:prstGeom prst="roundRect">
            <a:avLst>
              <a:gd name="adj" fmla="val 2730"/>
            </a:avLst>
          </a:prstGeom>
          <a:solidFill>
            <a:srgbClr val="FFFFFF"/>
          </a:solidFill>
          <a:ln w="12700">
            <a:solidFill>
              <a:srgbClr val="E2E7EE"/>
            </a:solidFill>
            <a:prstDash val="solid"/>
          </a:ln>
          <a:effectLst>
            <a:outerShdw blurRad="76200" dist="25400" dir="5400000" algn="bl" rotWithShape="0">
              <a:srgbClr val="1B2A4A">
                <a:alpha val="12000"/>
              </a:srgbClr>
            </a:outerShdw>
          </a:effectLst>
        </p:spPr>
      </p:sp>
      <p:sp>
        <p:nvSpPr>
          <p:cNvPr id="15" name="Shape 13"/>
          <p:cNvSpPr/>
          <p:nvPr/>
        </p:nvSpPr>
        <p:spPr>
          <a:xfrm>
            <a:off x="7155180" y="1965960"/>
            <a:ext cx="731520" cy="731520"/>
          </a:xfrm>
          <a:prstGeom prst="ellipse">
            <a:avLst/>
          </a:prstGeom>
          <a:solidFill>
            <a:srgbClr val="1B2A4A"/>
          </a:solidFill>
          <a:ln w="12700">
            <a:solidFill>
              <a:srgbClr val="1B2A4A"/>
            </a:solidFill>
            <a:prstDash val="solid"/>
          </a:ln>
        </p:spPr>
      </p:sp>
      <p:sp>
        <p:nvSpPr>
          <p:cNvPr id="16" name="Text 14"/>
          <p:cNvSpPr/>
          <p:nvPr/>
        </p:nvSpPr>
        <p:spPr>
          <a:xfrm>
            <a:off x="7155180" y="1965960"/>
            <a:ext cx="731520" cy="731520"/>
          </a:xfrm>
          <a:prstGeom prst="rect">
            <a:avLst/>
          </a:prstGeom>
          <a:noFill/>
          <a:ln/>
        </p:spPr>
        <p:txBody>
          <a:bodyPr wrap="square" rtlCol="0" anchor="ctr"/>
          <a:lstStyle/>
          <a:p>
            <a:pPr marL="0" indent="0" algn="ctr">
              <a:buNone/>
            </a:pPr>
            <a:r>
              <a:rPr lang="en-US" sz="2400" b="1" dirty="0">
                <a:solidFill>
                  <a:srgbClr val="E8A33D"/>
                </a:solidFill>
                <a:latin typeface="Calibri" pitchFamily="34" charset="0"/>
                <a:ea typeface="Calibri" pitchFamily="34" charset="-122"/>
                <a:cs typeface="Calibri" pitchFamily="34" charset="-120"/>
              </a:rPr>
              <a:t>3</a:t>
            </a:r>
            <a:endParaRPr lang="en-US" sz="2400" dirty="0"/>
          </a:p>
        </p:txBody>
      </p:sp>
      <p:sp>
        <p:nvSpPr>
          <p:cNvPr id="17" name="Text 15"/>
          <p:cNvSpPr/>
          <p:nvPr/>
        </p:nvSpPr>
        <p:spPr>
          <a:xfrm>
            <a:off x="6364224" y="2880360"/>
            <a:ext cx="2313432" cy="731520"/>
          </a:xfrm>
          <a:prstGeom prst="rect">
            <a:avLst/>
          </a:prstGeom>
          <a:noFill/>
          <a:ln/>
        </p:spPr>
        <p:txBody>
          <a:bodyPr wrap="square" rtlCol="0" anchor="t"/>
          <a:lstStyle/>
          <a:p>
            <a:pPr marL="0" indent="0" algn="ctr">
              <a:buNone/>
            </a:pPr>
            <a:r>
              <a:rPr lang="en-US" sz="1450" b="1" dirty="0">
                <a:solidFill>
                  <a:srgbClr val="1B2A4A"/>
                </a:solidFill>
                <a:latin typeface="Cambria" pitchFamily="34" charset="0"/>
                <a:ea typeface="Cambria" pitchFamily="34" charset="-122"/>
                <a:cs typeface="Cambria" pitchFamily="34" charset="-120"/>
              </a:rPr>
              <a:t>Digital Literacy Training</a:t>
            </a:r>
            <a:endParaRPr lang="en-US" sz="1450" dirty="0"/>
          </a:p>
        </p:txBody>
      </p:sp>
      <p:sp>
        <p:nvSpPr>
          <p:cNvPr id="18" name="Text 16"/>
          <p:cNvSpPr/>
          <p:nvPr/>
        </p:nvSpPr>
        <p:spPr>
          <a:xfrm>
            <a:off x="6409944" y="3657600"/>
            <a:ext cx="2221992" cy="1737360"/>
          </a:xfrm>
          <a:prstGeom prst="rect">
            <a:avLst/>
          </a:prstGeom>
          <a:noFill/>
          <a:ln/>
        </p:spPr>
        <p:txBody>
          <a:bodyPr wrap="square" rtlCol="0" anchor="t"/>
          <a:lstStyle/>
          <a:p>
            <a:pPr marL="0" indent="0" algn="ctr">
              <a:lnSpc>
                <a:spcPct val="125000"/>
              </a:lnSpc>
              <a:buNone/>
            </a:pPr>
            <a:r>
              <a:rPr lang="en-US" sz="1200" dirty="0">
                <a:solidFill>
                  <a:srgbClr val="5B6B82"/>
                </a:solidFill>
                <a:latin typeface="Calibri" pitchFamily="34" charset="0"/>
                <a:ea typeface="Calibri" pitchFamily="34" charset="-122"/>
                <a:cs typeface="Calibri" pitchFamily="34" charset="-120"/>
              </a:rPr>
              <a:t>Pre-task orientation on AI tools and critical evaluation of AI output.</a:t>
            </a:r>
            <a:endParaRPr lang="en-US" sz="1200" dirty="0"/>
          </a:p>
        </p:txBody>
      </p:sp>
      <p:sp>
        <p:nvSpPr>
          <p:cNvPr id="19" name="Shape 17"/>
          <p:cNvSpPr/>
          <p:nvPr/>
        </p:nvSpPr>
        <p:spPr>
          <a:xfrm>
            <a:off x="8997696" y="1737360"/>
            <a:ext cx="2679192" cy="3840480"/>
          </a:xfrm>
          <a:prstGeom prst="roundRect">
            <a:avLst>
              <a:gd name="adj" fmla="val 2730"/>
            </a:avLst>
          </a:prstGeom>
          <a:solidFill>
            <a:srgbClr val="FFFFFF"/>
          </a:solidFill>
          <a:ln w="12700">
            <a:solidFill>
              <a:srgbClr val="E2E7EE"/>
            </a:solidFill>
            <a:prstDash val="solid"/>
          </a:ln>
          <a:effectLst>
            <a:outerShdw blurRad="76200" dist="25400" dir="5400000" algn="bl" rotWithShape="0">
              <a:srgbClr val="1B2A4A">
                <a:alpha val="12000"/>
              </a:srgbClr>
            </a:outerShdw>
          </a:effectLst>
        </p:spPr>
      </p:sp>
      <p:sp>
        <p:nvSpPr>
          <p:cNvPr id="20" name="Shape 18"/>
          <p:cNvSpPr/>
          <p:nvPr/>
        </p:nvSpPr>
        <p:spPr>
          <a:xfrm>
            <a:off x="9971532" y="1965960"/>
            <a:ext cx="731520" cy="731520"/>
          </a:xfrm>
          <a:prstGeom prst="ellipse">
            <a:avLst/>
          </a:prstGeom>
          <a:solidFill>
            <a:srgbClr val="1B2A4A"/>
          </a:solidFill>
          <a:ln w="12700">
            <a:solidFill>
              <a:srgbClr val="1B2A4A"/>
            </a:solidFill>
            <a:prstDash val="solid"/>
          </a:ln>
        </p:spPr>
      </p:sp>
      <p:sp>
        <p:nvSpPr>
          <p:cNvPr id="21" name="Text 19"/>
          <p:cNvSpPr/>
          <p:nvPr/>
        </p:nvSpPr>
        <p:spPr>
          <a:xfrm>
            <a:off x="9971532" y="1965960"/>
            <a:ext cx="731520" cy="731520"/>
          </a:xfrm>
          <a:prstGeom prst="rect">
            <a:avLst/>
          </a:prstGeom>
          <a:noFill/>
          <a:ln/>
        </p:spPr>
        <p:txBody>
          <a:bodyPr wrap="square" rtlCol="0" anchor="ctr"/>
          <a:lstStyle/>
          <a:p>
            <a:pPr marL="0" indent="0" algn="ctr">
              <a:buNone/>
            </a:pPr>
            <a:r>
              <a:rPr lang="en-US" sz="2400" b="1" dirty="0">
                <a:solidFill>
                  <a:srgbClr val="E8A33D"/>
                </a:solidFill>
                <a:latin typeface="Calibri" pitchFamily="34" charset="0"/>
                <a:ea typeface="Calibri" pitchFamily="34" charset="-122"/>
                <a:cs typeface="Calibri" pitchFamily="34" charset="-120"/>
              </a:rPr>
              <a:t>4</a:t>
            </a:r>
            <a:endParaRPr lang="en-US" sz="2400" dirty="0"/>
          </a:p>
        </p:txBody>
      </p:sp>
      <p:sp>
        <p:nvSpPr>
          <p:cNvPr id="22" name="Text 20"/>
          <p:cNvSpPr/>
          <p:nvPr/>
        </p:nvSpPr>
        <p:spPr>
          <a:xfrm>
            <a:off x="9180576" y="2880360"/>
            <a:ext cx="2313432" cy="731520"/>
          </a:xfrm>
          <a:prstGeom prst="rect">
            <a:avLst/>
          </a:prstGeom>
          <a:noFill/>
          <a:ln/>
        </p:spPr>
        <p:txBody>
          <a:bodyPr wrap="square" rtlCol="0" anchor="t"/>
          <a:lstStyle/>
          <a:p>
            <a:pPr marL="0" indent="0" algn="ctr">
              <a:buNone/>
            </a:pPr>
            <a:r>
              <a:rPr lang="en-US" sz="1450" b="1" dirty="0">
                <a:solidFill>
                  <a:srgbClr val="1B2A4A"/>
                </a:solidFill>
                <a:latin typeface="Cambria" pitchFamily="34" charset="0"/>
                <a:ea typeface="Cambria" pitchFamily="34" charset="-122"/>
                <a:cs typeface="Cambria" pitchFamily="34" charset="-120"/>
              </a:rPr>
              <a:t>Reflective Practice</a:t>
            </a:r>
            <a:endParaRPr lang="en-US" sz="1450" dirty="0"/>
          </a:p>
        </p:txBody>
      </p:sp>
      <p:sp>
        <p:nvSpPr>
          <p:cNvPr id="23" name="Text 21"/>
          <p:cNvSpPr/>
          <p:nvPr/>
        </p:nvSpPr>
        <p:spPr>
          <a:xfrm>
            <a:off x="9226296" y="3657600"/>
            <a:ext cx="2221992" cy="1737360"/>
          </a:xfrm>
          <a:prstGeom prst="rect">
            <a:avLst/>
          </a:prstGeom>
          <a:noFill/>
          <a:ln/>
        </p:spPr>
        <p:txBody>
          <a:bodyPr wrap="square" rtlCol="0" anchor="t"/>
          <a:lstStyle/>
          <a:p>
            <a:pPr marL="0" indent="0" algn="ctr">
              <a:lnSpc>
                <a:spcPct val="125000"/>
              </a:lnSpc>
              <a:buNone/>
            </a:pPr>
            <a:r>
              <a:rPr lang="en-US" sz="1200" dirty="0">
                <a:solidFill>
                  <a:srgbClr val="5B6B82"/>
                </a:solidFill>
                <a:latin typeface="Calibri" pitchFamily="34" charset="0"/>
                <a:ea typeface="Calibri" pitchFamily="34" charset="-122"/>
                <a:cs typeface="Calibri" pitchFamily="34" charset="-120"/>
              </a:rPr>
              <a:t>Post-task reflections on AI use deepen metacognitive awareness.</a:t>
            </a:r>
            <a:endParaRPr lang="en-US" sz="1200" dirty="0"/>
          </a:p>
        </p:txBody>
      </p:sp>
      <p:sp>
        <p:nvSpPr>
          <p:cNvPr id="25" name="Text 22"/>
          <p:cNvSpPr/>
          <p:nvPr/>
        </p:nvSpPr>
        <p:spPr>
          <a:xfrm>
            <a:off x="548640" y="6473952"/>
            <a:ext cx="7315200" cy="274320"/>
          </a:xfrm>
          <a:prstGeom prst="rect">
            <a:avLst/>
          </a:prstGeom>
          <a:noFill/>
          <a:ln/>
        </p:spPr>
        <p:txBody>
          <a:bodyPr wrap="square" rtlCol="0" anchor="ctr"/>
          <a:lstStyle/>
          <a:p>
            <a:pPr marL="0" indent="0">
              <a:buNone/>
            </a:pPr>
            <a:r>
              <a:rPr lang="en-US" sz="900" dirty="0">
                <a:solidFill>
                  <a:srgbClr val="9AA7BD"/>
                </a:solidFill>
                <a:latin typeface="Calibri" pitchFamily="34" charset="0"/>
                <a:ea typeface="Calibri" pitchFamily="34" charset="-122"/>
                <a:cs typeface="Calibri" pitchFamily="34" charset="-120"/>
              </a:rPr>
              <a:t>Student Perceptions of AI-Assisted Learning • Nguyen Thanh Thuy • HCMUT</a:t>
            </a:r>
            <a:endParaRPr lang="en-US" sz="900" dirty="0"/>
          </a:p>
        </p:txBody>
      </p:sp>
      <p:sp>
        <p:nvSpPr>
          <p:cNvPr id="26" name="Text 23"/>
          <p:cNvSpPr/>
          <p:nvPr/>
        </p:nvSpPr>
        <p:spPr>
          <a:xfrm>
            <a:off x="11612880" y="6473952"/>
            <a:ext cx="457200" cy="274320"/>
          </a:xfrm>
          <a:prstGeom prst="rect">
            <a:avLst/>
          </a:prstGeom>
          <a:noFill/>
          <a:ln/>
        </p:spPr>
        <p:txBody>
          <a:bodyPr wrap="square" rtlCol="0" anchor="ctr"/>
          <a:lstStyle/>
          <a:p>
            <a:pPr marL="0" indent="0" algn="r">
              <a:buNone/>
            </a:pPr>
            <a:r>
              <a:rPr lang="en-US" sz="1000" dirty="0">
                <a:solidFill>
                  <a:srgbClr val="5B6B82"/>
                </a:solidFill>
                <a:latin typeface="Calibri" pitchFamily="34" charset="0"/>
                <a:ea typeface="Calibri" pitchFamily="34" charset="-122"/>
                <a:cs typeface="Calibri" pitchFamily="34" charset="-120"/>
              </a:rPr>
              <a:t>12</a:t>
            </a:r>
            <a:endParaRPr lang="en-US" sz="10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121D33"/>
        </a:solidFill>
        <a:effectLst/>
      </p:bgPr>
    </p:bg>
    <p:spTree>
      <p:nvGrpSpPr>
        <p:cNvPr id="1" name=""/>
        <p:cNvGrpSpPr/>
        <p:nvPr/>
      </p:nvGrpSpPr>
      <p:grpSpPr>
        <a:xfrm>
          <a:off x="0" y="0"/>
          <a:ext cx="0" cy="0"/>
          <a:chOff x="0" y="0"/>
          <a:chExt cx="0" cy="0"/>
        </a:xfrm>
      </p:grpSpPr>
      <p:sp>
        <p:nvSpPr>
          <p:cNvPr id="2" name="Text 0"/>
          <p:cNvSpPr/>
          <p:nvPr/>
        </p:nvSpPr>
        <p:spPr>
          <a:xfrm>
            <a:off x="548640" y="365760"/>
            <a:ext cx="11064240" cy="822960"/>
          </a:xfrm>
          <a:prstGeom prst="rect">
            <a:avLst/>
          </a:prstGeom>
          <a:noFill/>
          <a:ln/>
        </p:spPr>
        <p:txBody>
          <a:bodyPr wrap="square" rtlCol="0" anchor="t"/>
          <a:lstStyle/>
          <a:p>
            <a:pPr marL="0" indent="0" algn="l">
              <a:buNone/>
            </a:pPr>
            <a:r>
              <a:rPr lang="en-US" sz="3000" b="1" dirty="0">
                <a:solidFill>
                  <a:srgbClr val="FFFFFF"/>
                </a:solidFill>
                <a:latin typeface="Cambria" pitchFamily="34" charset="0"/>
                <a:ea typeface="Cambria" pitchFamily="34" charset="-122"/>
                <a:cs typeface="Cambria" pitchFamily="34" charset="-120"/>
              </a:rPr>
              <a:t>The Teacher's Role Becomes More Central, Not Less</a:t>
            </a:r>
            <a:endParaRPr lang="en-US" sz="3000" dirty="0"/>
          </a:p>
        </p:txBody>
      </p:sp>
      <p:sp>
        <p:nvSpPr>
          <p:cNvPr id="3" name="Text 1"/>
          <p:cNvSpPr/>
          <p:nvPr/>
        </p:nvSpPr>
        <p:spPr>
          <a:xfrm>
            <a:off x="566928" y="137160"/>
            <a:ext cx="9144000" cy="274320"/>
          </a:xfrm>
          <a:prstGeom prst="rect">
            <a:avLst/>
          </a:prstGeom>
          <a:noFill/>
          <a:ln/>
        </p:spPr>
        <p:txBody>
          <a:bodyPr wrap="square" rtlCol="0" anchor="ctr"/>
          <a:lstStyle/>
          <a:p>
            <a:pPr marL="0" indent="0">
              <a:buNone/>
            </a:pPr>
            <a:r>
              <a:rPr lang="en-US" sz="1200" b="1" kern="0" spc="200" dirty="0">
                <a:solidFill>
                  <a:srgbClr val="2E86AB"/>
                </a:solidFill>
                <a:latin typeface="Calibri" pitchFamily="34" charset="0"/>
                <a:ea typeface="Calibri" pitchFamily="34" charset="-122"/>
                <a:cs typeface="Calibri" pitchFamily="34" charset="-120"/>
              </a:rPr>
              <a:t>DISCUSSION</a:t>
            </a:r>
            <a:endParaRPr lang="en-US" sz="1200" dirty="0"/>
          </a:p>
        </p:txBody>
      </p:sp>
      <p:sp>
        <p:nvSpPr>
          <p:cNvPr id="4" name="Text 2"/>
          <p:cNvSpPr/>
          <p:nvPr/>
        </p:nvSpPr>
        <p:spPr>
          <a:xfrm>
            <a:off x="548640" y="1600200"/>
            <a:ext cx="10515600" cy="457200"/>
          </a:xfrm>
          <a:prstGeom prst="rect">
            <a:avLst/>
          </a:prstGeom>
          <a:noFill/>
          <a:ln/>
        </p:spPr>
        <p:txBody>
          <a:bodyPr wrap="square" rtlCol="0" anchor="ctr"/>
          <a:lstStyle/>
          <a:p>
            <a:pPr marL="0" indent="0">
              <a:buNone/>
            </a:pPr>
            <a:r>
              <a:rPr lang="en-US" sz="1500" dirty="0">
                <a:solidFill>
                  <a:srgbClr val="CADCFC"/>
                </a:solidFill>
                <a:latin typeface="Calibri" pitchFamily="34" charset="0"/>
                <a:ea typeface="Calibri" pitchFamily="34" charset="-122"/>
                <a:cs typeface="Calibri" pitchFamily="34" charset="-120"/>
              </a:rPr>
              <a:t>As AI assumes greater responsibility for cognitive preparation, teachers become increasingly central to:</a:t>
            </a:r>
            <a:endParaRPr lang="en-US" sz="1500" dirty="0"/>
          </a:p>
        </p:txBody>
      </p:sp>
      <p:sp>
        <p:nvSpPr>
          <p:cNvPr id="5" name="Shape 3"/>
          <p:cNvSpPr/>
          <p:nvPr/>
        </p:nvSpPr>
        <p:spPr>
          <a:xfrm>
            <a:off x="548640" y="2331720"/>
            <a:ext cx="457200" cy="457200"/>
          </a:xfrm>
          <a:prstGeom prst="ellipse">
            <a:avLst/>
          </a:prstGeom>
          <a:solidFill>
            <a:srgbClr val="E8A33D"/>
          </a:solidFill>
          <a:ln w="12700">
            <a:solidFill>
              <a:srgbClr val="E8A33D"/>
            </a:solidFill>
            <a:prstDash val="solid"/>
          </a:ln>
        </p:spPr>
      </p:sp>
      <p:sp>
        <p:nvSpPr>
          <p:cNvPr id="6" name="Text 4"/>
          <p:cNvSpPr/>
          <p:nvPr/>
        </p:nvSpPr>
        <p:spPr>
          <a:xfrm>
            <a:off x="548640" y="2331720"/>
            <a:ext cx="457200" cy="457200"/>
          </a:xfrm>
          <a:prstGeom prst="rect">
            <a:avLst/>
          </a:prstGeom>
          <a:noFill/>
          <a:ln/>
        </p:spPr>
        <p:txBody>
          <a:bodyPr wrap="square" rtlCol="0" anchor="ctr"/>
          <a:lstStyle/>
          <a:p>
            <a:pPr marL="0" indent="0" algn="ctr">
              <a:buNone/>
            </a:pPr>
            <a:r>
              <a:rPr lang="en-US" sz="1600" b="1" dirty="0">
                <a:solidFill>
                  <a:srgbClr val="121D33"/>
                </a:solidFill>
                <a:latin typeface="Calibri" pitchFamily="34" charset="0"/>
                <a:ea typeface="Calibri" pitchFamily="34" charset="-122"/>
                <a:cs typeface="Calibri" pitchFamily="34" charset="-120"/>
              </a:rPr>
              <a:t>1</a:t>
            </a:r>
            <a:endParaRPr lang="en-US" sz="1600" dirty="0"/>
          </a:p>
        </p:txBody>
      </p:sp>
      <p:sp>
        <p:nvSpPr>
          <p:cNvPr id="7" name="Text 5"/>
          <p:cNvSpPr/>
          <p:nvPr/>
        </p:nvSpPr>
        <p:spPr>
          <a:xfrm>
            <a:off x="1188720" y="2286000"/>
            <a:ext cx="9601200" cy="548640"/>
          </a:xfrm>
          <a:prstGeom prst="rect">
            <a:avLst/>
          </a:prstGeom>
          <a:noFill/>
          <a:ln/>
        </p:spPr>
        <p:txBody>
          <a:bodyPr wrap="square" rtlCol="0" anchor="ctr"/>
          <a:lstStyle/>
          <a:p>
            <a:pPr marL="0" indent="0">
              <a:buNone/>
            </a:pPr>
            <a:r>
              <a:rPr lang="en-US" sz="1500" dirty="0">
                <a:solidFill>
                  <a:srgbClr val="FFFFFF"/>
                </a:solidFill>
                <a:latin typeface="Calibri" pitchFamily="34" charset="0"/>
                <a:ea typeface="Calibri" pitchFamily="34" charset="-122"/>
                <a:cs typeface="Calibri" pitchFamily="34" charset="-120"/>
              </a:rPr>
              <a:t>Facilitating real-time meaning negotiation</a:t>
            </a:r>
            <a:endParaRPr lang="en-US" sz="1500" dirty="0"/>
          </a:p>
        </p:txBody>
      </p:sp>
      <p:sp>
        <p:nvSpPr>
          <p:cNvPr id="8" name="Shape 6"/>
          <p:cNvSpPr/>
          <p:nvPr/>
        </p:nvSpPr>
        <p:spPr>
          <a:xfrm>
            <a:off x="548640" y="2990088"/>
            <a:ext cx="457200" cy="457200"/>
          </a:xfrm>
          <a:prstGeom prst="ellipse">
            <a:avLst/>
          </a:prstGeom>
          <a:solidFill>
            <a:srgbClr val="E8A33D"/>
          </a:solidFill>
          <a:ln w="12700">
            <a:solidFill>
              <a:srgbClr val="E8A33D"/>
            </a:solidFill>
            <a:prstDash val="solid"/>
          </a:ln>
        </p:spPr>
      </p:sp>
      <p:sp>
        <p:nvSpPr>
          <p:cNvPr id="9" name="Text 7"/>
          <p:cNvSpPr/>
          <p:nvPr/>
        </p:nvSpPr>
        <p:spPr>
          <a:xfrm>
            <a:off x="548640" y="2990088"/>
            <a:ext cx="457200" cy="457200"/>
          </a:xfrm>
          <a:prstGeom prst="rect">
            <a:avLst/>
          </a:prstGeom>
          <a:noFill/>
          <a:ln/>
        </p:spPr>
        <p:txBody>
          <a:bodyPr wrap="square" rtlCol="0" anchor="ctr"/>
          <a:lstStyle/>
          <a:p>
            <a:pPr marL="0" indent="0" algn="ctr">
              <a:buNone/>
            </a:pPr>
            <a:r>
              <a:rPr lang="en-US" sz="1600" b="1" dirty="0">
                <a:solidFill>
                  <a:srgbClr val="121D33"/>
                </a:solidFill>
                <a:latin typeface="Calibri" pitchFamily="34" charset="0"/>
                <a:ea typeface="Calibri" pitchFamily="34" charset="-122"/>
                <a:cs typeface="Calibri" pitchFamily="34" charset="-120"/>
              </a:rPr>
              <a:t>2</a:t>
            </a:r>
            <a:endParaRPr lang="en-US" sz="1600" dirty="0"/>
          </a:p>
        </p:txBody>
      </p:sp>
      <p:sp>
        <p:nvSpPr>
          <p:cNvPr id="10" name="Text 8"/>
          <p:cNvSpPr/>
          <p:nvPr/>
        </p:nvSpPr>
        <p:spPr>
          <a:xfrm>
            <a:off x="1188720" y="2944368"/>
            <a:ext cx="9601200" cy="548640"/>
          </a:xfrm>
          <a:prstGeom prst="rect">
            <a:avLst/>
          </a:prstGeom>
          <a:noFill/>
          <a:ln/>
        </p:spPr>
        <p:txBody>
          <a:bodyPr wrap="square" rtlCol="0" anchor="ctr"/>
          <a:lstStyle/>
          <a:p>
            <a:pPr marL="0" indent="0">
              <a:buNone/>
            </a:pPr>
            <a:r>
              <a:rPr lang="en-US" sz="1500" dirty="0">
                <a:solidFill>
                  <a:srgbClr val="FFFFFF"/>
                </a:solidFill>
                <a:latin typeface="Calibri" pitchFamily="34" charset="0"/>
                <a:ea typeface="Calibri" pitchFamily="34" charset="-122"/>
                <a:cs typeface="Calibri" pitchFamily="34" charset="-120"/>
              </a:rPr>
              <a:t>Modeling spontaneous, unscripted language use</a:t>
            </a:r>
            <a:endParaRPr lang="en-US" sz="1500" dirty="0"/>
          </a:p>
        </p:txBody>
      </p:sp>
      <p:sp>
        <p:nvSpPr>
          <p:cNvPr id="11" name="Shape 9"/>
          <p:cNvSpPr/>
          <p:nvPr/>
        </p:nvSpPr>
        <p:spPr>
          <a:xfrm>
            <a:off x="548640" y="3648456"/>
            <a:ext cx="457200" cy="457200"/>
          </a:xfrm>
          <a:prstGeom prst="ellipse">
            <a:avLst/>
          </a:prstGeom>
          <a:solidFill>
            <a:srgbClr val="E8A33D"/>
          </a:solidFill>
          <a:ln w="12700">
            <a:solidFill>
              <a:srgbClr val="E8A33D"/>
            </a:solidFill>
            <a:prstDash val="solid"/>
          </a:ln>
        </p:spPr>
      </p:sp>
      <p:sp>
        <p:nvSpPr>
          <p:cNvPr id="12" name="Text 10"/>
          <p:cNvSpPr/>
          <p:nvPr/>
        </p:nvSpPr>
        <p:spPr>
          <a:xfrm>
            <a:off x="548640" y="3648456"/>
            <a:ext cx="457200" cy="457200"/>
          </a:xfrm>
          <a:prstGeom prst="rect">
            <a:avLst/>
          </a:prstGeom>
          <a:noFill/>
          <a:ln/>
        </p:spPr>
        <p:txBody>
          <a:bodyPr wrap="square" rtlCol="0" anchor="ctr"/>
          <a:lstStyle/>
          <a:p>
            <a:pPr marL="0" indent="0" algn="ctr">
              <a:buNone/>
            </a:pPr>
            <a:r>
              <a:rPr lang="en-US" sz="1600" b="1" dirty="0">
                <a:solidFill>
                  <a:srgbClr val="121D33"/>
                </a:solidFill>
                <a:latin typeface="Calibri" pitchFamily="34" charset="0"/>
                <a:ea typeface="Calibri" pitchFamily="34" charset="-122"/>
                <a:cs typeface="Calibri" pitchFamily="34" charset="-120"/>
              </a:rPr>
              <a:t>3</a:t>
            </a:r>
            <a:endParaRPr lang="en-US" sz="1600" dirty="0"/>
          </a:p>
        </p:txBody>
      </p:sp>
      <p:sp>
        <p:nvSpPr>
          <p:cNvPr id="13" name="Text 11"/>
          <p:cNvSpPr/>
          <p:nvPr/>
        </p:nvSpPr>
        <p:spPr>
          <a:xfrm>
            <a:off x="1188720" y="3602736"/>
            <a:ext cx="9601200" cy="548640"/>
          </a:xfrm>
          <a:prstGeom prst="rect">
            <a:avLst/>
          </a:prstGeom>
          <a:noFill/>
          <a:ln/>
        </p:spPr>
        <p:txBody>
          <a:bodyPr wrap="square" rtlCol="0" anchor="ctr"/>
          <a:lstStyle/>
          <a:p>
            <a:pPr marL="0" indent="0">
              <a:buNone/>
            </a:pPr>
            <a:r>
              <a:rPr lang="en-US" sz="1500" dirty="0">
                <a:solidFill>
                  <a:srgbClr val="FFFFFF"/>
                </a:solidFill>
                <a:latin typeface="Calibri" pitchFamily="34" charset="0"/>
                <a:ea typeface="Calibri" pitchFamily="34" charset="-122"/>
                <a:cs typeface="Calibri" pitchFamily="34" charset="-120"/>
              </a:rPr>
              <a:t>Cultivating social conditions for public risk-taking</a:t>
            </a:r>
            <a:endParaRPr lang="en-US" sz="1500" dirty="0"/>
          </a:p>
        </p:txBody>
      </p:sp>
      <p:sp>
        <p:nvSpPr>
          <p:cNvPr id="14" name="Shape 12"/>
          <p:cNvSpPr/>
          <p:nvPr/>
        </p:nvSpPr>
        <p:spPr>
          <a:xfrm>
            <a:off x="548640" y="4306824"/>
            <a:ext cx="457200" cy="457200"/>
          </a:xfrm>
          <a:prstGeom prst="ellipse">
            <a:avLst/>
          </a:prstGeom>
          <a:solidFill>
            <a:srgbClr val="E8A33D"/>
          </a:solidFill>
          <a:ln w="12700">
            <a:solidFill>
              <a:srgbClr val="E8A33D"/>
            </a:solidFill>
            <a:prstDash val="solid"/>
          </a:ln>
        </p:spPr>
      </p:sp>
      <p:sp>
        <p:nvSpPr>
          <p:cNvPr id="15" name="Text 13"/>
          <p:cNvSpPr/>
          <p:nvPr/>
        </p:nvSpPr>
        <p:spPr>
          <a:xfrm>
            <a:off x="548640" y="4306824"/>
            <a:ext cx="457200" cy="457200"/>
          </a:xfrm>
          <a:prstGeom prst="rect">
            <a:avLst/>
          </a:prstGeom>
          <a:noFill/>
          <a:ln/>
        </p:spPr>
        <p:txBody>
          <a:bodyPr wrap="square" rtlCol="0" anchor="ctr"/>
          <a:lstStyle/>
          <a:p>
            <a:pPr marL="0" indent="0" algn="ctr">
              <a:buNone/>
            </a:pPr>
            <a:r>
              <a:rPr lang="en-US" sz="1600" b="1" dirty="0">
                <a:solidFill>
                  <a:srgbClr val="121D33"/>
                </a:solidFill>
                <a:latin typeface="Calibri" pitchFamily="34" charset="0"/>
                <a:ea typeface="Calibri" pitchFamily="34" charset="-122"/>
                <a:cs typeface="Calibri" pitchFamily="34" charset="-120"/>
              </a:rPr>
              <a:t>4</a:t>
            </a:r>
            <a:endParaRPr lang="en-US" sz="1600" dirty="0"/>
          </a:p>
        </p:txBody>
      </p:sp>
      <p:sp>
        <p:nvSpPr>
          <p:cNvPr id="16" name="Text 14"/>
          <p:cNvSpPr/>
          <p:nvPr/>
        </p:nvSpPr>
        <p:spPr>
          <a:xfrm>
            <a:off x="1188720" y="4261104"/>
            <a:ext cx="9601200" cy="548640"/>
          </a:xfrm>
          <a:prstGeom prst="rect">
            <a:avLst/>
          </a:prstGeom>
          <a:noFill/>
          <a:ln/>
        </p:spPr>
        <p:txBody>
          <a:bodyPr wrap="square" rtlCol="0" anchor="ctr"/>
          <a:lstStyle/>
          <a:p>
            <a:pPr marL="0" indent="0">
              <a:buNone/>
            </a:pPr>
            <a:r>
              <a:rPr lang="en-US" sz="1500" dirty="0">
                <a:solidFill>
                  <a:srgbClr val="FFFFFF"/>
                </a:solidFill>
                <a:latin typeface="Calibri" pitchFamily="34" charset="0"/>
                <a:ea typeface="Calibri" pitchFamily="34" charset="-122"/>
                <a:cs typeface="Calibri" pitchFamily="34" charset="-120"/>
              </a:rPr>
              <a:t>Designing post-AI tasks that reward authentic communication</a:t>
            </a:r>
            <a:endParaRPr lang="en-US" sz="1500" dirty="0"/>
          </a:p>
        </p:txBody>
      </p:sp>
      <p:sp>
        <p:nvSpPr>
          <p:cNvPr id="17" name="Shape 15"/>
          <p:cNvSpPr/>
          <p:nvPr/>
        </p:nvSpPr>
        <p:spPr>
          <a:xfrm>
            <a:off x="548640" y="5257800"/>
            <a:ext cx="11064240" cy="1005840"/>
          </a:xfrm>
          <a:prstGeom prst="roundRect">
            <a:avLst>
              <a:gd name="adj" fmla="val 7273"/>
            </a:avLst>
          </a:prstGeom>
          <a:solidFill>
            <a:srgbClr val="1B2A4A"/>
          </a:solidFill>
          <a:ln w="12700">
            <a:solidFill>
              <a:srgbClr val="2C3E5E"/>
            </a:solidFill>
            <a:prstDash val="solid"/>
          </a:ln>
        </p:spPr>
      </p:sp>
      <p:sp>
        <p:nvSpPr>
          <p:cNvPr id="18" name="Text 16"/>
          <p:cNvSpPr/>
          <p:nvPr/>
        </p:nvSpPr>
        <p:spPr>
          <a:xfrm>
            <a:off x="822960" y="5349240"/>
            <a:ext cx="10515600" cy="822960"/>
          </a:xfrm>
          <a:prstGeom prst="rect">
            <a:avLst/>
          </a:prstGeom>
          <a:noFill/>
          <a:ln/>
        </p:spPr>
        <p:txBody>
          <a:bodyPr wrap="square" rtlCol="0" anchor="ctr"/>
          <a:lstStyle/>
          <a:p>
            <a:pPr marL="0" indent="0">
              <a:lnSpc>
                <a:spcPct val="120000"/>
              </a:lnSpc>
              <a:buNone/>
            </a:pPr>
            <a:r>
              <a:rPr lang="en-US" sz="1350" i="1" dirty="0">
                <a:solidFill>
                  <a:srgbClr val="CADCFC"/>
                </a:solidFill>
                <a:latin typeface="Calibri" pitchFamily="34" charset="0"/>
                <a:ea typeface="Calibri" pitchFamily="34" charset="-122"/>
                <a:cs typeface="Calibri" pitchFamily="34" charset="-120"/>
              </a:rPr>
              <a:t>AI operates well in private, low-stakes spaces — but the willingness to take interpersonal risks in public, evaluative settings remains a distinct and underexplored barrier, teacher-mediated challenge.</a:t>
            </a:r>
            <a:endParaRPr lang="en-US" sz="1350" dirty="0"/>
          </a:p>
        </p:txBody>
      </p:sp>
      <p:sp>
        <p:nvSpPr>
          <p:cNvPr id="20" name="Text 17"/>
          <p:cNvSpPr/>
          <p:nvPr/>
        </p:nvSpPr>
        <p:spPr>
          <a:xfrm>
            <a:off x="11612880" y="6473952"/>
            <a:ext cx="457200" cy="274320"/>
          </a:xfrm>
          <a:prstGeom prst="rect">
            <a:avLst/>
          </a:prstGeom>
          <a:noFill/>
          <a:ln/>
        </p:spPr>
        <p:txBody>
          <a:bodyPr wrap="square" rtlCol="0" anchor="ctr"/>
          <a:lstStyle/>
          <a:p>
            <a:pPr marL="0" indent="0" algn="r">
              <a:buNone/>
            </a:pPr>
            <a:r>
              <a:rPr lang="en-US" sz="1000" dirty="0">
                <a:solidFill>
                  <a:srgbClr val="9AA7BD"/>
                </a:solidFill>
                <a:latin typeface="Calibri" pitchFamily="34" charset="0"/>
                <a:ea typeface="Calibri" pitchFamily="34" charset="-122"/>
                <a:cs typeface="Calibri" pitchFamily="34" charset="-120"/>
              </a:rPr>
              <a:t>13</a:t>
            </a:r>
            <a:endParaRPr lang="en-US" sz="10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4F6F9"/>
        </a:solidFill>
        <a:effectLst/>
      </p:bgPr>
    </p:bg>
    <p:spTree>
      <p:nvGrpSpPr>
        <p:cNvPr id="1" name=""/>
        <p:cNvGrpSpPr/>
        <p:nvPr/>
      </p:nvGrpSpPr>
      <p:grpSpPr>
        <a:xfrm>
          <a:off x="0" y="0"/>
          <a:ext cx="0" cy="0"/>
          <a:chOff x="0" y="0"/>
          <a:chExt cx="0" cy="0"/>
        </a:xfrm>
      </p:grpSpPr>
      <p:sp>
        <p:nvSpPr>
          <p:cNvPr id="2" name="Text 0"/>
          <p:cNvSpPr/>
          <p:nvPr/>
        </p:nvSpPr>
        <p:spPr>
          <a:xfrm>
            <a:off x="548640" y="365760"/>
            <a:ext cx="11064240" cy="822960"/>
          </a:xfrm>
          <a:prstGeom prst="rect">
            <a:avLst/>
          </a:prstGeom>
          <a:noFill/>
          <a:ln/>
        </p:spPr>
        <p:txBody>
          <a:bodyPr wrap="square" rtlCol="0" anchor="t"/>
          <a:lstStyle/>
          <a:p>
            <a:pPr marL="0" indent="0" algn="l">
              <a:buNone/>
            </a:pPr>
            <a:r>
              <a:rPr lang="en-US" sz="3000" b="1" dirty="0">
                <a:solidFill>
                  <a:srgbClr val="1B2A4A"/>
                </a:solidFill>
                <a:latin typeface="Cambria" pitchFamily="34" charset="0"/>
                <a:ea typeface="Cambria" pitchFamily="34" charset="-122"/>
                <a:cs typeface="Cambria" pitchFamily="34" charset="-120"/>
              </a:rPr>
              <a:t>Pedagogical Implications</a:t>
            </a:r>
            <a:endParaRPr lang="en-US" sz="3000" dirty="0"/>
          </a:p>
        </p:txBody>
      </p:sp>
      <p:sp>
        <p:nvSpPr>
          <p:cNvPr id="3" name="Text 1"/>
          <p:cNvSpPr/>
          <p:nvPr/>
        </p:nvSpPr>
        <p:spPr>
          <a:xfrm>
            <a:off x="566928" y="137160"/>
            <a:ext cx="9144000" cy="274320"/>
          </a:xfrm>
          <a:prstGeom prst="rect">
            <a:avLst/>
          </a:prstGeom>
          <a:noFill/>
          <a:ln/>
        </p:spPr>
        <p:txBody>
          <a:bodyPr wrap="square" rtlCol="0" anchor="ctr"/>
          <a:lstStyle/>
          <a:p>
            <a:pPr marL="0" indent="0">
              <a:buNone/>
            </a:pPr>
            <a:r>
              <a:rPr lang="en-US" sz="1200" b="1" kern="0" spc="200" dirty="0">
                <a:solidFill>
                  <a:srgbClr val="2E86AB"/>
                </a:solidFill>
                <a:latin typeface="Calibri" pitchFamily="34" charset="0"/>
                <a:ea typeface="Calibri" pitchFamily="34" charset="-122"/>
                <a:cs typeface="Calibri" pitchFamily="34" charset="-120"/>
              </a:rPr>
              <a:t>DISCUSSION</a:t>
            </a:r>
            <a:endParaRPr lang="en-US" sz="1200" dirty="0"/>
          </a:p>
        </p:txBody>
      </p:sp>
      <p:sp>
        <p:nvSpPr>
          <p:cNvPr id="4" name="Shape 2"/>
          <p:cNvSpPr/>
          <p:nvPr/>
        </p:nvSpPr>
        <p:spPr>
          <a:xfrm>
            <a:off x="548640" y="1691640"/>
            <a:ext cx="5440680" cy="2011680"/>
          </a:xfrm>
          <a:prstGeom prst="roundRect">
            <a:avLst>
              <a:gd name="adj" fmla="val 3636"/>
            </a:avLst>
          </a:prstGeom>
          <a:solidFill>
            <a:srgbClr val="FFFFFF"/>
          </a:solidFill>
          <a:ln w="12700">
            <a:solidFill>
              <a:srgbClr val="E2E7EE"/>
            </a:solidFill>
            <a:prstDash val="solid"/>
          </a:ln>
          <a:effectLst>
            <a:outerShdw blurRad="76200" dist="25400" dir="5400000" algn="bl" rotWithShape="0">
              <a:srgbClr val="1B2A4A">
                <a:alpha val="12000"/>
              </a:srgbClr>
            </a:outerShdw>
          </a:effectLst>
        </p:spPr>
      </p:sp>
      <p:sp>
        <p:nvSpPr>
          <p:cNvPr id="5" name="Shape 3"/>
          <p:cNvSpPr/>
          <p:nvPr/>
        </p:nvSpPr>
        <p:spPr>
          <a:xfrm>
            <a:off x="822960" y="1965960"/>
            <a:ext cx="548640" cy="548640"/>
          </a:xfrm>
          <a:prstGeom prst="ellipse">
            <a:avLst/>
          </a:prstGeom>
          <a:solidFill>
            <a:srgbClr val="6FA287"/>
          </a:solidFill>
          <a:ln w="12700">
            <a:solidFill>
              <a:srgbClr val="6FA287"/>
            </a:solidFill>
            <a:prstDash val="solid"/>
          </a:ln>
        </p:spPr>
      </p:sp>
      <p:sp>
        <p:nvSpPr>
          <p:cNvPr id="6" name="Text 4"/>
          <p:cNvSpPr/>
          <p:nvPr/>
        </p:nvSpPr>
        <p:spPr>
          <a:xfrm>
            <a:off x="822960" y="1965960"/>
            <a:ext cx="548640" cy="548640"/>
          </a:xfrm>
          <a:prstGeom prst="rect">
            <a:avLst/>
          </a:prstGeom>
          <a:noFill/>
          <a:ln/>
        </p:spPr>
        <p:txBody>
          <a:bodyPr wrap="square" rtlCol="0" anchor="ctr"/>
          <a:lstStyle/>
          <a:p>
            <a:pPr marL="0" indent="0" algn="ctr">
              <a:buNone/>
            </a:pPr>
            <a:r>
              <a:rPr lang="en-US" sz="2000" b="1" dirty="0">
                <a:solidFill>
                  <a:srgbClr val="FFFFFF"/>
                </a:solidFill>
                <a:latin typeface="Calibri" pitchFamily="34" charset="0"/>
                <a:ea typeface="Calibri" pitchFamily="34" charset="-122"/>
                <a:cs typeface="Calibri" pitchFamily="34" charset="-120"/>
              </a:rPr>
              <a:t>✓</a:t>
            </a:r>
            <a:endParaRPr lang="en-US" sz="2000" dirty="0"/>
          </a:p>
        </p:txBody>
      </p:sp>
      <p:sp>
        <p:nvSpPr>
          <p:cNvPr id="7" name="Text 5"/>
          <p:cNvSpPr/>
          <p:nvPr/>
        </p:nvSpPr>
        <p:spPr>
          <a:xfrm>
            <a:off x="1554480" y="1920240"/>
            <a:ext cx="4160520" cy="548640"/>
          </a:xfrm>
          <a:prstGeom prst="rect">
            <a:avLst/>
          </a:prstGeom>
          <a:noFill/>
          <a:ln/>
        </p:spPr>
        <p:txBody>
          <a:bodyPr wrap="square" rtlCol="0" anchor="t"/>
          <a:lstStyle/>
          <a:p>
            <a:pPr marL="0" indent="0">
              <a:buNone/>
            </a:pPr>
            <a:r>
              <a:rPr lang="en-US" sz="1500" b="1" dirty="0">
                <a:solidFill>
                  <a:srgbClr val="1B2A4A"/>
                </a:solidFill>
                <a:latin typeface="Cambria" pitchFamily="34" charset="0"/>
                <a:ea typeface="Cambria" pitchFamily="34" charset="-122"/>
                <a:cs typeface="Cambria" pitchFamily="34" charset="-120"/>
              </a:rPr>
              <a:t>Design tasks AI can't script</a:t>
            </a:r>
            <a:endParaRPr lang="en-US" sz="1500" dirty="0"/>
          </a:p>
        </p:txBody>
      </p:sp>
      <p:sp>
        <p:nvSpPr>
          <p:cNvPr id="8" name="Text 6"/>
          <p:cNvSpPr/>
          <p:nvPr/>
        </p:nvSpPr>
        <p:spPr>
          <a:xfrm>
            <a:off x="1554480" y="2468880"/>
            <a:ext cx="4160520" cy="1097280"/>
          </a:xfrm>
          <a:prstGeom prst="rect">
            <a:avLst/>
          </a:prstGeom>
          <a:noFill/>
          <a:ln/>
        </p:spPr>
        <p:txBody>
          <a:bodyPr wrap="square" rtlCol="0" anchor="t"/>
          <a:lstStyle/>
          <a:p>
            <a:pPr marL="0" indent="0">
              <a:lnSpc>
                <a:spcPct val="125000"/>
              </a:lnSpc>
              <a:buNone/>
            </a:pPr>
            <a:r>
              <a:rPr lang="en-US" sz="1200" dirty="0">
                <a:solidFill>
                  <a:srgbClr val="5B6B82"/>
                </a:solidFill>
                <a:latin typeface="Calibri" pitchFamily="34" charset="0"/>
                <a:ea typeface="Calibri" pitchFamily="34" charset="-122"/>
                <a:cs typeface="Calibri" pitchFamily="34" charset="-120"/>
              </a:rPr>
              <a:t>Require personal opinions and real-time elaboration so prepared scripts are insufficient.</a:t>
            </a:r>
            <a:endParaRPr lang="en-US" sz="1200" dirty="0"/>
          </a:p>
        </p:txBody>
      </p:sp>
      <p:sp>
        <p:nvSpPr>
          <p:cNvPr id="9" name="Shape 7"/>
          <p:cNvSpPr/>
          <p:nvPr/>
        </p:nvSpPr>
        <p:spPr>
          <a:xfrm>
            <a:off x="6263640" y="1691640"/>
            <a:ext cx="5440680" cy="2011680"/>
          </a:xfrm>
          <a:prstGeom prst="roundRect">
            <a:avLst>
              <a:gd name="adj" fmla="val 3636"/>
            </a:avLst>
          </a:prstGeom>
          <a:solidFill>
            <a:srgbClr val="FFFFFF"/>
          </a:solidFill>
          <a:ln w="12700">
            <a:solidFill>
              <a:srgbClr val="E2E7EE"/>
            </a:solidFill>
            <a:prstDash val="solid"/>
          </a:ln>
          <a:effectLst>
            <a:outerShdw blurRad="76200" dist="25400" dir="5400000" algn="bl" rotWithShape="0">
              <a:srgbClr val="1B2A4A">
                <a:alpha val="12000"/>
              </a:srgbClr>
            </a:outerShdw>
          </a:effectLst>
        </p:spPr>
      </p:sp>
      <p:sp>
        <p:nvSpPr>
          <p:cNvPr id="10" name="Shape 8"/>
          <p:cNvSpPr/>
          <p:nvPr/>
        </p:nvSpPr>
        <p:spPr>
          <a:xfrm>
            <a:off x="6537960" y="1965960"/>
            <a:ext cx="548640" cy="548640"/>
          </a:xfrm>
          <a:prstGeom prst="ellipse">
            <a:avLst/>
          </a:prstGeom>
          <a:solidFill>
            <a:srgbClr val="6FA287"/>
          </a:solidFill>
          <a:ln w="12700">
            <a:solidFill>
              <a:srgbClr val="6FA287"/>
            </a:solidFill>
            <a:prstDash val="solid"/>
          </a:ln>
        </p:spPr>
      </p:sp>
      <p:sp>
        <p:nvSpPr>
          <p:cNvPr id="11" name="Text 9"/>
          <p:cNvSpPr/>
          <p:nvPr/>
        </p:nvSpPr>
        <p:spPr>
          <a:xfrm>
            <a:off x="6537960" y="1965960"/>
            <a:ext cx="548640" cy="548640"/>
          </a:xfrm>
          <a:prstGeom prst="rect">
            <a:avLst/>
          </a:prstGeom>
          <a:noFill/>
          <a:ln/>
        </p:spPr>
        <p:txBody>
          <a:bodyPr wrap="square" rtlCol="0" anchor="ctr"/>
          <a:lstStyle/>
          <a:p>
            <a:pPr marL="0" indent="0" algn="ctr">
              <a:buNone/>
            </a:pPr>
            <a:r>
              <a:rPr lang="en-US" sz="2000" b="1" dirty="0">
                <a:solidFill>
                  <a:srgbClr val="FFFFFF"/>
                </a:solidFill>
                <a:latin typeface="Calibri" pitchFamily="34" charset="0"/>
                <a:ea typeface="Calibri" pitchFamily="34" charset="-122"/>
                <a:cs typeface="Calibri" pitchFamily="34" charset="-120"/>
              </a:rPr>
              <a:t>✓</a:t>
            </a:r>
            <a:endParaRPr lang="en-US" sz="2000" dirty="0"/>
          </a:p>
        </p:txBody>
      </p:sp>
      <p:sp>
        <p:nvSpPr>
          <p:cNvPr id="12" name="Text 10"/>
          <p:cNvSpPr/>
          <p:nvPr/>
        </p:nvSpPr>
        <p:spPr>
          <a:xfrm>
            <a:off x="7269480" y="1920240"/>
            <a:ext cx="4160520" cy="548640"/>
          </a:xfrm>
          <a:prstGeom prst="rect">
            <a:avLst/>
          </a:prstGeom>
          <a:noFill/>
          <a:ln/>
        </p:spPr>
        <p:txBody>
          <a:bodyPr wrap="square" rtlCol="0" anchor="t"/>
          <a:lstStyle/>
          <a:p>
            <a:pPr marL="0" indent="0">
              <a:buNone/>
            </a:pPr>
            <a:r>
              <a:rPr lang="en-US" sz="1500" b="1" dirty="0">
                <a:solidFill>
                  <a:srgbClr val="1B2A4A"/>
                </a:solidFill>
                <a:latin typeface="Cambria" pitchFamily="34" charset="0"/>
                <a:ea typeface="Cambria" pitchFamily="34" charset="-122"/>
                <a:cs typeface="Cambria" pitchFamily="34" charset="-120"/>
              </a:rPr>
              <a:t>Build low-stakes practice</a:t>
            </a:r>
            <a:endParaRPr lang="en-US" sz="1500" dirty="0"/>
          </a:p>
        </p:txBody>
      </p:sp>
      <p:sp>
        <p:nvSpPr>
          <p:cNvPr id="13" name="Text 11"/>
          <p:cNvSpPr/>
          <p:nvPr/>
        </p:nvSpPr>
        <p:spPr>
          <a:xfrm>
            <a:off x="7269480" y="2468880"/>
            <a:ext cx="4160520" cy="1097280"/>
          </a:xfrm>
          <a:prstGeom prst="rect">
            <a:avLst/>
          </a:prstGeom>
          <a:noFill/>
          <a:ln/>
        </p:spPr>
        <p:txBody>
          <a:bodyPr wrap="square" rtlCol="0" anchor="t"/>
          <a:lstStyle/>
          <a:p>
            <a:pPr marL="0" indent="0">
              <a:lnSpc>
                <a:spcPct val="125000"/>
              </a:lnSpc>
              <a:buNone/>
            </a:pPr>
            <a:r>
              <a:rPr lang="en-US" sz="1200" dirty="0">
                <a:solidFill>
                  <a:srgbClr val="5B6B82"/>
                </a:solidFill>
                <a:latin typeface="Calibri" pitchFamily="34" charset="0"/>
                <a:ea typeface="Calibri" pitchFamily="34" charset="-122"/>
                <a:cs typeface="Calibri" pitchFamily="34" charset="-120"/>
              </a:rPr>
              <a:t>Structured practice sessions build social and evaluative confidence, not just linguistic readiness.</a:t>
            </a:r>
            <a:endParaRPr lang="en-US" sz="1200" dirty="0"/>
          </a:p>
        </p:txBody>
      </p:sp>
      <p:sp>
        <p:nvSpPr>
          <p:cNvPr id="14" name="Shape 12"/>
          <p:cNvSpPr/>
          <p:nvPr/>
        </p:nvSpPr>
        <p:spPr>
          <a:xfrm>
            <a:off x="548640" y="3977640"/>
            <a:ext cx="5440680" cy="2011680"/>
          </a:xfrm>
          <a:prstGeom prst="roundRect">
            <a:avLst>
              <a:gd name="adj" fmla="val 3636"/>
            </a:avLst>
          </a:prstGeom>
          <a:solidFill>
            <a:srgbClr val="FFFFFF"/>
          </a:solidFill>
          <a:ln w="12700">
            <a:solidFill>
              <a:srgbClr val="E2E7EE"/>
            </a:solidFill>
            <a:prstDash val="solid"/>
          </a:ln>
          <a:effectLst>
            <a:outerShdw blurRad="76200" dist="25400" dir="5400000" algn="bl" rotWithShape="0">
              <a:srgbClr val="1B2A4A">
                <a:alpha val="12000"/>
              </a:srgbClr>
            </a:outerShdw>
          </a:effectLst>
        </p:spPr>
      </p:sp>
      <p:sp>
        <p:nvSpPr>
          <p:cNvPr id="15" name="Shape 13"/>
          <p:cNvSpPr/>
          <p:nvPr/>
        </p:nvSpPr>
        <p:spPr>
          <a:xfrm>
            <a:off x="822960" y="4251960"/>
            <a:ext cx="548640" cy="548640"/>
          </a:xfrm>
          <a:prstGeom prst="ellipse">
            <a:avLst/>
          </a:prstGeom>
          <a:solidFill>
            <a:srgbClr val="6FA287"/>
          </a:solidFill>
          <a:ln w="12700">
            <a:solidFill>
              <a:srgbClr val="6FA287"/>
            </a:solidFill>
            <a:prstDash val="solid"/>
          </a:ln>
        </p:spPr>
      </p:sp>
      <p:sp>
        <p:nvSpPr>
          <p:cNvPr id="16" name="Text 14"/>
          <p:cNvSpPr/>
          <p:nvPr/>
        </p:nvSpPr>
        <p:spPr>
          <a:xfrm>
            <a:off x="822960" y="4251960"/>
            <a:ext cx="548640" cy="548640"/>
          </a:xfrm>
          <a:prstGeom prst="rect">
            <a:avLst/>
          </a:prstGeom>
          <a:noFill/>
          <a:ln/>
        </p:spPr>
        <p:txBody>
          <a:bodyPr wrap="square" rtlCol="0" anchor="ctr"/>
          <a:lstStyle/>
          <a:p>
            <a:pPr marL="0" indent="0" algn="ctr">
              <a:buNone/>
            </a:pPr>
            <a:r>
              <a:rPr lang="en-US" sz="2000" b="1" dirty="0">
                <a:solidFill>
                  <a:srgbClr val="FFFFFF"/>
                </a:solidFill>
                <a:latin typeface="Calibri" pitchFamily="34" charset="0"/>
                <a:ea typeface="Calibri" pitchFamily="34" charset="-122"/>
                <a:cs typeface="Calibri" pitchFamily="34" charset="-120"/>
              </a:rPr>
              <a:t>✓</a:t>
            </a:r>
            <a:endParaRPr lang="en-US" sz="2000" dirty="0"/>
          </a:p>
        </p:txBody>
      </p:sp>
      <p:sp>
        <p:nvSpPr>
          <p:cNvPr id="17" name="Text 15"/>
          <p:cNvSpPr/>
          <p:nvPr/>
        </p:nvSpPr>
        <p:spPr>
          <a:xfrm>
            <a:off x="1554480" y="4206240"/>
            <a:ext cx="4160520" cy="548640"/>
          </a:xfrm>
          <a:prstGeom prst="rect">
            <a:avLst/>
          </a:prstGeom>
          <a:noFill/>
          <a:ln/>
        </p:spPr>
        <p:txBody>
          <a:bodyPr wrap="square" rtlCol="0" anchor="t"/>
          <a:lstStyle/>
          <a:p>
            <a:pPr marL="0" indent="0">
              <a:buNone/>
            </a:pPr>
            <a:r>
              <a:rPr lang="en-US" sz="1500" b="1" dirty="0">
                <a:solidFill>
                  <a:srgbClr val="1B2A4A"/>
                </a:solidFill>
                <a:latin typeface="Cambria" pitchFamily="34" charset="0"/>
                <a:ea typeface="Cambria" pitchFamily="34" charset="-122"/>
                <a:cs typeface="Cambria" pitchFamily="34" charset="-120"/>
              </a:rPr>
              <a:t>Teach digital literacy explicitly</a:t>
            </a:r>
            <a:endParaRPr lang="en-US" sz="1500" dirty="0"/>
          </a:p>
        </p:txBody>
      </p:sp>
      <p:sp>
        <p:nvSpPr>
          <p:cNvPr id="18" name="Text 16"/>
          <p:cNvSpPr/>
          <p:nvPr/>
        </p:nvSpPr>
        <p:spPr>
          <a:xfrm>
            <a:off x="1554480" y="4754880"/>
            <a:ext cx="4160520" cy="1097280"/>
          </a:xfrm>
          <a:prstGeom prst="rect">
            <a:avLst/>
          </a:prstGeom>
          <a:noFill/>
          <a:ln/>
        </p:spPr>
        <p:txBody>
          <a:bodyPr wrap="square" rtlCol="0" anchor="t"/>
          <a:lstStyle/>
          <a:p>
            <a:pPr marL="0" indent="0">
              <a:lnSpc>
                <a:spcPct val="125000"/>
              </a:lnSpc>
              <a:buNone/>
            </a:pPr>
            <a:r>
              <a:rPr lang="en-US" sz="1200" dirty="0">
                <a:solidFill>
                  <a:srgbClr val="5B6B82"/>
                </a:solidFill>
                <a:latin typeface="Calibri" pitchFamily="34" charset="0"/>
                <a:ea typeface="Calibri" pitchFamily="34" charset="-122"/>
                <a:cs typeface="Calibri" pitchFamily="34" charset="-120"/>
              </a:rPr>
              <a:t>Equip all students, especially the 21% who struggle with AI interfaces, to use tools equitably.</a:t>
            </a:r>
            <a:endParaRPr lang="en-US" sz="1200" dirty="0"/>
          </a:p>
        </p:txBody>
      </p:sp>
      <p:sp>
        <p:nvSpPr>
          <p:cNvPr id="19" name="Shape 17"/>
          <p:cNvSpPr/>
          <p:nvPr/>
        </p:nvSpPr>
        <p:spPr>
          <a:xfrm>
            <a:off x="6263640" y="3977640"/>
            <a:ext cx="5440680" cy="2011680"/>
          </a:xfrm>
          <a:prstGeom prst="roundRect">
            <a:avLst>
              <a:gd name="adj" fmla="val 3636"/>
            </a:avLst>
          </a:prstGeom>
          <a:solidFill>
            <a:srgbClr val="FFFFFF"/>
          </a:solidFill>
          <a:ln w="12700">
            <a:solidFill>
              <a:srgbClr val="E2E7EE"/>
            </a:solidFill>
            <a:prstDash val="solid"/>
          </a:ln>
          <a:effectLst>
            <a:outerShdw blurRad="76200" dist="25400" dir="5400000" algn="bl" rotWithShape="0">
              <a:srgbClr val="1B2A4A">
                <a:alpha val="12000"/>
              </a:srgbClr>
            </a:outerShdw>
          </a:effectLst>
        </p:spPr>
      </p:sp>
      <p:sp>
        <p:nvSpPr>
          <p:cNvPr id="20" name="Shape 18"/>
          <p:cNvSpPr/>
          <p:nvPr/>
        </p:nvSpPr>
        <p:spPr>
          <a:xfrm>
            <a:off x="6537960" y="4251960"/>
            <a:ext cx="548640" cy="548640"/>
          </a:xfrm>
          <a:prstGeom prst="ellipse">
            <a:avLst/>
          </a:prstGeom>
          <a:solidFill>
            <a:srgbClr val="6FA287"/>
          </a:solidFill>
          <a:ln w="12700">
            <a:solidFill>
              <a:srgbClr val="6FA287"/>
            </a:solidFill>
            <a:prstDash val="solid"/>
          </a:ln>
        </p:spPr>
      </p:sp>
      <p:sp>
        <p:nvSpPr>
          <p:cNvPr id="21" name="Text 19"/>
          <p:cNvSpPr/>
          <p:nvPr/>
        </p:nvSpPr>
        <p:spPr>
          <a:xfrm>
            <a:off x="6537960" y="4251960"/>
            <a:ext cx="548640" cy="548640"/>
          </a:xfrm>
          <a:prstGeom prst="rect">
            <a:avLst/>
          </a:prstGeom>
          <a:noFill/>
          <a:ln/>
        </p:spPr>
        <p:txBody>
          <a:bodyPr wrap="square" rtlCol="0" anchor="ctr"/>
          <a:lstStyle/>
          <a:p>
            <a:pPr marL="0" indent="0" algn="ctr">
              <a:buNone/>
            </a:pPr>
            <a:r>
              <a:rPr lang="en-US" sz="2000" b="1" dirty="0">
                <a:solidFill>
                  <a:srgbClr val="FFFFFF"/>
                </a:solidFill>
                <a:latin typeface="Calibri" pitchFamily="34" charset="0"/>
                <a:ea typeface="Calibri" pitchFamily="34" charset="-122"/>
                <a:cs typeface="Calibri" pitchFamily="34" charset="-120"/>
              </a:rPr>
              <a:t>✓</a:t>
            </a:r>
            <a:endParaRPr lang="en-US" sz="2000" dirty="0"/>
          </a:p>
        </p:txBody>
      </p:sp>
      <p:sp>
        <p:nvSpPr>
          <p:cNvPr id="22" name="Text 20"/>
          <p:cNvSpPr/>
          <p:nvPr/>
        </p:nvSpPr>
        <p:spPr>
          <a:xfrm>
            <a:off x="7269480" y="4206240"/>
            <a:ext cx="4160520" cy="548640"/>
          </a:xfrm>
          <a:prstGeom prst="rect">
            <a:avLst/>
          </a:prstGeom>
          <a:noFill/>
          <a:ln/>
        </p:spPr>
        <p:txBody>
          <a:bodyPr wrap="square" rtlCol="0" anchor="t"/>
          <a:lstStyle/>
          <a:p>
            <a:pPr marL="0" indent="0">
              <a:buNone/>
            </a:pPr>
            <a:r>
              <a:rPr lang="en-US" sz="1500" b="1" dirty="0">
                <a:solidFill>
                  <a:srgbClr val="1B2A4A"/>
                </a:solidFill>
                <a:latin typeface="Cambria" pitchFamily="34" charset="0"/>
                <a:ea typeface="Cambria" pitchFamily="34" charset="-122"/>
                <a:cs typeface="Cambria" pitchFamily="34" charset="-120"/>
              </a:rPr>
              <a:t>Embed reflective journaling</a:t>
            </a:r>
            <a:endParaRPr lang="en-US" sz="1500" dirty="0"/>
          </a:p>
        </p:txBody>
      </p:sp>
      <p:sp>
        <p:nvSpPr>
          <p:cNvPr id="23" name="Text 21"/>
          <p:cNvSpPr/>
          <p:nvPr/>
        </p:nvSpPr>
        <p:spPr>
          <a:xfrm>
            <a:off x="7269480" y="4754880"/>
            <a:ext cx="4160520" cy="1097280"/>
          </a:xfrm>
          <a:prstGeom prst="rect">
            <a:avLst/>
          </a:prstGeom>
          <a:noFill/>
          <a:ln/>
        </p:spPr>
        <p:txBody>
          <a:bodyPr wrap="square" rtlCol="0" anchor="t"/>
          <a:lstStyle/>
          <a:p>
            <a:pPr marL="0" indent="0">
              <a:lnSpc>
                <a:spcPct val="125000"/>
              </a:lnSpc>
              <a:buNone/>
            </a:pPr>
            <a:r>
              <a:rPr lang="en-US" sz="1200" dirty="0">
                <a:solidFill>
                  <a:srgbClr val="5B6B82"/>
                </a:solidFill>
                <a:latin typeface="Calibri" pitchFamily="34" charset="0"/>
                <a:ea typeface="Calibri" pitchFamily="34" charset="-122"/>
                <a:cs typeface="Calibri" pitchFamily="34" charset="-120"/>
              </a:rPr>
              <a:t>Builds metacognitive awareness of when AI helps vs. constrains authentic communication.</a:t>
            </a:r>
            <a:endParaRPr lang="en-US" sz="1200" dirty="0"/>
          </a:p>
        </p:txBody>
      </p:sp>
      <p:sp>
        <p:nvSpPr>
          <p:cNvPr id="25" name="Text 22"/>
          <p:cNvSpPr/>
          <p:nvPr/>
        </p:nvSpPr>
        <p:spPr>
          <a:xfrm>
            <a:off x="548640" y="6473952"/>
            <a:ext cx="7315200" cy="274320"/>
          </a:xfrm>
          <a:prstGeom prst="rect">
            <a:avLst/>
          </a:prstGeom>
          <a:noFill/>
          <a:ln/>
        </p:spPr>
        <p:txBody>
          <a:bodyPr wrap="square" rtlCol="0" anchor="ctr"/>
          <a:lstStyle/>
          <a:p>
            <a:pPr marL="0" indent="0">
              <a:buNone/>
            </a:pPr>
            <a:r>
              <a:rPr lang="en-US" sz="900" dirty="0">
                <a:solidFill>
                  <a:srgbClr val="9AA7BD"/>
                </a:solidFill>
                <a:latin typeface="Calibri" pitchFamily="34" charset="0"/>
                <a:ea typeface="Calibri" pitchFamily="34" charset="-122"/>
                <a:cs typeface="Calibri" pitchFamily="34" charset="-120"/>
              </a:rPr>
              <a:t>Student Perceptions of AI-Assisted Learning • Nguyen Thanh Thuy • HCMUT</a:t>
            </a:r>
            <a:endParaRPr lang="en-US" sz="900" dirty="0"/>
          </a:p>
        </p:txBody>
      </p:sp>
      <p:sp>
        <p:nvSpPr>
          <p:cNvPr id="26" name="Text 23"/>
          <p:cNvSpPr/>
          <p:nvPr/>
        </p:nvSpPr>
        <p:spPr>
          <a:xfrm>
            <a:off x="11612880" y="6473952"/>
            <a:ext cx="457200" cy="274320"/>
          </a:xfrm>
          <a:prstGeom prst="rect">
            <a:avLst/>
          </a:prstGeom>
          <a:noFill/>
          <a:ln/>
        </p:spPr>
        <p:txBody>
          <a:bodyPr wrap="square" rtlCol="0" anchor="ctr"/>
          <a:lstStyle/>
          <a:p>
            <a:pPr marL="0" indent="0" algn="r">
              <a:buNone/>
            </a:pPr>
            <a:r>
              <a:rPr lang="en-US" sz="1000" dirty="0">
                <a:solidFill>
                  <a:srgbClr val="5B6B82"/>
                </a:solidFill>
                <a:latin typeface="Calibri" pitchFamily="34" charset="0"/>
                <a:ea typeface="Calibri" pitchFamily="34" charset="-122"/>
                <a:cs typeface="Calibri" pitchFamily="34" charset="-120"/>
              </a:rPr>
              <a:t>14</a:t>
            </a:r>
            <a:endParaRPr lang="en-US" sz="10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4F6F9"/>
        </a:solidFill>
        <a:effectLst/>
      </p:bgPr>
    </p:bg>
    <p:spTree>
      <p:nvGrpSpPr>
        <p:cNvPr id="1" name=""/>
        <p:cNvGrpSpPr/>
        <p:nvPr/>
      </p:nvGrpSpPr>
      <p:grpSpPr>
        <a:xfrm>
          <a:off x="0" y="0"/>
          <a:ext cx="0" cy="0"/>
          <a:chOff x="0" y="0"/>
          <a:chExt cx="0" cy="0"/>
        </a:xfrm>
      </p:grpSpPr>
      <p:sp>
        <p:nvSpPr>
          <p:cNvPr id="2" name="Text 0"/>
          <p:cNvSpPr/>
          <p:nvPr/>
        </p:nvSpPr>
        <p:spPr>
          <a:xfrm>
            <a:off x="548640" y="365760"/>
            <a:ext cx="11064240" cy="822960"/>
          </a:xfrm>
          <a:prstGeom prst="rect">
            <a:avLst/>
          </a:prstGeom>
          <a:noFill/>
          <a:ln/>
        </p:spPr>
        <p:txBody>
          <a:bodyPr wrap="square" rtlCol="0" anchor="t"/>
          <a:lstStyle/>
          <a:p>
            <a:pPr marL="0" indent="0" algn="l">
              <a:buNone/>
            </a:pPr>
            <a:r>
              <a:rPr lang="en-US" sz="3000" b="1" dirty="0">
                <a:solidFill>
                  <a:srgbClr val="1B2A4A"/>
                </a:solidFill>
                <a:latin typeface="Cambria" pitchFamily="34" charset="0"/>
                <a:ea typeface="Cambria" pitchFamily="34" charset="-122"/>
                <a:cs typeface="Cambria" pitchFamily="34" charset="-120"/>
              </a:rPr>
              <a:t>Limitations</a:t>
            </a:r>
            <a:endParaRPr lang="en-US" sz="3000" dirty="0"/>
          </a:p>
        </p:txBody>
      </p:sp>
      <p:sp>
        <p:nvSpPr>
          <p:cNvPr id="3" name="Text 1"/>
          <p:cNvSpPr/>
          <p:nvPr/>
        </p:nvSpPr>
        <p:spPr>
          <a:xfrm>
            <a:off x="566928" y="137160"/>
            <a:ext cx="9144000" cy="274320"/>
          </a:xfrm>
          <a:prstGeom prst="rect">
            <a:avLst/>
          </a:prstGeom>
          <a:noFill/>
          <a:ln/>
        </p:spPr>
        <p:txBody>
          <a:bodyPr wrap="square" rtlCol="0" anchor="ctr"/>
          <a:lstStyle/>
          <a:p>
            <a:pPr marL="0" indent="0">
              <a:buNone/>
            </a:pPr>
            <a:r>
              <a:rPr lang="en-US" sz="1200" b="1" kern="0" spc="200" dirty="0">
                <a:solidFill>
                  <a:srgbClr val="2E86AB"/>
                </a:solidFill>
                <a:latin typeface="Calibri" pitchFamily="34" charset="0"/>
                <a:ea typeface="Calibri" pitchFamily="34" charset="-122"/>
                <a:cs typeface="Calibri" pitchFamily="34" charset="-120"/>
              </a:rPr>
              <a:t>SCOPE OF INTERPRETATION</a:t>
            </a:r>
            <a:endParaRPr lang="en-US" sz="1200" dirty="0"/>
          </a:p>
        </p:txBody>
      </p:sp>
      <p:sp>
        <p:nvSpPr>
          <p:cNvPr id="4" name="Shape 2"/>
          <p:cNvSpPr/>
          <p:nvPr/>
        </p:nvSpPr>
        <p:spPr>
          <a:xfrm>
            <a:off x="548640" y="1600200"/>
            <a:ext cx="11064240" cy="4434840"/>
          </a:xfrm>
          <a:prstGeom prst="roundRect">
            <a:avLst>
              <a:gd name="adj" fmla="val 1649"/>
            </a:avLst>
          </a:prstGeom>
          <a:solidFill>
            <a:srgbClr val="FFFFFF"/>
          </a:solidFill>
          <a:ln w="12700">
            <a:solidFill>
              <a:srgbClr val="E2E7EE"/>
            </a:solidFill>
            <a:prstDash val="solid"/>
          </a:ln>
          <a:effectLst>
            <a:outerShdw blurRad="76200" dist="25400" dir="5400000" algn="bl" rotWithShape="0">
              <a:srgbClr val="1B2A4A">
                <a:alpha val="12000"/>
              </a:srgbClr>
            </a:outerShdw>
          </a:effectLst>
        </p:spPr>
      </p:sp>
      <p:sp>
        <p:nvSpPr>
          <p:cNvPr id="5" name="Text 3"/>
          <p:cNvSpPr/>
          <p:nvPr/>
        </p:nvSpPr>
        <p:spPr>
          <a:xfrm>
            <a:off x="914400" y="1874520"/>
            <a:ext cx="10332720" cy="3931920"/>
          </a:xfrm>
          <a:prstGeom prst="rect">
            <a:avLst/>
          </a:prstGeom>
          <a:noFill/>
          <a:ln/>
        </p:spPr>
        <p:txBody>
          <a:bodyPr wrap="square" rtlCol="0" anchor="t"/>
          <a:lstStyle/>
          <a:p>
            <a:pPr marL="254000" indent="-254000">
              <a:lnSpc>
                <a:spcPct val="120000"/>
              </a:lnSpc>
              <a:spcAft>
                <a:spcPts val="1200"/>
              </a:spcAft>
              <a:buSzPct val="100000"/>
              <a:buChar char="▪"/>
            </a:pPr>
            <a:r>
              <a:rPr lang="en-US" sz="1450" dirty="0">
                <a:solidFill>
                  <a:srgbClr val="1B2A4A"/>
                </a:solidFill>
                <a:latin typeface="Calibri" pitchFamily="34" charset="0"/>
                <a:ea typeface="Calibri" pitchFamily="34" charset="-122"/>
                <a:cs typeface="Calibri" pitchFamily="34" charset="-120"/>
              </a:rPr>
              <a:t>Self-reported perceptual data only — no behavioral or observational measures</a:t>
            </a:r>
            <a:endParaRPr lang="en-US" sz="1450" dirty="0"/>
          </a:p>
          <a:p>
            <a:pPr marL="254000" indent="-254000">
              <a:lnSpc>
                <a:spcPct val="120000"/>
              </a:lnSpc>
              <a:spcAft>
                <a:spcPts val="1200"/>
              </a:spcAft>
              <a:buSzPct val="100000"/>
              <a:buChar char="▪"/>
            </a:pPr>
            <a:r>
              <a:rPr lang="en-US" sz="1450" dirty="0">
                <a:solidFill>
                  <a:srgbClr val="1B2A4A"/>
                </a:solidFill>
                <a:latin typeface="Calibri" pitchFamily="34" charset="0"/>
                <a:ea typeface="Calibri" pitchFamily="34" charset="-122"/>
                <a:cs typeface="Calibri" pitchFamily="34" charset="-120"/>
              </a:rPr>
              <a:t>No control group or pre/post-test design; no baseline comparison</a:t>
            </a:r>
            <a:endParaRPr lang="en-US" sz="1450" dirty="0"/>
          </a:p>
          <a:p>
            <a:pPr marL="254000" indent="-254000">
              <a:lnSpc>
                <a:spcPct val="120000"/>
              </a:lnSpc>
              <a:spcAft>
                <a:spcPts val="1200"/>
              </a:spcAft>
              <a:buSzPct val="100000"/>
              <a:buChar char="▪"/>
            </a:pPr>
            <a:r>
              <a:rPr lang="en-US" sz="1450" dirty="0">
                <a:solidFill>
                  <a:srgbClr val="1B2A4A"/>
                </a:solidFill>
                <a:latin typeface="Calibri" pitchFamily="34" charset="0"/>
                <a:ea typeface="Calibri" pitchFamily="34" charset="-122"/>
                <a:cs typeface="Calibri" pitchFamily="34" charset="-120"/>
              </a:rPr>
              <a:t>Limited to a single institution (HCMUT), 8-week timeframe limits generalizability</a:t>
            </a:r>
            <a:endParaRPr lang="en-US" sz="1450" dirty="0"/>
          </a:p>
          <a:p>
            <a:pPr marL="254000" indent="-254000">
              <a:lnSpc>
                <a:spcPct val="120000"/>
              </a:lnSpc>
              <a:spcAft>
                <a:spcPts val="1200"/>
              </a:spcAft>
              <a:buSzPct val="100000"/>
              <a:buChar char="▪"/>
            </a:pPr>
            <a:r>
              <a:rPr lang="en-US" sz="1450" dirty="0">
                <a:solidFill>
                  <a:srgbClr val="1B2A4A"/>
                </a:solidFill>
                <a:latin typeface="Calibri" pitchFamily="34" charset="0"/>
                <a:ea typeface="Calibri" pitchFamily="34" charset="-122"/>
                <a:cs typeface="Calibri" pitchFamily="34" charset="-120"/>
              </a:rPr>
              <a:t>9-item instrument yields ~3 items/factor (below recommended 4–5); EFA results preliminary</a:t>
            </a:r>
            <a:endParaRPr lang="en-US" sz="1450" dirty="0"/>
          </a:p>
          <a:p>
            <a:pPr marL="254000" indent="-254000">
              <a:lnSpc>
                <a:spcPct val="120000"/>
              </a:lnSpc>
              <a:spcAft>
                <a:spcPts val="1200"/>
              </a:spcAft>
              <a:buSzPct val="100000"/>
              <a:buChar char="▪"/>
            </a:pPr>
            <a:r>
              <a:rPr lang="en-US" sz="1450" dirty="0">
                <a:solidFill>
                  <a:srgbClr val="1B2A4A"/>
                </a:solidFill>
                <a:latin typeface="Calibri" pitchFamily="34" charset="0"/>
                <a:ea typeface="Calibri" pitchFamily="34" charset="-122"/>
                <a:cs typeface="Calibri" pitchFamily="34" charset="-120"/>
              </a:rPr>
              <a:t>Cross-sectional design — mediation model is associational only, not causal</a:t>
            </a:r>
            <a:endParaRPr lang="en-US" sz="1450" dirty="0"/>
          </a:p>
          <a:p>
            <a:pPr marL="254000" indent="-254000">
              <a:lnSpc>
                <a:spcPct val="120000"/>
              </a:lnSpc>
              <a:spcAft>
                <a:spcPts val="1200"/>
              </a:spcAft>
              <a:buSzPct val="100000"/>
              <a:buChar char="▪"/>
            </a:pPr>
            <a:r>
              <a:rPr lang="en-US" sz="1450" dirty="0">
                <a:solidFill>
                  <a:srgbClr val="1B2A4A"/>
                </a:solidFill>
                <a:latin typeface="Calibri" pitchFamily="34" charset="0"/>
                <a:ea typeface="Calibri" pitchFamily="34" charset="-122"/>
                <a:cs typeface="Calibri" pitchFamily="34" charset="-120"/>
              </a:rPr>
              <a:t>Proficiency (A2/B1/B2) not examined as a moderator</a:t>
            </a:r>
            <a:endParaRPr lang="en-US" sz="1450" dirty="0"/>
          </a:p>
          <a:p>
            <a:pPr marL="254000" indent="-254000">
              <a:lnSpc>
                <a:spcPct val="120000"/>
              </a:lnSpc>
              <a:spcAft>
                <a:spcPts val="1200"/>
              </a:spcAft>
              <a:buSzPct val="100000"/>
              <a:buChar char="▪"/>
            </a:pPr>
            <a:r>
              <a:rPr lang="en-US" sz="1450" dirty="0">
                <a:solidFill>
                  <a:srgbClr val="1B2A4A"/>
                </a:solidFill>
                <a:latin typeface="Calibri" pitchFamily="34" charset="0"/>
                <a:ea typeface="Calibri" pitchFamily="34" charset="-122"/>
                <a:cs typeface="Calibri" pitchFamily="34" charset="-120"/>
              </a:rPr>
              <a:t>Possible social desirability bias (teacher-initiated AI use; journals submitted to instructor)</a:t>
            </a:r>
            <a:endParaRPr lang="en-US" sz="1450" dirty="0"/>
          </a:p>
        </p:txBody>
      </p:sp>
      <p:sp>
        <p:nvSpPr>
          <p:cNvPr id="7" name="Text 4"/>
          <p:cNvSpPr/>
          <p:nvPr/>
        </p:nvSpPr>
        <p:spPr>
          <a:xfrm>
            <a:off x="548640" y="6473952"/>
            <a:ext cx="7315200" cy="274320"/>
          </a:xfrm>
          <a:prstGeom prst="rect">
            <a:avLst/>
          </a:prstGeom>
          <a:noFill/>
          <a:ln/>
        </p:spPr>
        <p:txBody>
          <a:bodyPr wrap="square" rtlCol="0" anchor="ctr"/>
          <a:lstStyle/>
          <a:p>
            <a:pPr marL="0" indent="0">
              <a:buNone/>
            </a:pPr>
            <a:r>
              <a:rPr lang="en-US" sz="900" dirty="0">
                <a:solidFill>
                  <a:srgbClr val="9AA7BD"/>
                </a:solidFill>
                <a:latin typeface="Calibri" pitchFamily="34" charset="0"/>
                <a:ea typeface="Calibri" pitchFamily="34" charset="-122"/>
                <a:cs typeface="Calibri" pitchFamily="34" charset="-120"/>
              </a:rPr>
              <a:t>Student Perceptions of AI-Assisted Learning • Nguyen Thanh Thuy • HCMUT</a:t>
            </a:r>
            <a:endParaRPr lang="en-US" sz="900" dirty="0"/>
          </a:p>
        </p:txBody>
      </p:sp>
      <p:sp>
        <p:nvSpPr>
          <p:cNvPr id="8" name="Text 5"/>
          <p:cNvSpPr/>
          <p:nvPr/>
        </p:nvSpPr>
        <p:spPr>
          <a:xfrm>
            <a:off x="11612880" y="6473952"/>
            <a:ext cx="457200" cy="274320"/>
          </a:xfrm>
          <a:prstGeom prst="rect">
            <a:avLst/>
          </a:prstGeom>
          <a:noFill/>
          <a:ln/>
        </p:spPr>
        <p:txBody>
          <a:bodyPr wrap="square" rtlCol="0" anchor="ctr"/>
          <a:lstStyle/>
          <a:p>
            <a:pPr marL="0" indent="0" algn="r">
              <a:buNone/>
            </a:pPr>
            <a:r>
              <a:rPr lang="en-US" sz="1000" dirty="0">
                <a:solidFill>
                  <a:srgbClr val="5B6B82"/>
                </a:solidFill>
                <a:latin typeface="Calibri" pitchFamily="34" charset="0"/>
                <a:ea typeface="Calibri" pitchFamily="34" charset="-122"/>
                <a:cs typeface="Calibri" pitchFamily="34" charset="-120"/>
              </a:rPr>
              <a:t>15</a:t>
            </a:r>
            <a:endParaRPr lang="en-US" sz="10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121D33"/>
        </a:solidFill>
        <a:effectLst/>
      </p:bgPr>
    </p:bg>
    <p:spTree>
      <p:nvGrpSpPr>
        <p:cNvPr id="1" name=""/>
        <p:cNvGrpSpPr/>
        <p:nvPr/>
      </p:nvGrpSpPr>
      <p:grpSpPr>
        <a:xfrm>
          <a:off x="0" y="0"/>
          <a:ext cx="0" cy="0"/>
          <a:chOff x="0" y="0"/>
          <a:chExt cx="0" cy="0"/>
        </a:xfrm>
      </p:grpSpPr>
      <p:sp>
        <p:nvSpPr>
          <p:cNvPr id="2" name="Text 0"/>
          <p:cNvSpPr/>
          <p:nvPr/>
        </p:nvSpPr>
        <p:spPr>
          <a:xfrm>
            <a:off x="548640" y="365760"/>
            <a:ext cx="11064240" cy="822960"/>
          </a:xfrm>
          <a:prstGeom prst="rect">
            <a:avLst/>
          </a:prstGeom>
          <a:noFill/>
          <a:ln/>
        </p:spPr>
        <p:txBody>
          <a:bodyPr wrap="square" rtlCol="0" anchor="t"/>
          <a:lstStyle/>
          <a:p>
            <a:pPr marL="0" indent="0" algn="l">
              <a:buNone/>
            </a:pPr>
            <a:r>
              <a:rPr lang="en-US" sz="3000" b="1" dirty="0">
                <a:solidFill>
                  <a:srgbClr val="FFFFFF"/>
                </a:solidFill>
                <a:latin typeface="Cambria" pitchFamily="34" charset="0"/>
                <a:ea typeface="Cambria" pitchFamily="34" charset="-122"/>
                <a:cs typeface="Cambria" pitchFamily="34" charset="-120"/>
              </a:rPr>
              <a:t>Contributions &amp; Conclusion</a:t>
            </a:r>
            <a:endParaRPr lang="en-US" sz="3000" dirty="0"/>
          </a:p>
        </p:txBody>
      </p:sp>
      <p:sp>
        <p:nvSpPr>
          <p:cNvPr id="3" name="Text 1"/>
          <p:cNvSpPr/>
          <p:nvPr/>
        </p:nvSpPr>
        <p:spPr>
          <a:xfrm>
            <a:off x="566928" y="137160"/>
            <a:ext cx="9144000" cy="274320"/>
          </a:xfrm>
          <a:prstGeom prst="rect">
            <a:avLst/>
          </a:prstGeom>
          <a:noFill/>
          <a:ln/>
        </p:spPr>
        <p:txBody>
          <a:bodyPr wrap="square" rtlCol="0" anchor="ctr"/>
          <a:lstStyle/>
          <a:p>
            <a:pPr marL="0" indent="0">
              <a:buNone/>
            </a:pPr>
            <a:r>
              <a:rPr lang="en-US" sz="1200" b="1" kern="0" spc="200" dirty="0">
                <a:solidFill>
                  <a:srgbClr val="2E86AB"/>
                </a:solidFill>
                <a:latin typeface="Calibri" pitchFamily="34" charset="0"/>
                <a:ea typeface="Calibri" pitchFamily="34" charset="-122"/>
                <a:cs typeface="Calibri" pitchFamily="34" charset="-120"/>
              </a:rPr>
              <a:t>SUMMARY</a:t>
            </a:r>
            <a:endParaRPr lang="en-US" sz="1200" dirty="0"/>
          </a:p>
        </p:txBody>
      </p:sp>
      <p:sp>
        <p:nvSpPr>
          <p:cNvPr id="4" name="Shape 2"/>
          <p:cNvSpPr/>
          <p:nvPr/>
        </p:nvSpPr>
        <p:spPr>
          <a:xfrm>
            <a:off x="548640" y="1645920"/>
            <a:ext cx="3611880" cy="2651760"/>
          </a:xfrm>
          <a:prstGeom prst="roundRect">
            <a:avLst>
              <a:gd name="adj" fmla="val 2759"/>
            </a:avLst>
          </a:prstGeom>
          <a:solidFill>
            <a:srgbClr val="1B2A4A"/>
          </a:solidFill>
          <a:ln w="12700">
            <a:solidFill>
              <a:srgbClr val="2C3E5E"/>
            </a:solidFill>
            <a:prstDash val="solid"/>
          </a:ln>
        </p:spPr>
      </p:sp>
      <p:sp>
        <p:nvSpPr>
          <p:cNvPr id="5" name="Shape 3"/>
          <p:cNvSpPr/>
          <p:nvPr/>
        </p:nvSpPr>
        <p:spPr>
          <a:xfrm>
            <a:off x="1988820" y="1874520"/>
            <a:ext cx="731520" cy="731520"/>
          </a:xfrm>
          <a:prstGeom prst="ellipse">
            <a:avLst/>
          </a:prstGeom>
          <a:solidFill>
            <a:srgbClr val="E8A33D"/>
          </a:solidFill>
          <a:ln w="12700">
            <a:solidFill>
              <a:srgbClr val="E8A33D"/>
            </a:solidFill>
            <a:prstDash val="solid"/>
          </a:ln>
        </p:spPr>
      </p:sp>
      <p:sp>
        <p:nvSpPr>
          <p:cNvPr id="6" name="Text 4"/>
          <p:cNvSpPr/>
          <p:nvPr/>
        </p:nvSpPr>
        <p:spPr>
          <a:xfrm>
            <a:off x="1988820" y="1874520"/>
            <a:ext cx="731520" cy="731520"/>
          </a:xfrm>
          <a:prstGeom prst="rect">
            <a:avLst/>
          </a:prstGeom>
          <a:noFill/>
          <a:ln/>
        </p:spPr>
        <p:txBody>
          <a:bodyPr wrap="square" rtlCol="0" anchor="ctr"/>
          <a:lstStyle/>
          <a:p>
            <a:pPr marL="0" indent="0" algn="ctr">
              <a:buNone/>
            </a:pPr>
            <a:r>
              <a:rPr lang="en-US" sz="2200" b="1" dirty="0">
                <a:solidFill>
                  <a:srgbClr val="121D33"/>
                </a:solidFill>
                <a:latin typeface="Calibri" pitchFamily="34" charset="0"/>
                <a:ea typeface="Calibri" pitchFamily="34" charset="-122"/>
                <a:cs typeface="Calibri" pitchFamily="34" charset="-120"/>
              </a:rPr>
              <a:t>1</a:t>
            </a:r>
            <a:endParaRPr lang="en-US" sz="2200" dirty="0"/>
          </a:p>
        </p:txBody>
      </p:sp>
      <p:sp>
        <p:nvSpPr>
          <p:cNvPr id="7" name="Text 5"/>
          <p:cNvSpPr/>
          <p:nvPr/>
        </p:nvSpPr>
        <p:spPr>
          <a:xfrm>
            <a:off x="731520" y="2788920"/>
            <a:ext cx="3246120" cy="594360"/>
          </a:xfrm>
          <a:prstGeom prst="rect">
            <a:avLst/>
          </a:prstGeom>
          <a:noFill/>
          <a:ln/>
        </p:spPr>
        <p:txBody>
          <a:bodyPr wrap="square" rtlCol="0" anchor="t"/>
          <a:lstStyle/>
          <a:p>
            <a:pPr marL="0" indent="0" algn="ctr">
              <a:buNone/>
            </a:pPr>
            <a:r>
              <a:rPr lang="en-US" sz="1500" b="1" dirty="0">
                <a:solidFill>
                  <a:srgbClr val="FFFFFF"/>
                </a:solidFill>
                <a:latin typeface="Cambria" pitchFamily="34" charset="0"/>
                <a:ea typeface="Cambria" pitchFamily="34" charset="-122"/>
                <a:cs typeface="Cambria" pitchFamily="34" charset="-120"/>
              </a:rPr>
              <a:t>A new construct</a:t>
            </a:r>
            <a:endParaRPr lang="en-US" sz="1500" dirty="0"/>
          </a:p>
        </p:txBody>
      </p:sp>
      <p:sp>
        <p:nvSpPr>
          <p:cNvPr id="8" name="Text 6"/>
          <p:cNvSpPr/>
          <p:nvPr/>
        </p:nvSpPr>
        <p:spPr>
          <a:xfrm>
            <a:off x="822960" y="3383280"/>
            <a:ext cx="3063240" cy="868680"/>
          </a:xfrm>
          <a:prstGeom prst="rect">
            <a:avLst/>
          </a:prstGeom>
          <a:noFill/>
          <a:ln/>
        </p:spPr>
        <p:txBody>
          <a:bodyPr wrap="square" rtlCol="0" anchor="t"/>
          <a:lstStyle/>
          <a:p>
            <a:pPr marL="0" indent="0" algn="ctr">
              <a:lnSpc>
                <a:spcPct val="120000"/>
              </a:lnSpc>
              <a:buNone/>
            </a:pPr>
            <a:r>
              <a:rPr lang="en-US" sz="1200" dirty="0">
                <a:solidFill>
                  <a:srgbClr val="CADCFC"/>
                </a:solidFill>
                <a:latin typeface="Calibri" pitchFamily="34" charset="0"/>
                <a:ea typeface="Calibri" pitchFamily="34" charset="-122"/>
                <a:cs typeface="Calibri" pitchFamily="34" charset="-120"/>
              </a:rPr>
              <a:t>Introduces the preparedness–participation gap as a lens for understanding AI's uneven perceived impact.</a:t>
            </a:r>
            <a:endParaRPr lang="en-US" sz="1200" dirty="0"/>
          </a:p>
        </p:txBody>
      </p:sp>
      <p:sp>
        <p:nvSpPr>
          <p:cNvPr id="9" name="Shape 7"/>
          <p:cNvSpPr/>
          <p:nvPr/>
        </p:nvSpPr>
        <p:spPr>
          <a:xfrm>
            <a:off x="4416552" y="1645920"/>
            <a:ext cx="3611880" cy="2651760"/>
          </a:xfrm>
          <a:prstGeom prst="roundRect">
            <a:avLst>
              <a:gd name="adj" fmla="val 2759"/>
            </a:avLst>
          </a:prstGeom>
          <a:solidFill>
            <a:srgbClr val="1B2A4A"/>
          </a:solidFill>
          <a:ln w="12700">
            <a:solidFill>
              <a:srgbClr val="2C3E5E"/>
            </a:solidFill>
            <a:prstDash val="solid"/>
          </a:ln>
        </p:spPr>
      </p:sp>
      <p:sp>
        <p:nvSpPr>
          <p:cNvPr id="10" name="Shape 8"/>
          <p:cNvSpPr/>
          <p:nvPr/>
        </p:nvSpPr>
        <p:spPr>
          <a:xfrm>
            <a:off x="5856732" y="1874520"/>
            <a:ext cx="731520" cy="731520"/>
          </a:xfrm>
          <a:prstGeom prst="ellipse">
            <a:avLst/>
          </a:prstGeom>
          <a:solidFill>
            <a:srgbClr val="E8A33D"/>
          </a:solidFill>
          <a:ln w="12700">
            <a:solidFill>
              <a:srgbClr val="E8A33D"/>
            </a:solidFill>
            <a:prstDash val="solid"/>
          </a:ln>
        </p:spPr>
      </p:sp>
      <p:sp>
        <p:nvSpPr>
          <p:cNvPr id="11" name="Text 9"/>
          <p:cNvSpPr/>
          <p:nvPr/>
        </p:nvSpPr>
        <p:spPr>
          <a:xfrm>
            <a:off x="5856732" y="1874520"/>
            <a:ext cx="731520" cy="731520"/>
          </a:xfrm>
          <a:prstGeom prst="rect">
            <a:avLst/>
          </a:prstGeom>
          <a:noFill/>
          <a:ln/>
        </p:spPr>
        <p:txBody>
          <a:bodyPr wrap="square" rtlCol="0" anchor="ctr"/>
          <a:lstStyle/>
          <a:p>
            <a:pPr marL="0" indent="0" algn="ctr">
              <a:buNone/>
            </a:pPr>
            <a:r>
              <a:rPr lang="en-US" sz="2200" b="1" dirty="0">
                <a:solidFill>
                  <a:srgbClr val="121D33"/>
                </a:solidFill>
                <a:latin typeface="Calibri" pitchFamily="34" charset="0"/>
                <a:ea typeface="Calibri" pitchFamily="34" charset="-122"/>
                <a:cs typeface="Calibri" pitchFamily="34" charset="-120"/>
              </a:rPr>
              <a:t>2</a:t>
            </a:r>
            <a:endParaRPr lang="en-US" sz="2200" dirty="0"/>
          </a:p>
        </p:txBody>
      </p:sp>
      <p:sp>
        <p:nvSpPr>
          <p:cNvPr id="12" name="Text 10"/>
          <p:cNvSpPr/>
          <p:nvPr/>
        </p:nvSpPr>
        <p:spPr>
          <a:xfrm>
            <a:off x="4599432" y="2788920"/>
            <a:ext cx="3246120" cy="594360"/>
          </a:xfrm>
          <a:prstGeom prst="rect">
            <a:avLst/>
          </a:prstGeom>
          <a:noFill/>
          <a:ln/>
        </p:spPr>
        <p:txBody>
          <a:bodyPr wrap="square" rtlCol="0" anchor="t"/>
          <a:lstStyle/>
          <a:p>
            <a:pPr marL="0" indent="0" algn="ctr">
              <a:buNone/>
            </a:pPr>
            <a:r>
              <a:rPr lang="en-US" sz="1500" b="1" dirty="0">
                <a:solidFill>
                  <a:srgbClr val="FFFFFF"/>
                </a:solidFill>
                <a:latin typeface="Cambria" pitchFamily="34" charset="0"/>
                <a:ea typeface="Cambria" pitchFamily="34" charset="-122"/>
                <a:cs typeface="Cambria" pitchFamily="34" charset="-120"/>
              </a:rPr>
              <a:t>Vietnamese context evidence</a:t>
            </a:r>
            <a:endParaRPr lang="en-US" sz="1500" dirty="0"/>
          </a:p>
        </p:txBody>
      </p:sp>
      <p:sp>
        <p:nvSpPr>
          <p:cNvPr id="13" name="Text 11"/>
          <p:cNvSpPr/>
          <p:nvPr/>
        </p:nvSpPr>
        <p:spPr>
          <a:xfrm>
            <a:off x="4690872" y="3383280"/>
            <a:ext cx="3063240" cy="868680"/>
          </a:xfrm>
          <a:prstGeom prst="rect">
            <a:avLst/>
          </a:prstGeom>
          <a:noFill/>
          <a:ln/>
        </p:spPr>
        <p:txBody>
          <a:bodyPr wrap="square" rtlCol="0" anchor="t"/>
          <a:lstStyle/>
          <a:p>
            <a:pPr marL="0" indent="0" algn="ctr">
              <a:lnSpc>
                <a:spcPct val="120000"/>
              </a:lnSpc>
              <a:buNone/>
            </a:pPr>
            <a:r>
              <a:rPr lang="en-US" sz="1200" dirty="0">
                <a:solidFill>
                  <a:srgbClr val="CADCFC"/>
                </a:solidFill>
                <a:latin typeface="Calibri" pitchFamily="34" charset="0"/>
                <a:ea typeface="Calibri" pitchFamily="34" charset="-122"/>
                <a:cs typeface="Calibri" pitchFamily="34" charset="-120"/>
              </a:rPr>
              <a:t>Exploratory mixed-methods evidence from an underrepresented Vietnamese university setting.</a:t>
            </a:r>
            <a:endParaRPr lang="en-US" sz="1200" dirty="0"/>
          </a:p>
        </p:txBody>
      </p:sp>
      <p:sp>
        <p:nvSpPr>
          <p:cNvPr id="14" name="Shape 12"/>
          <p:cNvSpPr/>
          <p:nvPr/>
        </p:nvSpPr>
        <p:spPr>
          <a:xfrm>
            <a:off x="8284464" y="1645920"/>
            <a:ext cx="3611880" cy="2651760"/>
          </a:xfrm>
          <a:prstGeom prst="roundRect">
            <a:avLst>
              <a:gd name="adj" fmla="val 2759"/>
            </a:avLst>
          </a:prstGeom>
          <a:solidFill>
            <a:srgbClr val="1B2A4A"/>
          </a:solidFill>
          <a:ln w="12700">
            <a:solidFill>
              <a:srgbClr val="2C3E5E"/>
            </a:solidFill>
            <a:prstDash val="solid"/>
          </a:ln>
        </p:spPr>
      </p:sp>
      <p:sp>
        <p:nvSpPr>
          <p:cNvPr id="15" name="Shape 13"/>
          <p:cNvSpPr/>
          <p:nvPr/>
        </p:nvSpPr>
        <p:spPr>
          <a:xfrm>
            <a:off x="9724644" y="1874520"/>
            <a:ext cx="731520" cy="731520"/>
          </a:xfrm>
          <a:prstGeom prst="ellipse">
            <a:avLst/>
          </a:prstGeom>
          <a:solidFill>
            <a:srgbClr val="E8A33D"/>
          </a:solidFill>
          <a:ln w="12700">
            <a:solidFill>
              <a:srgbClr val="E8A33D"/>
            </a:solidFill>
            <a:prstDash val="solid"/>
          </a:ln>
        </p:spPr>
      </p:sp>
      <p:sp>
        <p:nvSpPr>
          <p:cNvPr id="16" name="Text 14"/>
          <p:cNvSpPr/>
          <p:nvPr/>
        </p:nvSpPr>
        <p:spPr>
          <a:xfrm>
            <a:off x="9724644" y="1874520"/>
            <a:ext cx="731520" cy="731520"/>
          </a:xfrm>
          <a:prstGeom prst="rect">
            <a:avLst/>
          </a:prstGeom>
          <a:noFill/>
          <a:ln/>
        </p:spPr>
        <p:txBody>
          <a:bodyPr wrap="square" rtlCol="0" anchor="ctr"/>
          <a:lstStyle/>
          <a:p>
            <a:pPr marL="0" indent="0" algn="ctr">
              <a:buNone/>
            </a:pPr>
            <a:r>
              <a:rPr lang="en-US" sz="2200" b="1" dirty="0">
                <a:solidFill>
                  <a:srgbClr val="121D33"/>
                </a:solidFill>
                <a:latin typeface="Calibri" pitchFamily="34" charset="0"/>
                <a:ea typeface="Calibri" pitchFamily="34" charset="-122"/>
                <a:cs typeface="Calibri" pitchFamily="34" charset="-120"/>
              </a:rPr>
              <a:t>3</a:t>
            </a:r>
            <a:endParaRPr lang="en-US" sz="2200" dirty="0"/>
          </a:p>
        </p:txBody>
      </p:sp>
      <p:sp>
        <p:nvSpPr>
          <p:cNvPr id="17" name="Text 15"/>
          <p:cNvSpPr/>
          <p:nvPr/>
        </p:nvSpPr>
        <p:spPr>
          <a:xfrm>
            <a:off x="8467344" y="2788920"/>
            <a:ext cx="3246120" cy="594360"/>
          </a:xfrm>
          <a:prstGeom prst="rect">
            <a:avLst/>
          </a:prstGeom>
          <a:noFill/>
          <a:ln/>
        </p:spPr>
        <p:txBody>
          <a:bodyPr wrap="square" rtlCol="0" anchor="t"/>
          <a:lstStyle/>
          <a:p>
            <a:pPr marL="0" indent="0" algn="ctr">
              <a:buNone/>
            </a:pPr>
            <a:r>
              <a:rPr lang="en-US" sz="1500" b="1" dirty="0">
                <a:solidFill>
                  <a:srgbClr val="FFFFFF"/>
                </a:solidFill>
                <a:latin typeface="Cambria" pitchFamily="34" charset="0"/>
                <a:ea typeface="Cambria" pitchFamily="34" charset="-122"/>
                <a:cs typeface="Cambria" pitchFamily="34" charset="-120"/>
              </a:rPr>
              <a:t>Teacher centrality</a:t>
            </a:r>
            <a:endParaRPr lang="en-US" sz="1500" dirty="0"/>
          </a:p>
        </p:txBody>
      </p:sp>
      <p:sp>
        <p:nvSpPr>
          <p:cNvPr id="18" name="Text 16"/>
          <p:cNvSpPr/>
          <p:nvPr/>
        </p:nvSpPr>
        <p:spPr>
          <a:xfrm>
            <a:off x="8558784" y="3383280"/>
            <a:ext cx="3063240" cy="868680"/>
          </a:xfrm>
          <a:prstGeom prst="rect">
            <a:avLst/>
          </a:prstGeom>
          <a:noFill/>
          <a:ln/>
        </p:spPr>
        <p:txBody>
          <a:bodyPr wrap="square" rtlCol="0" anchor="t"/>
          <a:lstStyle/>
          <a:p>
            <a:pPr marL="0" indent="0" algn="ctr">
              <a:lnSpc>
                <a:spcPct val="120000"/>
              </a:lnSpc>
              <a:buNone/>
            </a:pPr>
            <a:r>
              <a:rPr lang="en-US" sz="1200" dirty="0">
                <a:solidFill>
                  <a:srgbClr val="CADCFC"/>
                </a:solidFill>
                <a:latin typeface="Calibri" pitchFamily="34" charset="0"/>
                <a:ea typeface="Calibri" pitchFamily="34" charset="-122"/>
                <a:cs typeface="Calibri" pitchFamily="34" charset="-120"/>
              </a:rPr>
              <a:t>Highlights the continued, evolving centrality of teacher mediation in AI-integrated classrooms.</a:t>
            </a:r>
            <a:endParaRPr lang="en-US" sz="1200" dirty="0"/>
          </a:p>
        </p:txBody>
      </p:sp>
      <p:sp>
        <p:nvSpPr>
          <p:cNvPr id="19" name="Shape 17"/>
          <p:cNvSpPr/>
          <p:nvPr/>
        </p:nvSpPr>
        <p:spPr>
          <a:xfrm>
            <a:off x="548640" y="4526280"/>
            <a:ext cx="11064240" cy="1600200"/>
          </a:xfrm>
          <a:prstGeom prst="roundRect">
            <a:avLst>
              <a:gd name="adj" fmla="val 4571"/>
            </a:avLst>
          </a:prstGeom>
          <a:solidFill>
            <a:srgbClr val="1B2A4A"/>
          </a:solidFill>
          <a:ln w="12700">
            <a:solidFill>
              <a:srgbClr val="2C3E5E"/>
            </a:solidFill>
            <a:prstDash val="solid"/>
          </a:ln>
        </p:spPr>
      </p:sp>
      <p:sp>
        <p:nvSpPr>
          <p:cNvPr id="20" name="Text 18"/>
          <p:cNvSpPr/>
          <p:nvPr/>
        </p:nvSpPr>
        <p:spPr>
          <a:xfrm>
            <a:off x="868680" y="4709160"/>
            <a:ext cx="10424160" cy="1280160"/>
          </a:xfrm>
          <a:prstGeom prst="rect">
            <a:avLst/>
          </a:prstGeom>
          <a:noFill/>
          <a:ln/>
        </p:spPr>
        <p:txBody>
          <a:bodyPr wrap="square" rtlCol="0" anchor="ctr"/>
          <a:lstStyle/>
          <a:p>
            <a:pPr marL="0" indent="0">
              <a:lnSpc>
                <a:spcPct val="125000"/>
              </a:lnSpc>
              <a:buNone/>
            </a:pPr>
            <a:r>
              <a:rPr lang="en-US" sz="1500" b="1" i="1" dirty="0">
                <a:solidFill>
                  <a:srgbClr val="FFFFFF"/>
                </a:solidFill>
                <a:latin typeface="Calibri" pitchFamily="34" charset="0"/>
                <a:ea typeface="Calibri" pitchFamily="34" charset="-122"/>
                <a:cs typeface="Calibri" pitchFamily="34" charset="-120"/>
              </a:rPr>
              <a:t>Bottom line</a:t>
            </a:r>
            <a:r>
              <a:rPr lang="en-US" sz="1500" i="1" dirty="0">
                <a:solidFill>
                  <a:srgbClr val="FFFFFF"/>
                </a:solidFill>
                <a:latin typeface="Calibri" pitchFamily="34" charset="0"/>
                <a:ea typeface="Calibri" pitchFamily="34" charset="-122"/>
                <a:cs typeface="Calibri" pitchFamily="34" charset="-120"/>
              </a:rPr>
              <a:t>: AI can strengthen the cognitive and affective foundations of speaking — but effective teacher–student interaction still depends on confidence, identity, and social risk-taking that technology alone cannot supply.</a:t>
            </a:r>
            <a:endParaRPr lang="en-US" sz="1500" dirty="0"/>
          </a:p>
        </p:txBody>
      </p:sp>
      <p:sp>
        <p:nvSpPr>
          <p:cNvPr id="22" name="Text 19"/>
          <p:cNvSpPr/>
          <p:nvPr/>
        </p:nvSpPr>
        <p:spPr>
          <a:xfrm>
            <a:off x="11612880" y="6473952"/>
            <a:ext cx="457200" cy="274320"/>
          </a:xfrm>
          <a:prstGeom prst="rect">
            <a:avLst/>
          </a:prstGeom>
          <a:noFill/>
          <a:ln/>
        </p:spPr>
        <p:txBody>
          <a:bodyPr wrap="square" rtlCol="0" anchor="ctr"/>
          <a:lstStyle/>
          <a:p>
            <a:pPr marL="0" indent="0" algn="r">
              <a:buNone/>
            </a:pPr>
            <a:r>
              <a:rPr lang="en-US" sz="1000" dirty="0">
                <a:solidFill>
                  <a:srgbClr val="9AA7BD"/>
                </a:solidFill>
                <a:latin typeface="Calibri" pitchFamily="34" charset="0"/>
                <a:ea typeface="Calibri" pitchFamily="34" charset="-122"/>
                <a:cs typeface="Calibri" pitchFamily="34" charset="-120"/>
              </a:rPr>
              <a:t>16</a:t>
            </a:r>
            <a:endParaRPr lang="en-US" sz="1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121D33"/>
        </a:solidFill>
        <a:effectLst/>
      </p:bgPr>
    </p:bg>
    <p:spTree>
      <p:nvGrpSpPr>
        <p:cNvPr id="1" name=""/>
        <p:cNvGrpSpPr/>
        <p:nvPr/>
      </p:nvGrpSpPr>
      <p:grpSpPr>
        <a:xfrm>
          <a:off x="0" y="0"/>
          <a:ext cx="0" cy="0"/>
          <a:chOff x="0" y="0"/>
          <a:chExt cx="0" cy="0"/>
        </a:xfrm>
      </p:grpSpPr>
      <p:sp>
        <p:nvSpPr>
          <p:cNvPr id="2" name="Shape 0"/>
          <p:cNvSpPr/>
          <p:nvPr/>
        </p:nvSpPr>
        <p:spPr>
          <a:xfrm>
            <a:off x="-1371600" y="4114800"/>
            <a:ext cx="4114800" cy="4114800"/>
          </a:xfrm>
          <a:prstGeom prst="ellipse">
            <a:avLst/>
          </a:prstGeom>
          <a:solidFill>
            <a:srgbClr val="1B2A4A">
              <a:alpha val="60000"/>
            </a:srgbClr>
          </a:solidFill>
          <a:ln/>
        </p:spPr>
      </p:sp>
      <p:sp>
        <p:nvSpPr>
          <p:cNvPr id="3" name="Shape 1"/>
          <p:cNvSpPr/>
          <p:nvPr/>
        </p:nvSpPr>
        <p:spPr>
          <a:xfrm>
            <a:off x="9875520" y="-1097280"/>
            <a:ext cx="3291840" cy="3291840"/>
          </a:xfrm>
          <a:prstGeom prst="ellipse">
            <a:avLst/>
          </a:prstGeom>
          <a:solidFill>
            <a:srgbClr val="2E86AB">
              <a:alpha val="45000"/>
            </a:srgbClr>
          </a:solidFill>
          <a:ln/>
        </p:spPr>
      </p:sp>
      <p:sp>
        <p:nvSpPr>
          <p:cNvPr id="4" name="Text 2"/>
          <p:cNvSpPr/>
          <p:nvPr/>
        </p:nvSpPr>
        <p:spPr>
          <a:xfrm>
            <a:off x="822960" y="2377440"/>
            <a:ext cx="10515600" cy="1097280"/>
          </a:xfrm>
          <a:prstGeom prst="rect">
            <a:avLst/>
          </a:prstGeom>
          <a:noFill/>
          <a:ln/>
        </p:spPr>
        <p:txBody>
          <a:bodyPr wrap="square" rtlCol="0" anchor="ctr"/>
          <a:lstStyle/>
          <a:p>
            <a:pPr marL="0" indent="0">
              <a:buNone/>
            </a:pPr>
            <a:r>
              <a:rPr lang="en-US" sz="4600" b="1" dirty="0">
                <a:solidFill>
                  <a:srgbClr val="FFFFFF"/>
                </a:solidFill>
                <a:latin typeface="Cambria" pitchFamily="34" charset="0"/>
                <a:ea typeface="Cambria" pitchFamily="34" charset="-122"/>
                <a:cs typeface="Cambria" pitchFamily="34" charset="-120"/>
              </a:rPr>
              <a:t>Thank You</a:t>
            </a:r>
            <a:endParaRPr lang="en-US" sz="4600" dirty="0"/>
          </a:p>
        </p:txBody>
      </p:sp>
      <p:sp>
        <p:nvSpPr>
          <p:cNvPr id="5" name="Text 3"/>
          <p:cNvSpPr/>
          <p:nvPr/>
        </p:nvSpPr>
        <p:spPr>
          <a:xfrm>
            <a:off x="822960" y="3429000"/>
            <a:ext cx="10515600" cy="548640"/>
          </a:xfrm>
          <a:prstGeom prst="rect">
            <a:avLst/>
          </a:prstGeom>
          <a:noFill/>
          <a:ln/>
        </p:spPr>
        <p:txBody>
          <a:bodyPr wrap="square" rtlCol="0" anchor="ctr"/>
          <a:lstStyle/>
          <a:p>
            <a:pPr marL="0" indent="0">
              <a:buNone/>
            </a:pPr>
            <a:r>
              <a:rPr lang="en-US" sz="1800" i="1" dirty="0">
                <a:solidFill>
                  <a:srgbClr val="E8A33D"/>
                </a:solidFill>
                <a:latin typeface="Calibri" pitchFamily="34" charset="0"/>
                <a:ea typeface="Calibri" pitchFamily="34" charset="-122"/>
                <a:cs typeface="Calibri" pitchFamily="34" charset="-120"/>
              </a:rPr>
              <a:t>Questions &amp; Discussion</a:t>
            </a:r>
            <a:endParaRPr lang="en-US" sz="1800" dirty="0"/>
          </a:p>
        </p:txBody>
      </p:sp>
      <p:sp>
        <p:nvSpPr>
          <p:cNvPr id="6" name="Shape 4"/>
          <p:cNvSpPr/>
          <p:nvPr/>
        </p:nvSpPr>
        <p:spPr>
          <a:xfrm>
            <a:off x="822960" y="4206240"/>
            <a:ext cx="2011680" cy="0"/>
          </a:xfrm>
          <a:prstGeom prst="line">
            <a:avLst/>
          </a:prstGeom>
          <a:noFill/>
          <a:ln w="25400">
            <a:solidFill>
              <a:srgbClr val="2E86AB"/>
            </a:solidFill>
            <a:prstDash val="solid"/>
          </a:ln>
        </p:spPr>
      </p:sp>
      <p:sp>
        <p:nvSpPr>
          <p:cNvPr id="7" name="Text 5"/>
          <p:cNvSpPr/>
          <p:nvPr/>
        </p:nvSpPr>
        <p:spPr>
          <a:xfrm>
            <a:off x="822960" y="4389120"/>
            <a:ext cx="7315200" cy="822960"/>
          </a:xfrm>
          <a:prstGeom prst="rect">
            <a:avLst/>
          </a:prstGeom>
          <a:noFill/>
          <a:ln/>
        </p:spPr>
        <p:txBody>
          <a:bodyPr wrap="square" rtlCol="0" anchor="t"/>
          <a:lstStyle/>
          <a:p>
            <a:pPr marL="0" indent="0">
              <a:lnSpc>
                <a:spcPct val="130000"/>
              </a:lnSpc>
              <a:buNone/>
            </a:pPr>
            <a:r>
              <a:rPr lang="en-US" sz="1500" b="1" dirty="0">
                <a:solidFill>
                  <a:srgbClr val="FFFFFF"/>
                </a:solidFill>
                <a:latin typeface="Calibri" pitchFamily="34" charset="0"/>
                <a:ea typeface="Calibri" pitchFamily="34" charset="-122"/>
                <a:cs typeface="Calibri" pitchFamily="34" charset="-120"/>
              </a:rPr>
              <a:t>Thanh Thuy Nguyen
</a:t>
            </a:r>
            <a:r>
              <a:rPr lang="en-US" sz="1200" dirty="0">
                <a:solidFill>
                  <a:srgbClr val="9AA7BD"/>
                </a:solidFill>
                <a:latin typeface="Calibri" pitchFamily="34" charset="0"/>
                <a:ea typeface="Calibri" pitchFamily="34" charset="-122"/>
                <a:cs typeface="Calibri" pitchFamily="34" charset="-120"/>
              </a:rPr>
              <a:t>Foreign Language Center, HCMC University of Technology (HCMUT)</a:t>
            </a:r>
            <a:endParaRPr lang="en-US" sz="1500" dirty="0"/>
          </a:p>
          <a:p>
            <a:pPr marL="0" indent="0">
              <a:lnSpc>
                <a:spcPct val="130000"/>
              </a:lnSpc>
              <a:buNone/>
            </a:pPr>
            <a:r>
              <a:rPr lang="en-US" sz="1200" dirty="0">
                <a:solidFill>
                  <a:srgbClr val="9AA7BD"/>
                </a:solidFill>
                <a:latin typeface="Calibri" pitchFamily="34" charset="0"/>
                <a:ea typeface="Calibri" pitchFamily="34" charset="-122"/>
                <a:cs typeface="Calibri" pitchFamily="34" charset="-120"/>
              </a:rPr>
              <a:t>nguyenthanhthuy@hcmut.edu.vn</a:t>
            </a:r>
            <a:endParaRPr lang="en-US" sz="15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4F6F9"/>
        </a:solidFill>
        <a:effectLst/>
      </p:bgPr>
    </p:bg>
    <p:spTree>
      <p:nvGrpSpPr>
        <p:cNvPr id="1" name=""/>
        <p:cNvGrpSpPr/>
        <p:nvPr/>
      </p:nvGrpSpPr>
      <p:grpSpPr>
        <a:xfrm>
          <a:off x="0" y="0"/>
          <a:ext cx="0" cy="0"/>
          <a:chOff x="0" y="0"/>
          <a:chExt cx="0" cy="0"/>
        </a:xfrm>
      </p:grpSpPr>
      <p:sp>
        <p:nvSpPr>
          <p:cNvPr id="2" name="Text 0"/>
          <p:cNvSpPr/>
          <p:nvPr/>
        </p:nvSpPr>
        <p:spPr>
          <a:xfrm>
            <a:off x="548640" y="365760"/>
            <a:ext cx="11064240" cy="822960"/>
          </a:xfrm>
          <a:prstGeom prst="rect">
            <a:avLst/>
          </a:prstGeom>
          <a:noFill/>
          <a:ln/>
        </p:spPr>
        <p:txBody>
          <a:bodyPr wrap="square" rtlCol="0" anchor="t"/>
          <a:lstStyle/>
          <a:p>
            <a:pPr marL="0" indent="0" algn="l">
              <a:buNone/>
            </a:pPr>
            <a:r>
              <a:rPr lang="en-US" sz="3000" b="1" dirty="0">
                <a:solidFill>
                  <a:srgbClr val="1B2A4A"/>
                </a:solidFill>
                <a:latin typeface="Cambria" pitchFamily="34" charset="0"/>
                <a:ea typeface="Cambria" pitchFamily="34" charset="-122"/>
                <a:cs typeface="Cambria" pitchFamily="34" charset="-120"/>
              </a:rPr>
              <a:t>Why This Study?</a:t>
            </a:r>
            <a:endParaRPr lang="en-US" sz="3000" dirty="0"/>
          </a:p>
        </p:txBody>
      </p:sp>
      <p:sp>
        <p:nvSpPr>
          <p:cNvPr id="3" name="Text 1"/>
          <p:cNvSpPr/>
          <p:nvPr/>
        </p:nvSpPr>
        <p:spPr>
          <a:xfrm>
            <a:off x="566928" y="137160"/>
            <a:ext cx="9144000" cy="274320"/>
          </a:xfrm>
          <a:prstGeom prst="rect">
            <a:avLst/>
          </a:prstGeom>
          <a:noFill/>
          <a:ln/>
        </p:spPr>
        <p:txBody>
          <a:bodyPr wrap="square" rtlCol="0" anchor="ctr"/>
          <a:lstStyle/>
          <a:p>
            <a:pPr marL="0" indent="0">
              <a:buNone/>
            </a:pPr>
            <a:r>
              <a:rPr lang="en-US" sz="1200" b="1" kern="0" spc="200" dirty="0">
                <a:solidFill>
                  <a:srgbClr val="2E86AB"/>
                </a:solidFill>
                <a:latin typeface="Calibri" pitchFamily="34" charset="0"/>
                <a:ea typeface="Calibri" pitchFamily="34" charset="-122"/>
                <a:cs typeface="Calibri" pitchFamily="34" charset="-120"/>
              </a:rPr>
              <a:t>MOTIVATION</a:t>
            </a:r>
            <a:endParaRPr lang="en-US" sz="1200" dirty="0"/>
          </a:p>
        </p:txBody>
      </p:sp>
      <p:sp>
        <p:nvSpPr>
          <p:cNvPr id="4" name="Shape 2"/>
          <p:cNvSpPr/>
          <p:nvPr/>
        </p:nvSpPr>
        <p:spPr>
          <a:xfrm>
            <a:off x="548640" y="1600200"/>
            <a:ext cx="3611880" cy="4206240"/>
          </a:xfrm>
          <a:prstGeom prst="roundRect">
            <a:avLst>
              <a:gd name="adj" fmla="val 2025"/>
            </a:avLst>
          </a:prstGeom>
          <a:solidFill>
            <a:srgbClr val="FFFFFF"/>
          </a:solidFill>
          <a:ln w="12700">
            <a:solidFill>
              <a:srgbClr val="E2E7EE"/>
            </a:solidFill>
            <a:prstDash val="solid"/>
          </a:ln>
          <a:effectLst>
            <a:outerShdw blurRad="76200" dist="25400" dir="5400000" algn="bl" rotWithShape="0">
              <a:srgbClr val="1B2A4A">
                <a:alpha val="12000"/>
              </a:srgbClr>
            </a:outerShdw>
          </a:effectLst>
        </p:spPr>
      </p:sp>
      <p:sp>
        <p:nvSpPr>
          <p:cNvPr id="5" name="Shape 3"/>
          <p:cNvSpPr/>
          <p:nvPr/>
        </p:nvSpPr>
        <p:spPr>
          <a:xfrm>
            <a:off x="1988820" y="1874520"/>
            <a:ext cx="731520" cy="731520"/>
          </a:xfrm>
          <a:prstGeom prst="ellipse">
            <a:avLst/>
          </a:prstGeom>
          <a:solidFill>
            <a:srgbClr val="2E86AB"/>
          </a:solidFill>
          <a:ln w="12700">
            <a:solidFill>
              <a:srgbClr val="2E86AB"/>
            </a:solidFill>
            <a:prstDash val="solid"/>
          </a:ln>
        </p:spPr>
      </p:sp>
      <p:sp>
        <p:nvSpPr>
          <p:cNvPr id="6" name="Text 4"/>
          <p:cNvSpPr/>
          <p:nvPr/>
        </p:nvSpPr>
        <p:spPr>
          <a:xfrm>
            <a:off x="1988820" y="1874520"/>
            <a:ext cx="731520" cy="731520"/>
          </a:xfrm>
          <a:prstGeom prst="rect">
            <a:avLst/>
          </a:prstGeom>
          <a:noFill/>
          <a:ln/>
        </p:spPr>
        <p:txBody>
          <a:bodyPr wrap="square" rtlCol="0" anchor="ctr"/>
          <a:lstStyle/>
          <a:p>
            <a:pPr marL="0" indent="0" algn="ctr">
              <a:buNone/>
            </a:pPr>
            <a:r>
              <a:rPr lang="en-US" sz="2200" b="1" dirty="0">
                <a:solidFill>
                  <a:srgbClr val="FFFFFF"/>
                </a:solidFill>
                <a:latin typeface="Calibri" pitchFamily="34" charset="0"/>
                <a:ea typeface="Calibri" pitchFamily="34" charset="-122"/>
                <a:cs typeface="Calibri" pitchFamily="34" charset="-120"/>
              </a:rPr>
              <a:t>AI</a:t>
            </a:r>
            <a:endParaRPr lang="en-US" sz="2200" dirty="0"/>
          </a:p>
        </p:txBody>
      </p:sp>
      <p:sp>
        <p:nvSpPr>
          <p:cNvPr id="7" name="Text 5"/>
          <p:cNvSpPr/>
          <p:nvPr/>
        </p:nvSpPr>
        <p:spPr>
          <a:xfrm>
            <a:off x="777240" y="2788920"/>
            <a:ext cx="3154680" cy="1005840"/>
          </a:xfrm>
          <a:prstGeom prst="rect">
            <a:avLst/>
          </a:prstGeom>
          <a:noFill/>
          <a:ln/>
        </p:spPr>
        <p:txBody>
          <a:bodyPr wrap="square" rtlCol="0" anchor="t"/>
          <a:lstStyle/>
          <a:p>
            <a:pPr marL="0" indent="0" algn="ctr">
              <a:buNone/>
            </a:pPr>
            <a:r>
              <a:rPr lang="en-US" sz="1600" b="1" dirty="0">
                <a:solidFill>
                  <a:srgbClr val="1B2A4A"/>
                </a:solidFill>
                <a:latin typeface="Cambria" pitchFamily="34" charset="0"/>
                <a:ea typeface="Cambria" pitchFamily="34" charset="-122"/>
                <a:cs typeface="Cambria" pitchFamily="34" charset="-120"/>
              </a:rPr>
              <a:t>AI tools are proliferating in EFL classrooms</a:t>
            </a:r>
            <a:endParaRPr lang="en-US" sz="1600" dirty="0"/>
          </a:p>
        </p:txBody>
      </p:sp>
      <p:sp>
        <p:nvSpPr>
          <p:cNvPr id="8" name="Text 6"/>
          <p:cNvSpPr/>
          <p:nvPr/>
        </p:nvSpPr>
        <p:spPr>
          <a:xfrm>
            <a:off x="822960" y="3794760"/>
            <a:ext cx="3063240" cy="1828800"/>
          </a:xfrm>
          <a:prstGeom prst="rect">
            <a:avLst/>
          </a:prstGeom>
          <a:noFill/>
          <a:ln/>
        </p:spPr>
        <p:txBody>
          <a:bodyPr wrap="square" rtlCol="0" anchor="t"/>
          <a:lstStyle/>
          <a:p>
            <a:pPr marL="0" indent="0" algn="ctr">
              <a:lnSpc>
                <a:spcPct val="125000"/>
              </a:lnSpc>
              <a:buNone/>
            </a:pPr>
            <a:r>
              <a:rPr lang="en-US" sz="1250" dirty="0">
                <a:solidFill>
                  <a:srgbClr val="5B6B82"/>
                </a:solidFill>
                <a:latin typeface="Calibri" pitchFamily="34" charset="0"/>
                <a:ea typeface="Calibri" pitchFamily="34" charset="-122"/>
                <a:cs typeface="Calibri" pitchFamily="34" charset="-120"/>
              </a:rPr>
              <a:t>Chatbots, pronunciation coaches, and generative AI are now embedded in language learning across Vietnam, accelerated since COVID-19.</a:t>
            </a:r>
            <a:endParaRPr lang="en-US" sz="1250" dirty="0"/>
          </a:p>
        </p:txBody>
      </p:sp>
      <p:sp>
        <p:nvSpPr>
          <p:cNvPr id="9" name="Shape 7"/>
          <p:cNvSpPr/>
          <p:nvPr/>
        </p:nvSpPr>
        <p:spPr>
          <a:xfrm>
            <a:off x="4416552" y="1600200"/>
            <a:ext cx="3611880" cy="4206240"/>
          </a:xfrm>
          <a:prstGeom prst="roundRect">
            <a:avLst>
              <a:gd name="adj" fmla="val 2025"/>
            </a:avLst>
          </a:prstGeom>
          <a:solidFill>
            <a:srgbClr val="FFFFFF"/>
          </a:solidFill>
          <a:ln w="12700">
            <a:solidFill>
              <a:srgbClr val="E2E7EE"/>
            </a:solidFill>
            <a:prstDash val="solid"/>
          </a:ln>
          <a:effectLst>
            <a:outerShdw blurRad="76200" dist="25400" dir="5400000" algn="bl" rotWithShape="0">
              <a:srgbClr val="1B2A4A">
                <a:alpha val="12000"/>
              </a:srgbClr>
            </a:outerShdw>
          </a:effectLst>
        </p:spPr>
      </p:sp>
      <p:sp>
        <p:nvSpPr>
          <p:cNvPr id="10" name="Shape 8"/>
          <p:cNvSpPr/>
          <p:nvPr/>
        </p:nvSpPr>
        <p:spPr>
          <a:xfrm>
            <a:off x="5856732" y="1874520"/>
            <a:ext cx="731520" cy="731520"/>
          </a:xfrm>
          <a:prstGeom prst="ellipse">
            <a:avLst/>
          </a:prstGeom>
          <a:solidFill>
            <a:srgbClr val="E8A33D"/>
          </a:solidFill>
          <a:ln w="12700">
            <a:solidFill>
              <a:srgbClr val="E8A33D"/>
            </a:solidFill>
            <a:prstDash val="solid"/>
          </a:ln>
        </p:spPr>
      </p:sp>
      <p:sp>
        <p:nvSpPr>
          <p:cNvPr id="11" name="Text 9"/>
          <p:cNvSpPr/>
          <p:nvPr/>
        </p:nvSpPr>
        <p:spPr>
          <a:xfrm>
            <a:off x="5856732" y="1874520"/>
            <a:ext cx="731520" cy="731520"/>
          </a:xfrm>
          <a:prstGeom prst="rect">
            <a:avLst/>
          </a:prstGeom>
          <a:noFill/>
          <a:ln/>
        </p:spPr>
        <p:txBody>
          <a:bodyPr wrap="square" rtlCol="0" anchor="ctr"/>
          <a:lstStyle/>
          <a:p>
            <a:pPr marL="0" indent="0" algn="ctr">
              <a:buNone/>
            </a:pPr>
            <a:r>
              <a:rPr lang="en-US" sz="2200" b="1" dirty="0">
                <a:solidFill>
                  <a:srgbClr val="FFFFFF"/>
                </a:solidFill>
                <a:latin typeface="Calibri" pitchFamily="34" charset="0"/>
                <a:ea typeface="Calibri" pitchFamily="34" charset="-122"/>
                <a:cs typeface="Calibri" pitchFamily="34" charset="-120"/>
              </a:rPr>
              <a:t>!</a:t>
            </a:r>
            <a:endParaRPr lang="en-US" sz="2200" dirty="0"/>
          </a:p>
        </p:txBody>
      </p:sp>
      <p:sp>
        <p:nvSpPr>
          <p:cNvPr id="12" name="Text 10"/>
          <p:cNvSpPr/>
          <p:nvPr/>
        </p:nvSpPr>
        <p:spPr>
          <a:xfrm>
            <a:off x="4645152" y="2788920"/>
            <a:ext cx="3154680" cy="1005840"/>
          </a:xfrm>
          <a:prstGeom prst="rect">
            <a:avLst/>
          </a:prstGeom>
          <a:noFill/>
          <a:ln/>
        </p:spPr>
        <p:txBody>
          <a:bodyPr wrap="square" rtlCol="0" anchor="t"/>
          <a:lstStyle/>
          <a:p>
            <a:pPr marL="0" indent="0" algn="ctr">
              <a:buNone/>
            </a:pPr>
            <a:r>
              <a:rPr lang="en-US" sz="1600" b="1" dirty="0">
                <a:solidFill>
                  <a:srgbClr val="1B2A4A"/>
                </a:solidFill>
                <a:latin typeface="Cambria" pitchFamily="34" charset="0"/>
                <a:ea typeface="Cambria" pitchFamily="34" charset="-122"/>
                <a:cs typeface="Cambria" pitchFamily="34" charset="-120"/>
              </a:rPr>
              <a:t>Speaking is the hardest skill to teach</a:t>
            </a:r>
            <a:endParaRPr lang="en-US" sz="1600" dirty="0"/>
          </a:p>
        </p:txBody>
      </p:sp>
      <p:sp>
        <p:nvSpPr>
          <p:cNvPr id="13" name="Text 11"/>
          <p:cNvSpPr/>
          <p:nvPr/>
        </p:nvSpPr>
        <p:spPr>
          <a:xfrm>
            <a:off x="4690872" y="3794760"/>
            <a:ext cx="3063240" cy="1828800"/>
          </a:xfrm>
          <a:prstGeom prst="rect">
            <a:avLst/>
          </a:prstGeom>
          <a:noFill/>
          <a:ln/>
        </p:spPr>
        <p:txBody>
          <a:bodyPr wrap="square" rtlCol="0" anchor="t"/>
          <a:lstStyle/>
          <a:p>
            <a:pPr marL="0" indent="0" algn="ctr">
              <a:lnSpc>
                <a:spcPct val="125000"/>
              </a:lnSpc>
              <a:buNone/>
            </a:pPr>
            <a:r>
              <a:rPr lang="en-US" sz="1250" dirty="0">
                <a:solidFill>
                  <a:srgbClr val="5B6B82"/>
                </a:solidFill>
                <a:latin typeface="Calibri" pitchFamily="34" charset="0"/>
                <a:ea typeface="Calibri" pitchFamily="34" charset="-122"/>
                <a:cs typeface="Calibri" pitchFamily="34" charset="-120"/>
              </a:rPr>
              <a:t>It demands spontaneity, fluency, and confidence — qualities difficult to nurture in large, exam-focused Vietnamese classrooms.</a:t>
            </a:r>
            <a:endParaRPr lang="en-US" sz="1250" dirty="0"/>
          </a:p>
        </p:txBody>
      </p:sp>
      <p:sp>
        <p:nvSpPr>
          <p:cNvPr id="14" name="Shape 12"/>
          <p:cNvSpPr/>
          <p:nvPr/>
        </p:nvSpPr>
        <p:spPr>
          <a:xfrm>
            <a:off x="8284464" y="1600200"/>
            <a:ext cx="3611880" cy="4206240"/>
          </a:xfrm>
          <a:prstGeom prst="roundRect">
            <a:avLst>
              <a:gd name="adj" fmla="val 2025"/>
            </a:avLst>
          </a:prstGeom>
          <a:solidFill>
            <a:srgbClr val="FFFFFF"/>
          </a:solidFill>
          <a:ln w="12700">
            <a:solidFill>
              <a:srgbClr val="E2E7EE"/>
            </a:solidFill>
            <a:prstDash val="solid"/>
          </a:ln>
          <a:effectLst>
            <a:outerShdw blurRad="76200" dist="25400" dir="5400000" algn="bl" rotWithShape="0">
              <a:srgbClr val="1B2A4A">
                <a:alpha val="12000"/>
              </a:srgbClr>
            </a:outerShdw>
          </a:effectLst>
        </p:spPr>
      </p:sp>
      <p:sp>
        <p:nvSpPr>
          <p:cNvPr id="15" name="Shape 13"/>
          <p:cNvSpPr/>
          <p:nvPr/>
        </p:nvSpPr>
        <p:spPr>
          <a:xfrm>
            <a:off x="9724644" y="1874520"/>
            <a:ext cx="731520" cy="731520"/>
          </a:xfrm>
          <a:prstGeom prst="ellipse">
            <a:avLst/>
          </a:prstGeom>
          <a:solidFill>
            <a:srgbClr val="C1666B"/>
          </a:solidFill>
          <a:ln w="12700">
            <a:solidFill>
              <a:srgbClr val="C1666B"/>
            </a:solidFill>
            <a:prstDash val="solid"/>
          </a:ln>
        </p:spPr>
      </p:sp>
      <p:sp>
        <p:nvSpPr>
          <p:cNvPr id="16" name="Text 14"/>
          <p:cNvSpPr/>
          <p:nvPr/>
        </p:nvSpPr>
        <p:spPr>
          <a:xfrm>
            <a:off x="9724644" y="1874520"/>
            <a:ext cx="731520" cy="731520"/>
          </a:xfrm>
          <a:prstGeom prst="rect">
            <a:avLst/>
          </a:prstGeom>
          <a:noFill/>
          <a:ln/>
        </p:spPr>
        <p:txBody>
          <a:bodyPr wrap="square" rtlCol="0" anchor="ctr"/>
          <a:lstStyle/>
          <a:p>
            <a:pPr marL="0" indent="0" algn="ctr">
              <a:buNone/>
            </a:pPr>
            <a:r>
              <a:rPr lang="en-US" sz="2200" b="1" dirty="0">
                <a:solidFill>
                  <a:srgbClr val="FFFFFF"/>
                </a:solidFill>
                <a:latin typeface="Calibri" pitchFamily="34" charset="0"/>
                <a:ea typeface="Calibri" pitchFamily="34" charset="-122"/>
                <a:cs typeface="Calibri" pitchFamily="34" charset="-120"/>
              </a:rPr>
              <a:t>?</a:t>
            </a:r>
            <a:endParaRPr lang="en-US" sz="2200" dirty="0"/>
          </a:p>
        </p:txBody>
      </p:sp>
      <p:sp>
        <p:nvSpPr>
          <p:cNvPr id="17" name="Text 15"/>
          <p:cNvSpPr/>
          <p:nvPr/>
        </p:nvSpPr>
        <p:spPr>
          <a:xfrm>
            <a:off x="8513064" y="2788920"/>
            <a:ext cx="3154680" cy="1005840"/>
          </a:xfrm>
          <a:prstGeom prst="rect">
            <a:avLst/>
          </a:prstGeom>
          <a:noFill/>
          <a:ln/>
        </p:spPr>
        <p:txBody>
          <a:bodyPr wrap="square" rtlCol="0" anchor="t"/>
          <a:lstStyle/>
          <a:p>
            <a:pPr marL="0" indent="0" algn="ctr">
              <a:buNone/>
            </a:pPr>
            <a:r>
              <a:rPr lang="en-US" sz="1600" b="1" dirty="0">
                <a:solidFill>
                  <a:srgbClr val="1B2A4A"/>
                </a:solidFill>
                <a:latin typeface="Cambria" pitchFamily="34" charset="0"/>
                <a:ea typeface="Cambria" pitchFamily="34" charset="-122"/>
                <a:cs typeface="Cambria" pitchFamily="34" charset="-120"/>
              </a:rPr>
              <a:t>A critical question remains unanswered</a:t>
            </a:r>
            <a:endParaRPr lang="en-US" sz="1600" dirty="0"/>
          </a:p>
        </p:txBody>
      </p:sp>
      <p:sp>
        <p:nvSpPr>
          <p:cNvPr id="18" name="Text 16"/>
          <p:cNvSpPr/>
          <p:nvPr/>
        </p:nvSpPr>
        <p:spPr>
          <a:xfrm>
            <a:off x="8558784" y="3794760"/>
            <a:ext cx="3063240" cy="1828800"/>
          </a:xfrm>
          <a:prstGeom prst="rect">
            <a:avLst/>
          </a:prstGeom>
          <a:noFill/>
          <a:ln/>
        </p:spPr>
        <p:txBody>
          <a:bodyPr wrap="square" rtlCol="0" anchor="t"/>
          <a:lstStyle/>
          <a:p>
            <a:pPr marL="0" indent="0" algn="ctr">
              <a:lnSpc>
                <a:spcPct val="125000"/>
              </a:lnSpc>
              <a:buNone/>
            </a:pPr>
            <a:r>
              <a:rPr lang="en-US" sz="1250" dirty="0">
                <a:solidFill>
                  <a:srgbClr val="5B6B82"/>
                </a:solidFill>
                <a:latin typeface="Calibri" pitchFamily="34" charset="0"/>
                <a:ea typeface="Calibri" pitchFamily="34" charset="-122"/>
                <a:cs typeface="Calibri" pitchFamily="34" charset="-120"/>
              </a:rPr>
              <a:t>Does AI-assisted preparation genuinely support teacher–student interaction, especially for non-English major students?</a:t>
            </a:r>
            <a:endParaRPr lang="en-US" sz="1250" dirty="0"/>
          </a:p>
        </p:txBody>
      </p:sp>
      <p:sp>
        <p:nvSpPr>
          <p:cNvPr id="20" name="Text 17"/>
          <p:cNvSpPr/>
          <p:nvPr/>
        </p:nvSpPr>
        <p:spPr>
          <a:xfrm>
            <a:off x="548640" y="6473952"/>
            <a:ext cx="7315200" cy="274320"/>
          </a:xfrm>
          <a:prstGeom prst="rect">
            <a:avLst/>
          </a:prstGeom>
          <a:noFill/>
          <a:ln/>
        </p:spPr>
        <p:txBody>
          <a:bodyPr wrap="square" rtlCol="0" anchor="ctr"/>
          <a:lstStyle/>
          <a:p>
            <a:pPr marL="0" indent="0">
              <a:buNone/>
            </a:pPr>
            <a:r>
              <a:rPr lang="en-US" sz="900" dirty="0">
                <a:solidFill>
                  <a:srgbClr val="9AA7BD"/>
                </a:solidFill>
                <a:latin typeface="Calibri" pitchFamily="34" charset="0"/>
                <a:ea typeface="Calibri" pitchFamily="34" charset="-122"/>
                <a:cs typeface="Calibri" pitchFamily="34" charset="-120"/>
              </a:rPr>
              <a:t>Student Perceptions of AI-Assisted Learning • Nguyen Thanh Thuy • HCMUT</a:t>
            </a:r>
            <a:endParaRPr lang="en-US" sz="900" dirty="0"/>
          </a:p>
        </p:txBody>
      </p:sp>
      <p:sp>
        <p:nvSpPr>
          <p:cNvPr id="21" name="Text 18"/>
          <p:cNvSpPr/>
          <p:nvPr/>
        </p:nvSpPr>
        <p:spPr>
          <a:xfrm>
            <a:off x="11612880" y="6473952"/>
            <a:ext cx="457200" cy="274320"/>
          </a:xfrm>
          <a:prstGeom prst="rect">
            <a:avLst/>
          </a:prstGeom>
          <a:noFill/>
          <a:ln/>
        </p:spPr>
        <p:txBody>
          <a:bodyPr wrap="square" rtlCol="0" anchor="ctr"/>
          <a:lstStyle/>
          <a:p>
            <a:pPr marL="0" indent="0" algn="r">
              <a:buNone/>
            </a:pPr>
            <a:r>
              <a:rPr lang="en-US" sz="1000" dirty="0">
                <a:solidFill>
                  <a:srgbClr val="5B6B82"/>
                </a:solidFill>
                <a:latin typeface="Calibri" pitchFamily="34" charset="0"/>
                <a:ea typeface="Calibri" pitchFamily="34" charset="-122"/>
                <a:cs typeface="Calibri" pitchFamily="34" charset="-120"/>
              </a:rPr>
              <a:t>2</a:t>
            </a:r>
            <a:endParaRPr lang="en-US" sz="1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fade">
                                      <p:cBhvr>
                                        <p:cTn id="18" dur="500"/>
                                        <p:tgtEl>
                                          <p:spTgt spid="13"/>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fade">
                                      <p:cBhvr>
                                        <p:cTn id="23" dur="500"/>
                                        <p:tgtEl>
                                          <p:spTgt spid="17"/>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fade">
                                      <p:cBhvr>
                                        <p:cTn id="26"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12" grpId="0" animBg="1"/>
      <p:bldP spid="13" grpId="0" animBg="1"/>
      <p:bldP spid="17" grpId="0" animBg="1"/>
      <p:bldP spid="1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4F6F9"/>
        </a:solidFill>
        <a:effectLst/>
      </p:bgPr>
    </p:bg>
    <p:spTree>
      <p:nvGrpSpPr>
        <p:cNvPr id="1" name=""/>
        <p:cNvGrpSpPr/>
        <p:nvPr/>
      </p:nvGrpSpPr>
      <p:grpSpPr>
        <a:xfrm>
          <a:off x="0" y="0"/>
          <a:ext cx="0" cy="0"/>
          <a:chOff x="0" y="0"/>
          <a:chExt cx="0" cy="0"/>
        </a:xfrm>
      </p:grpSpPr>
      <p:sp>
        <p:nvSpPr>
          <p:cNvPr id="2" name="Text 0"/>
          <p:cNvSpPr/>
          <p:nvPr/>
        </p:nvSpPr>
        <p:spPr>
          <a:xfrm>
            <a:off x="548640" y="365760"/>
            <a:ext cx="11064240" cy="822960"/>
          </a:xfrm>
          <a:prstGeom prst="rect">
            <a:avLst/>
          </a:prstGeom>
          <a:noFill/>
          <a:ln/>
        </p:spPr>
        <p:txBody>
          <a:bodyPr wrap="square" rtlCol="0" anchor="t"/>
          <a:lstStyle/>
          <a:p>
            <a:pPr marL="0" indent="0" algn="l">
              <a:buNone/>
            </a:pPr>
            <a:r>
              <a:rPr lang="en-US" sz="3000" b="1" dirty="0">
                <a:solidFill>
                  <a:srgbClr val="1B2A4A"/>
                </a:solidFill>
                <a:latin typeface="Cambria" pitchFamily="34" charset="0"/>
                <a:ea typeface="Cambria" pitchFamily="34" charset="-122"/>
                <a:cs typeface="Cambria" pitchFamily="34" charset="-120"/>
              </a:rPr>
              <a:t>Research Questions</a:t>
            </a:r>
            <a:endParaRPr lang="en-US" sz="3000" dirty="0"/>
          </a:p>
        </p:txBody>
      </p:sp>
      <p:sp>
        <p:nvSpPr>
          <p:cNvPr id="3" name="Text 1"/>
          <p:cNvSpPr/>
          <p:nvPr/>
        </p:nvSpPr>
        <p:spPr>
          <a:xfrm>
            <a:off x="566928" y="137160"/>
            <a:ext cx="9144000" cy="274320"/>
          </a:xfrm>
          <a:prstGeom prst="rect">
            <a:avLst/>
          </a:prstGeom>
          <a:noFill/>
          <a:ln/>
        </p:spPr>
        <p:txBody>
          <a:bodyPr wrap="square" rtlCol="0" anchor="ctr"/>
          <a:lstStyle/>
          <a:p>
            <a:pPr marL="0" indent="0">
              <a:buNone/>
            </a:pPr>
            <a:r>
              <a:rPr lang="en-US" sz="1200" b="1" kern="0" spc="200" dirty="0">
                <a:solidFill>
                  <a:srgbClr val="2E86AB"/>
                </a:solidFill>
                <a:latin typeface="Calibri" pitchFamily="34" charset="0"/>
                <a:ea typeface="Calibri" pitchFamily="34" charset="-122"/>
                <a:cs typeface="Calibri" pitchFamily="34" charset="-120"/>
              </a:rPr>
              <a:t>STUDY AIMS</a:t>
            </a:r>
            <a:endParaRPr lang="en-US" sz="1200" dirty="0"/>
          </a:p>
        </p:txBody>
      </p:sp>
      <p:sp>
        <p:nvSpPr>
          <p:cNvPr id="4" name="Shape 2"/>
          <p:cNvSpPr/>
          <p:nvPr/>
        </p:nvSpPr>
        <p:spPr>
          <a:xfrm>
            <a:off x="548640" y="1691640"/>
            <a:ext cx="11064240" cy="1417320"/>
          </a:xfrm>
          <a:prstGeom prst="roundRect">
            <a:avLst>
              <a:gd name="adj" fmla="val 5161"/>
            </a:avLst>
          </a:prstGeom>
          <a:solidFill>
            <a:srgbClr val="FFFFFF"/>
          </a:solidFill>
          <a:ln w="12700">
            <a:solidFill>
              <a:srgbClr val="E2E7EE"/>
            </a:solidFill>
            <a:prstDash val="solid"/>
          </a:ln>
          <a:effectLst>
            <a:outerShdw blurRad="76200" dist="25400" dir="5400000" algn="bl" rotWithShape="0">
              <a:srgbClr val="1B2A4A">
                <a:alpha val="12000"/>
              </a:srgbClr>
            </a:outerShdw>
          </a:effectLst>
        </p:spPr>
      </p:sp>
      <p:sp>
        <p:nvSpPr>
          <p:cNvPr id="5" name="Shape 3"/>
          <p:cNvSpPr/>
          <p:nvPr/>
        </p:nvSpPr>
        <p:spPr>
          <a:xfrm>
            <a:off x="777240" y="1947672"/>
            <a:ext cx="914400" cy="914400"/>
          </a:xfrm>
          <a:prstGeom prst="roundRect">
            <a:avLst>
              <a:gd name="adj" fmla="val 15000"/>
            </a:avLst>
          </a:prstGeom>
          <a:solidFill>
            <a:srgbClr val="1B2A4A"/>
          </a:solidFill>
          <a:ln/>
        </p:spPr>
      </p:sp>
      <p:sp>
        <p:nvSpPr>
          <p:cNvPr id="6" name="Text 4"/>
          <p:cNvSpPr/>
          <p:nvPr/>
        </p:nvSpPr>
        <p:spPr>
          <a:xfrm>
            <a:off x="777240" y="1947672"/>
            <a:ext cx="914400" cy="914400"/>
          </a:xfrm>
          <a:prstGeom prst="rect">
            <a:avLst/>
          </a:prstGeom>
          <a:noFill/>
          <a:ln/>
        </p:spPr>
        <p:txBody>
          <a:bodyPr wrap="square" rtlCol="0" anchor="ctr"/>
          <a:lstStyle/>
          <a:p>
            <a:pPr marL="0" indent="0" algn="ctr">
              <a:buNone/>
            </a:pPr>
            <a:r>
              <a:rPr lang="en-US" sz="2000" b="1" dirty="0">
                <a:solidFill>
                  <a:srgbClr val="E8A33D"/>
                </a:solidFill>
                <a:latin typeface="Cambria" pitchFamily="34" charset="0"/>
                <a:ea typeface="Cambria" pitchFamily="34" charset="-122"/>
                <a:cs typeface="Cambria" pitchFamily="34" charset="-120"/>
              </a:rPr>
              <a:t>RQ1</a:t>
            </a:r>
            <a:endParaRPr lang="en-US" sz="2000" dirty="0"/>
          </a:p>
        </p:txBody>
      </p:sp>
      <p:sp>
        <p:nvSpPr>
          <p:cNvPr id="7" name="Text 5"/>
          <p:cNvSpPr/>
          <p:nvPr/>
        </p:nvSpPr>
        <p:spPr>
          <a:xfrm>
            <a:off x="1965960" y="1783080"/>
            <a:ext cx="9418320" cy="1234440"/>
          </a:xfrm>
          <a:prstGeom prst="rect">
            <a:avLst/>
          </a:prstGeom>
          <a:noFill/>
          <a:ln/>
        </p:spPr>
        <p:txBody>
          <a:bodyPr wrap="square" rtlCol="0" anchor="ctr"/>
          <a:lstStyle/>
          <a:p>
            <a:pPr marL="0" indent="0">
              <a:lnSpc>
                <a:spcPct val="115000"/>
              </a:lnSpc>
              <a:buNone/>
            </a:pPr>
            <a:r>
              <a:rPr lang="en-US" sz="1500" dirty="0">
                <a:solidFill>
                  <a:srgbClr val="1B2A4A"/>
                </a:solidFill>
                <a:latin typeface="Calibri" pitchFamily="34" charset="0"/>
                <a:ea typeface="Calibri" pitchFamily="34" charset="-122"/>
                <a:cs typeface="Calibri" pitchFamily="34" charset="-120"/>
              </a:rPr>
              <a:t>How do non-English major students perceive AI-assisted learning as associated with their readiness and willingness to engage in teacher–student interaction?</a:t>
            </a:r>
            <a:endParaRPr lang="en-US" sz="1500" dirty="0"/>
          </a:p>
        </p:txBody>
      </p:sp>
      <p:sp>
        <p:nvSpPr>
          <p:cNvPr id="8" name="Shape 6"/>
          <p:cNvSpPr/>
          <p:nvPr/>
        </p:nvSpPr>
        <p:spPr>
          <a:xfrm>
            <a:off x="548640" y="3291840"/>
            <a:ext cx="11064240" cy="1417320"/>
          </a:xfrm>
          <a:prstGeom prst="roundRect">
            <a:avLst>
              <a:gd name="adj" fmla="val 5161"/>
            </a:avLst>
          </a:prstGeom>
          <a:solidFill>
            <a:srgbClr val="FFFFFF"/>
          </a:solidFill>
          <a:ln w="12700">
            <a:solidFill>
              <a:srgbClr val="E2E7EE"/>
            </a:solidFill>
            <a:prstDash val="solid"/>
          </a:ln>
          <a:effectLst>
            <a:outerShdw blurRad="76200" dist="25400" dir="5400000" algn="bl" rotWithShape="0">
              <a:srgbClr val="1B2A4A">
                <a:alpha val="12000"/>
              </a:srgbClr>
            </a:outerShdw>
          </a:effectLst>
        </p:spPr>
      </p:sp>
      <p:sp>
        <p:nvSpPr>
          <p:cNvPr id="9" name="Shape 7"/>
          <p:cNvSpPr/>
          <p:nvPr/>
        </p:nvSpPr>
        <p:spPr>
          <a:xfrm>
            <a:off x="777240" y="3547872"/>
            <a:ext cx="914400" cy="914400"/>
          </a:xfrm>
          <a:prstGeom prst="roundRect">
            <a:avLst>
              <a:gd name="adj" fmla="val 15000"/>
            </a:avLst>
          </a:prstGeom>
          <a:solidFill>
            <a:srgbClr val="1B2A4A"/>
          </a:solidFill>
          <a:ln/>
        </p:spPr>
      </p:sp>
      <p:sp>
        <p:nvSpPr>
          <p:cNvPr id="10" name="Text 8"/>
          <p:cNvSpPr/>
          <p:nvPr/>
        </p:nvSpPr>
        <p:spPr>
          <a:xfrm>
            <a:off x="777240" y="3547872"/>
            <a:ext cx="914400" cy="914400"/>
          </a:xfrm>
          <a:prstGeom prst="rect">
            <a:avLst/>
          </a:prstGeom>
          <a:noFill/>
          <a:ln/>
        </p:spPr>
        <p:txBody>
          <a:bodyPr wrap="square" rtlCol="0" anchor="ctr"/>
          <a:lstStyle/>
          <a:p>
            <a:pPr marL="0" indent="0" algn="ctr">
              <a:buNone/>
            </a:pPr>
            <a:r>
              <a:rPr lang="en-US" sz="2000" b="1" dirty="0">
                <a:solidFill>
                  <a:srgbClr val="E8A33D"/>
                </a:solidFill>
                <a:latin typeface="Cambria" pitchFamily="34" charset="0"/>
                <a:ea typeface="Cambria" pitchFamily="34" charset="-122"/>
                <a:cs typeface="Cambria" pitchFamily="34" charset="-120"/>
              </a:rPr>
              <a:t>RQ2</a:t>
            </a:r>
            <a:endParaRPr lang="en-US" sz="2000" dirty="0"/>
          </a:p>
        </p:txBody>
      </p:sp>
      <p:sp>
        <p:nvSpPr>
          <p:cNvPr id="11" name="Text 9"/>
          <p:cNvSpPr/>
          <p:nvPr/>
        </p:nvSpPr>
        <p:spPr>
          <a:xfrm>
            <a:off x="1965960" y="3383280"/>
            <a:ext cx="9418320" cy="1234440"/>
          </a:xfrm>
          <a:prstGeom prst="rect">
            <a:avLst/>
          </a:prstGeom>
          <a:noFill/>
          <a:ln/>
        </p:spPr>
        <p:txBody>
          <a:bodyPr wrap="square" rtlCol="0" anchor="ctr"/>
          <a:lstStyle/>
          <a:p>
            <a:pPr marL="0" indent="0">
              <a:lnSpc>
                <a:spcPct val="115000"/>
              </a:lnSpc>
              <a:buNone/>
            </a:pPr>
            <a:r>
              <a:rPr lang="en-US" sz="1500" dirty="0">
                <a:solidFill>
                  <a:srgbClr val="1B2A4A"/>
                </a:solidFill>
                <a:latin typeface="Calibri" pitchFamily="34" charset="0"/>
                <a:ea typeface="Calibri" pitchFamily="34" charset="-122"/>
                <a:cs typeface="Calibri" pitchFamily="34" charset="-120"/>
              </a:rPr>
              <a:t>What interactional challenges do students report perceiving in AI-assisted speaking activities, and how do these affect engagement?</a:t>
            </a:r>
            <a:endParaRPr lang="en-US" sz="1500" dirty="0"/>
          </a:p>
        </p:txBody>
      </p:sp>
      <p:sp>
        <p:nvSpPr>
          <p:cNvPr id="12" name="Shape 10"/>
          <p:cNvSpPr/>
          <p:nvPr/>
        </p:nvSpPr>
        <p:spPr>
          <a:xfrm>
            <a:off x="548640" y="4892040"/>
            <a:ext cx="11064240" cy="1417320"/>
          </a:xfrm>
          <a:prstGeom prst="roundRect">
            <a:avLst>
              <a:gd name="adj" fmla="val 5161"/>
            </a:avLst>
          </a:prstGeom>
          <a:solidFill>
            <a:srgbClr val="FFFFFF"/>
          </a:solidFill>
          <a:ln w="12700">
            <a:solidFill>
              <a:srgbClr val="E2E7EE"/>
            </a:solidFill>
            <a:prstDash val="solid"/>
          </a:ln>
          <a:effectLst>
            <a:outerShdw blurRad="76200" dist="25400" dir="5400000" algn="bl" rotWithShape="0">
              <a:srgbClr val="1B2A4A">
                <a:alpha val="12000"/>
              </a:srgbClr>
            </a:outerShdw>
          </a:effectLst>
        </p:spPr>
      </p:sp>
      <p:sp>
        <p:nvSpPr>
          <p:cNvPr id="13" name="Shape 11"/>
          <p:cNvSpPr/>
          <p:nvPr/>
        </p:nvSpPr>
        <p:spPr>
          <a:xfrm>
            <a:off x="777240" y="5148072"/>
            <a:ext cx="914400" cy="914400"/>
          </a:xfrm>
          <a:prstGeom prst="roundRect">
            <a:avLst>
              <a:gd name="adj" fmla="val 15000"/>
            </a:avLst>
          </a:prstGeom>
          <a:solidFill>
            <a:srgbClr val="1B2A4A"/>
          </a:solidFill>
          <a:ln/>
        </p:spPr>
      </p:sp>
      <p:sp>
        <p:nvSpPr>
          <p:cNvPr id="14" name="Text 12"/>
          <p:cNvSpPr/>
          <p:nvPr/>
        </p:nvSpPr>
        <p:spPr>
          <a:xfrm>
            <a:off x="777240" y="5148072"/>
            <a:ext cx="914400" cy="914400"/>
          </a:xfrm>
          <a:prstGeom prst="rect">
            <a:avLst/>
          </a:prstGeom>
          <a:noFill/>
          <a:ln/>
        </p:spPr>
        <p:txBody>
          <a:bodyPr wrap="square" rtlCol="0" anchor="ctr"/>
          <a:lstStyle/>
          <a:p>
            <a:pPr marL="0" indent="0" algn="ctr">
              <a:buNone/>
            </a:pPr>
            <a:r>
              <a:rPr lang="en-US" sz="2000" b="1" dirty="0">
                <a:solidFill>
                  <a:srgbClr val="E8A33D"/>
                </a:solidFill>
                <a:latin typeface="Cambria" pitchFamily="34" charset="0"/>
                <a:ea typeface="Cambria" pitchFamily="34" charset="-122"/>
                <a:cs typeface="Cambria" pitchFamily="34" charset="-120"/>
              </a:rPr>
              <a:t>RQ3</a:t>
            </a:r>
            <a:endParaRPr lang="en-US" sz="2000" dirty="0"/>
          </a:p>
        </p:txBody>
      </p:sp>
      <p:sp>
        <p:nvSpPr>
          <p:cNvPr id="15" name="Text 13"/>
          <p:cNvSpPr/>
          <p:nvPr/>
        </p:nvSpPr>
        <p:spPr>
          <a:xfrm>
            <a:off x="1965960" y="4983480"/>
            <a:ext cx="9418320" cy="1234440"/>
          </a:xfrm>
          <a:prstGeom prst="rect">
            <a:avLst/>
          </a:prstGeom>
          <a:noFill/>
          <a:ln/>
        </p:spPr>
        <p:txBody>
          <a:bodyPr wrap="square" rtlCol="0" anchor="ctr"/>
          <a:lstStyle/>
          <a:p>
            <a:pPr marL="0" indent="0">
              <a:lnSpc>
                <a:spcPct val="115000"/>
              </a:lnSpc>
              <a:buNone/>
            </a:pPr>
            <a:r>
              <a:rPr lang="en-US" sz="1500" dirty="0">
                <a:solidFill>
                  <a:srgbClr val="1B2A4A"/>
                </a:solidFill>
                <a:latin typeface="Calibri" pitchFamily="34" charset="0"/>
                <a:ea typeface="Calibri" pitchFamily="34" charset="-122"/>
                <a:cs typeface="Calibri" pitchFamily="34" charset="-120"/>
              </a:rPr>
              <a:t>Under what self-reported pedagogical conditions is AI-assisted learning perceived as most supportive of teacher–student interaction?</a:t>
            </a:r>
            <a:endParaRPr lang="en-US" sz="1500" dirty="0"/>
          </a:p>
        </p:txBody>
      </p:sp>
      <p:sp>
        <p:nvSpPr>
          <p:cNvPr id="17" name="Text 14"/>
          <p:cNvSpPr/>
          <p:nvPr/>
        </p:nvSpPr>
        <p:spPr>
          <a:xfrm>
            <a:off x="548640" y="6473952"/>
            <a:ext cx="7315200" cy="274320"/>
          </a:xfrm>
          <a:prstGeom prst="rect">
            <a:avLst/>
          </a:prstGeom>
          <a:noFill/>
          <a:ln/>
        </p:spPr>
        <p:txBody>
          <a:bodyPr wrap="square" rtlCol="0" anchor="ctr"/>
          <a:lstStyle/>
          <a:p>
            <a:pPr marL="0" indent="0">
              <a:buNone/>
            </a:pPr>
            <a:r>
              <a:rPr lang="en-US" sz="900" dirty="0">
                <a:solidFill>
                  <a:srgbClr val="9AA7BD"/>
                </a:solidFill>
                <a:latin typeface="Calibri" pitchFamily="34" charset="0"/>
                <a:ea typeface="Calibri" pitchFamily="34" charset="-122"/>
                <a:cs typeface="Calibri" pitchFamily="34" charset="-120"/>
              </a:rPr>
              <a:t>Student Perceptions of AI-Assisted Learning • Nguyen Thanh Thuy • HCMUT</a:t>
            </a:r>
            <a:endParaRPr lang="en-US" sz="900" dirty="0"/>
          </a:p>
        </p:txBody>
      </p:sp>
      <p:sp>
        <p:nvSpPr>
          <p:cNvPr id="18" name="Text 15"/>
          <p:cNvSpPr/>
          <p:nvPr/>
        </p:nvSpPr>
        <p:spPr>
          <a:xfrm>
            <a:off x="11612880" y="6473952"/>
            <a:ext cx="457200" cy="274320"/>
          </a:xfrm>
          <a:prstGeom prst="rect">
            <a:avLst/>
          </a:prstGeom>
          <a:noFill/>
          <a:ln/>
        </p:spPr>
        <p:txBody>
          <a:bodyPr wrap="square" rtlCol="0" anchor="ctr"/>
          <a:lstStyle/>
          <a:p>
            <a:pPr marL="0" indent="0" algn="r">
              <a:buNone/>
            </a:pPr>
            <a:r>
              <a:rPr lang="en-US" sz="1000" dirty="0">
                <a:solidFill>
                  <a:srgbClr val="5B6B82"/>
                </a:solidFill>
                <a:latin typeface="Calibri" pitchFamily="34" charset="0"/>
                <a:ea typeface="Calibri" pitchFamily="34" charset="-122"/>
                <a:cs typeface="Calibri" pitchFamily="34" charset="-120"/>
              </a:rPr>
              <a:t>3</a:t>
            </a:r>
            <a:endParaRPr lang="en-US" sz="1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4F6F9"/>
        </a:solidFill>
        <a:effectLst/>
      </p:bgPr>
    </p:bg>
    <p:spTree>
      <p:nvGrpSpPr>
        <p:cNvPr id="1" name=""/>
        <p:cNvGrpSpPr/>
        <p:nvPr/>
      </p:nvGrpSpPr>
      <p:grpSpPr>
        <a:xfrm>
          <a:off x="0" y="0"/>
          <a:ext cx="0" cy="0"/>
          <a:chOff x="0" y="0"/>
          <a:chExt cx="0" cy="0"/>
        </a:xfrm>
      </p:grpSpPr>
      <p:sp>
        <p:nvSpPr>
          <p:cNvPr id="2" name="Text 0"/>
          <p:cNvSpPr/>
          <p:nvPr/>
        </p:nvSpPr>
        <p:spPr>
          <a:xfrm>
            <a:off x="548640" y="365760"/>
            <a:ext cx="11064240" cy="822960"/>
          </a:xfrm>
          <a:prstGeom prst="rect">
            <a:avLst/>
          </a:prstGeom>
          <a:noFill/>
          <a:ln/>
        </p:spPr>
        <p:txBody>
          <a:bodyPr wrap="square" rtlCol="0" anchor="t"/>
          <a:lstStyle/>
          <a:p>
            <a:pPr marL="0" indent="0" algn="l">
              <a:buNone/>
            </a:pPr>
            <a:r>
              <a:rPr lang="en-US" sz="3000" b="1" dirty="0">
                <a:solidFill>
                  <a:srgbClr val="1B2A4A"/>
                </a:solidFill>
                <a:latin typeface="Cambria" pitchFamily="34" charset="0"/>
                <a:ea typeface="Cambria" pitchFamily="34" charset="-122"/>
                <a:cs typeface="Cambria" pitchFamily="34" charset="-120"/>
              </a:rPr>
              <a:t>Conceptual Framework: The Preparedness–Participation Gap</a:t>
            </a:r>
            <a:endParaRPr lang="en-US" sz="3000" dirty="0"/>
          </a:p>
        </p:txBody>
      </p:sp>
      <p:sp>
        <p:nvSpPr>
          <p:cNvPr id="3" name="Text 1"/>
          <p:cNvSpPr/>
          <p:nvPr/>
        </p:nvSpPr>
        <p:spPr>
          <a:xfrm>
            <a:off x="566928" y="137160"/>
            <a:ext cx="9144000" cy="274320"/>
          </a:xfrm>
          <a:prstGeom prst="rect">
            <a:avLst/>
          </a:prstGeom>
          <a:noFill/>
          <a:ln/>
        </p:spPr>
        <p:txBody>
          <a:bodyPr wrap="square" rtlCol="0" anchor="ctr"/>
          <a:lstStyle/>
          <a:p>
            <a:pPr marL="0" indent="0">
              <a:buNone/>
            </a:pPr>
            <a:r>
              <a:rPr lang="en-US" sz="1200" b="1" kern="0" spc="200" dirty="0">
                <a:solidFill>
                  <a:srgbClr val="2E86AB"/>
                </a:solidFill>
                <a:latin typeface="Calibri" pitchFamily="34" charset="0"/>
                <a:ea typeface="Calibri" pitchFamily="34" charset="-122"/>
                <a:cs typeface="Calibri" pitchFamily="34" charset="-120"/>
              </a:rPr>
              <a:t>FRAMEWORK</a:t>
            </a:r>
            <a:endParaRPr lang="en-US" sz="1200" dirty="0"/>
          </a:p>
        </p:txBody>
      </p:sp>
      <p:sp>
        <p:nvSpPr>
          <p:cNvPr id="4" name="Text 2"/>
          <p:cNvSpPr/>
          <p:nvPr/>
        </p:nvSpPr>
        <p:spPr>
          <a:xfrm>
            <a:off x="548640" y="1188720"/>
            <a:ext cx="10972800" cy="365760"/>
          </a:xfrm>
          <a:prstGeom prst="rect">
            <a:avLst/>
          </a:prstGeom>
          <a:noFill/>
          <a:ln/>
        </p:spPr>
        <p:txBody>
          <a:bodyPr wrap="square" rtlCol="0" anchor="ctr"/>
          <a:lstStyle/>
          <a:p>
            <a:pPr marL="0" indent="0">
              <a:buNone/>
            </a:pPr>
            <a:r>
              <a:rPr lang="en-US" sz="1300" i="1" dirty="0">
                <a:solidFill>
                  <a:srgbClr val="5B6B82"/>
                </a:solidFill>
                <a:latin typeface="Calibri" pitchFamily="34" charset="0"/>
                <a:ea typeface="Calibri" pitchFamily="34" charset="-122"/>
                <a:cs typeface="Calibri" pitchFamily="34" charset="-120"/>
              </a:rPr>
              <a:t>A three-dimensional model of interactional readiness proposed in this study</a:t>
            </a:r>
            <a:endParaRPr lang="en-US" sz="1300" dirty="0"/>
          </a:p>
        </p:txBody>
      </p:sp>
      <p:sp>
        <p:nvSpPr>
          <p:cNvPr id="5" name="Shape 3"/>
          <p:cNvSpPr/>
          <p:nvPr/>
        </p:nvSpPr>
        <p:spPr>
          <a:xfrm>
            <a:off x="640080" y="1828800"/>
            <a:ext cx="3246120" cy="2331720"/>
          </a:xfrm>
          <a:prstGeom prst="roundRect">
            <a:avLst>
              <a:gd name="adj" fmla="val 3137"/>
            </a:avLst>
          </a:prstGeom>
          <a:solidFill>
            <a:srgbClr val="FFFFFF"/>
          </a:solidFill>
          <a:ln w="12700">
            <a:solidFill>
              <a:srgbClr val="E2E7EE"/>
            </a:solidFill>
            <a:prstDash val="solid"/>
          </a:ln>
          <a:effectLst>
            <a:outerShdw blurRad="76200" dist="25400" dir="5400000" algn="bl" rotWithShape="0">
              <a:srgbClr val="1B2A4A">
                <a:alpha val="12000"/>
              </a:srgbClr>
            </a:outerShdw>
          </a:effectLst>
        </p:spPr>
      </p:sp>
      <p:sp>
        <p:nvSpPr>
          <p:cNvPr id="6" name="Shape 4"/>
          <p:cNvSpPr/>
          <p:nvPr/>
        </p:nvSpPr>
        <p:spPr>
          <a:xfrm>
            <a:off x="640080" y="1828800"/>
            <a:ext cx="3246120" cy="109728"/>
          </a:xfrm>
          <a:prstGeom prst="rect">
            <a:avLst/>
          </a:prstGeom>
          <a:solidFill>
            <a:srgbClr val="2E86AB"/>
          </a:solidFill>
          <a:ln/>
        </p:spPr>
      </p:sp>
      <p:sp>
        <p:nvSpPr>
          <p:cNvPr id="7" name="Text 5"/>
          <p:cNvSpPr/>
          <p:nvPr/>
        </p:nvSpPr>
        <p:spPr>
          <a:xfrm>
            <a:off x="868680" y="2148840"/>
            <a:ext cx="2788920" cy="594360"/>
          </a:xfrm>
          <a:prstGeom prst="rect">
            <a:avLst/>
          </a:prstGeom>
          <a:noFill/>
          <a:ln/>
        </p:spPr>
        <p:txBody>
          <a:bodyPr wrap="square" rtlCol="0" anchor="t"/>
          <a:lstStyle/>
          <a:p>
            <a:pPr marL="0" indent="0">
              <a:buNone/>
            </a:pPr>
            <a:r>
              <a:rPr lang="en-US" sz="1500" b="1" dirty="0">
                <a:solidFill>
                  <a:srgbClr val="1B2A4A"/>
                </a:solidFill>
                <a:latin typeface="Cambria" pitchFamily="34" charset="0"/>
                <a:ea typeface="Cambria" pitchFamily="34" charset="-122"/>
                <a:cs typeface="Cambria" pitchFamily="34" charset="-120"/>
              </a:rPr>
              <a:t>Cognitive Readiness</a:t>
            </a:r>
            <a:endParaRPr lang="en-US" sz="1500" dirty="0"/>
          </a:p>
        </p:txBody>
      </p:sp>
      <p:sp>
        <p:nvSpPr>
          <p:cNvPr id="8" name="Text 6"/>
          <p:cNvSpPr/>
          <p:nvPr/>
        </p:nvSpPr>
        <p:spPr>
          <a:xfrm>
            <a:off x="868680" y="2743200"/>
            <a:ext cx="2788920" cy="1280160"/>
          </a:xfrm>
          <a:prstGeom prst="rect">
            <a:avLst/>
          </a:prstGeom>
          <a:noFill/>
          <a:ln/>
        </p:spPr>
        <p:txBody>
          <a:bodyPr wrap="square" rtlCol="0" anchor="t"/>
          <a:lstStyle/>
          <a:p>
            <a:pPr marL="0" indent="0">
              <a:lnSpc>
                <a:spcPct val="120000"/>
              </a:lnSpc>
              <a:buNone/>
            </a:pPr>
            <a:r>
              <a:rPr lang="en-US" sz="1200" dirty="0">
                <a:solidFill>
                  <a:srgbClr val="5B6B82"/>
                </a:solidFill>
                <a:latin typeface="Calibri" pitchFamily="34" charset="0"/>
                <a:ea typeface="Calibri" pitchFamily="34" charset="-122"/>
                <a:cs typeface="Calibri" pitchFamily="34" charset="-120"/>
              </a:rPr>
              <a:t>Ability to generate ideas, organize content, and formulate responses before speaking.</a:t>
            </a:r>
            <a:endParaRPr lang="en-US" sz="1200" dirty="0"/>
          </a:p>
        </p:txBody>
      </p:sp>
      <p:sp>
        <p:nvSpPr>
          <p:cNvPr id="9" name="Text 7"/>
          <p:cNvSpPr/>
          <p:nvPr/>
        </p:nvSpPr>
        <p:spPr>
          <a:xfrm>
            <a:off x="3904488" y="2651760"/>
            <a:ext cx="420624" cy="640080"/>
          </a:xfrm>
          <a:prstGeom prst="rect">
            <a:avLst/>
          </a:prstGeom>
          <a:noFill/>
          <a:ln/>
        </p:spPr>
        <p:txBody>
          <a:bodyPr wrap="square" rtlCol="0" anchor="ctr"/>
          <a:lstStyle/>
          <a:p>
            <a:pPr marL="0" indent="0" algn="ctr">
              <a:buNone/>
            </a:pPr>
            <a:r>
              <a:rPr lang="en-US" sz="2600" b="1" dirty="0">
                <a:solidFill>
                  <a:srgbClr val="5B6B82"/>
                </a:solidFill>
              </a:rPr>
              <a:t>→</a:t>
            </a:r>
            <a:endParaRPr lang="en-US" sz="2600" dirty="0"/>
          </a:p>
        </p:txBody>
      </p:sp>
      <p:sp>
        <p:nvSpPr>
          <p:cNvPr id="10" name="Shape 8"/>
          <p:cNvSpPr/>
          <p:nvPr/>
        </p:nvSpPr>
        <p:spPr>
          <a:xfrm>
            <a:off x="4343400" y="1828800"/>
            <a:ext cx="3246120" cy="2331720"/>
          </a:xfrm>
          <a:prstGeom prst="roundRect">
            <a:avLst>
              <a:gd name="adj" fmla="val 3137"/>
            </a:avLst>
          </a:prstGeom>
          <a:solidFill>
            <a:srgbClr val="FFFFFF"/>
          </a:solidFill>
          <a:ln w="12700">
            <a:solidFill>
              <a:srgbClr val="E2E7EE"/>
            </a:solidFill>
            <a:prstDash val="solid"/>
          </a:ln>
          <a:effectLst>
            <a:outerShdw blurRad="76200" dist="25400" dir="5400000" algn="bl" rotWithShape="0">
              <a:srgbClr val="1B2A4A">
                <a:alpha val="12000"/>
              </a:srgbClr>
            </a:outerShdw>
          </a:effectLst>
        </p:spPr>
      </p:sp>
      <p:sp>
        <p:nvSpPr>
          <p:cNvPr id="11" name="Shape 9"/>
          <p:cNvSpPr/>
          <p:nvPr/>
        </p:nvSpPr>
        <p:spPr>
          <a:xfrm>
            <a:off x="4343400" y="1828800"/>
            <a:ext cx="3246120" cy="109728"/>
          </a:xfrm>
          <a:prstGeom prst="rect">
            <a:avLst/>
          </a:prstGeom>
          <a:solidFill>
            <a:srgbClr val="6FA287"/>
          </a:solidFill>
          <a:ln/>
        </p:spPr>
      </p:sp>
      <p:sp>
        <p:nvSpPr>
          <p:cNvPr id="12" name="Text 10"/>
          <p:cNvSpPr/>
          <p:nvPr/>
        </p:nvSpPr>
        <p:spPr>
          <a:xfrm>
            <a:off x="4572000" y="2148840"/>
            <a:ext cx="2788920" cy="594360"/>
          </a:xfrm>
          <a:prstGeom prst="rect">
            <a:avLst/>
          </a:prstGeom>
          <a:noFill/>
          <a:ln/>
        </p:spPr>
        <p:txBody>
          <a:bodyPr wrap="square" rtlCol="0" anchor="t"/>
          <a:lstStyle/>
          <a:p>
            <a:pPr marL="0" indent="0">
              <a:buNone/>
            </a:pPr>
            <a:r>
              <a:rPr lang="en-US" sz="1500" b="1" dirty="0">
                <a:solidFill>
                  <a:srgbClr val="1B2A4A"/>
                </a:solidFill>
                <a:latin typeface="Cambria" pitchFamily="34" charset="0"/>
                <a:ea typeface="Cambria" pitchFamily="34" charset="-122"/>
                <a:cs typeface="Cambria" pitchFamily="34" charset="-120"/>
              </a:rPr>
              <a:t>Affective Readiness</a:t>
            </a:r>
            <a:endParaRPr lang="en-US" sz="1500" dirty="0"/>
          </a:p>
        </p:txBody>
      </p:sp>
      <p:sp>
        <p:nvSpPr>
          <p:cNvPr id="13" name="Text 11"/>
          <p:cNvSpPr/>
          <p:nvPr/>
        </p:nvSpPr>
        <p:spPr>
          <a:xfrm>
            <a:off x="4572000" y="2743200"/>
            <a:ext cx="2788920" cy="1280160"/>
          </a:xfrm>
          <a:prstGeom prst="rect">
            <a:avLst/>
          </a:prstGeom>
          <a:noFill/>
          <a:ln/>
        </p:spPr>
        <p:txBody>
          <a:bodyPr wrap="square" rtlCol="0" anchor="t"/>
          <a:lstStyle/>
          <a:p>
            <a:pPr marL="0" indent="0">
              <a:lnSpc>
                <a:spcPct val="120000"/>
              </a:lnSpc>
              <a:buNone/>
            </a:pPr>
            <a:r>
              <a:rPr lang="en-US" sz="1200" dirty="0">
                <a:solidFill>
                  <a:srgbClr val="5B6B82"/>
                </a:solidFill>
                <a:latin typeface="Calibri" pitchFamily="34" charset="0"/>
                <a:ea typeface="Calibri" pitchFamily="34" charset="-122"/>
                <a:cs typeface="Calibri" pitchFamily="34" charset="-120"/>
              </a:rPr>
              <a:t>Confidence, self-efficacy, and enjoyment associated with speaking tasks.</a:t>
            </a:r>
            <a:endParaRPr lang="en-US" sz="1200" dirty="0"/>
          </a:p>
        </p:txBody>
      </p:sp>
      <p:sp>
        <p:nvSpPr>
          <p:cNvPr id="14" name="Text 12"/>
          <p:cNvSpPr/>
          <p:nvPr/>
        </p:nvSpPr>
        <p:spPr>
          <a:xfrm>
            <a:off x="7607808" y="2651760"/>
            <a:ext cx="420624" cy="640080"/>
          </a:xfrm>
          <a:prstGeom prst="rect">
            <a:avLst/>
          </a:prstGeom>
          <a:noFill/>
          <a:ln/>
        </p:spPr>
        <p:txBody>
          <a:bodyPr wrap="square" rtlCol="0" anchor="ctr"/>
          <a:lstStyle/>
          <a:p>
            <a:pPr marL="0" indent="0" algn="ctr">
              <a:buNone/>
            </a:pPr>
            <a:r>
              <a:rPr lang="en-US" sz="2600" b="1" dirty="0">
                <a:solidFill>
                  <a:srgbClr val="5B6B82"/>
                </a:solidFill>
              </a:rPr>
              <a:t>→</a:t>
            </a:r>
            <a:endParaRPr lang="en-US" sz="2600" dirty="0"/>
          </a:p>
        </p:txBody>
      </p:sp>
      <p:sp>
        <p:nvSpPr>
          <p:cNvPr id="15" name="Shape 13"/>
          <p:cNvSpPr/>
          <p:nvPr/>
        </p:nvSpPr>
        <p:spPr>
          <a:xfrm>
            <a:off x="8046720" y="1828800"/>
            <a:ext cx="3246120" cy="2331720"/>
          </a:xfrm>
          <a:prstGeom prst="roundRect">
            <a:avLst>
              <a:gd name="adj" fmla="val 3137"/>
            </a:avLst>
          </a:prstGeom>
          <a:solidFill>
            <a:srgbClr val="FFFFFF"/>
          </a:solidFill>
          <a:ln w="12700">
            <a:solidFill>
              <a:srgbClr val="E2E7EE"/>
            </a:solidFill>
            <a:prstDash val="solid"/>
          </a:ln>
          <a:effectLst>
            <a:outerShdw blurRad="76200" dist="25400" dir="5400000" algn="bl" rotWithShape="0">
              <a:srgbClr val="1B2A4A">
                <a:alpha val="12000"/>
              </a:srgbClr>
            </a:outerShdw>
          </a:effectLst>
        </p:spPr>
      </p:sp>
      <p:sp>
        <p:nvSpPr>
          <p:cNvPr id="16" name="Shape 14"/>
          <p:cNvSpPr/>
          <p:nvPr/>
        </p:nvSpPr>
        <p:spPr>
          <a:xfrm>
            <a:off x="8046720" y="1828800"/>
            <a:ext cx="3246120" cy="109728"/>
          </a:xfrm>
          <a:prstGeom prst="rect">
            <a:avLst/>
          </a:prstGeom>
          <a:solidFill>
            <a:srgbClr val="C1666B"/>
          </a:solidFill>
          <a:ln/>
        </p:spPr>
      </p:sp>
      <p:sp>
        <p:nvSpPr>
          <p:cNvPr id="17" name="Text 15"/>
          <p:cNvSpPr/>
          <p:nvPr/>
        </p:nvSpPr>
        <p:spPr>
          <a:xfrm>
            <a:off x="8275320" y="2148840"/>
            <a:ext cx="2788920" cy="594360"/>
          </a:xfrm>
          <a:prstGeom prst="rect">
            <a:avLst/>
          </a:prstGeom>
          <a:noFill/>
          <a:ln/>
        </p:spPr>
        <p:txBody>
          <a:bodyPr wrap="square" rtlCol="0" anchor="t"/>
          <a:lstStyle/>
          <a:p>
            <a:pPr marL="0" indent="0">
              <a:buNone/>
            </a:pPr>
            <a:r>
              <a:rPr lang="en-US" sz="1500" b="1" dirty="0">
                <a:solidFill>
                  <a:srgbClr val="1B2A4A"/>
                </a:solidFill>
                <a:latin typeface="Cambria" pitchFamily="34" charset="0"/>
                <a:ea typeface="Cambria" pitchFamily="34" charset="-122"/>
                <a:cs typeface="Cambria" pitchFamily="34" charset="-120"/>
              </a:rPr>
              <a:t>Interactional Engagement</a:t>
            </a:r>
          </a:p>
          <a:p>
            <a:r>
              <a:rPr lang="en-US" sz="1500" i="1" dirty="0"/>
              <a:t>(most socially demanding)</a:t>
            </a:r>
          </a:p>
        </p:txBody>
      </p:sp>
      <p:sp>
        <p:nvSpPr>
          <p:cNvPr id="18" name="Text 16"/>
          <p:cNvSpPr/>
          <p:nvPr/>
        </p:nvSpPr>
        <p:spPr>
          <a:xfrm>
            <a:off x="8275320" y="2743200"/>
            <a:ext cx="2788920" cy="1280160"/>
          </a:xfrm>
          <a:prstGeom prst="rect">
            <a:avLst/>
          </a:prstGeom>
          <a:noFill/>
          <a:ln/>
        </p:spPr>
        <p:txBody>
          <a:bodyPr wrap="square" rtlCol="0" anchor="t"/>
          <a:lstStyle/>
          <a:p>
            <a:pPr marL="0" indent="0">
              <a:lnSpc>
                <a:spcPct val="120000"/>
              </a:lnSpc>
              <a:buNone/>
            </a:pPr>
            <a:r>
              <a:rPr lang="en-US" sz="1200" dirty="0">
                <a:solidFill>
                  <a:srgbClr val="5B6B82"/>
                </a:solidFill>
                <a:latin typeface="Calibri" pitchFamily="34" charset="0"/>
                <a:ea typeface="Calibri" pitchFamily="34" charset="-122"/>
                <a:cs typeface="Calibri" pitchFamily="34" charset="-120"/>
              </a:rPr>
              <a:t>Willingness to take communicative risks in public, teacher-evaluated settings.</a:t>
            </a:r>
            <a:endParaRPr lang="en-US" sz="1200" dirty="0"/>
          </a:p>
        </p:txBody>
      </p:sp>
      <p:sp>
        <p:nvSpPr>
          <p:cNvPr id="19" name="Shape 17"/>
          <p:cNvSpPr/>
          <p:nvPr/>
        </p:nvSpPr>
        <p:spPr>
          <a:xfrm>
            <a:off x="640080" y="4526280"/>
            <a:ext cx="10881360" cy="1417320"/>
          </a:xfrm>
          <a:prstGeom prst="roundRect">
            <a:avLst>
              <a:gd name="adj" fmla="val 5161"/>
            </a:avLst>
          </a:prstGeom>
          <a:solidFill>
            <a:srgbClr val="1B2A4A"/>
          </a:solidFill>
          <a:ln w="12700">
            <a:solidFill>
              <a:srgbClr val="E2E7EE"/>
            </a:solidFill>
            <a:prstDash val="solid"/>
          </a:ln>
          <a:effectLst>
            <a:outerShdw blurRad="76200" dist="25400" dir="5400000" algn="bl" rotWithShape="0">
              <a:srgbClr val="1B2A4A">
                <a:alpha val="12000"/>
              </a:srgbClr>
            </a:outerShdw>
          </a:effectLst>
        </p:spPr>
      </p:sp>
      <p:sp>
        <p:nvSpPr>
          <p:cNvPr id="20" name="Text 18"/>
          <p:cNvSpPr/>
          <p:nvPr/>
        </p:nvSpPr>
        <p:spPr>
          <a:xfrm>
            <a:off x="914400" y="4709160"/>
            <a:ext cx="10332720" cy="1051560"/>
          </a:xfrm>
          <a:prstGeom prst="rect">
            <a:avLst/>
          </a:prstGeom>
          <a:noFill/>
          <a:ln/>
        </p:spPr>
        <p:txBody>
          <a:bodyPr wrap="square" rtlCol="0" anchor="ctr"/>
          <a:lstStyle/>
          <a:p>
            <a:pPr marL="0" indent="0">
              <a:lnSpc>
                <a:spcPct val="120000"/>
              </a:lnSpc>
              <a:buNone/>
            </a:pPr>
            <a:r>
              <a:rPr lang="en-US" sz="1500" i="1" dirty="0">
                <a:solidFill>
                  <a:srgbClr val="FFFFFF"/>
                </a:solidFill>
                <a:latin typeface="Calibri" pitchFamily="34" charset="0"/>
                <a:ea typeface="Calibri" pitchFamily="34" charset="-122"/>
                <a:cs typeface="Calibri" pitchFamily="34" charset="-120"/>
              </a:rPr>
              <a:t>The preparedness–participation Gap: AI raises cognitive &amp; affective readiness — but may not proportionally raise willingness to engage publicly with teachers</a:t>
            </a:r>
            <a:endParaRPr lang="en-US" sz="1500" dirty="0"/>
          </a:p>
        </p:txBody>
      </p:sp>
      <p:sp>
        <p:nvSpPr>
          <p:cNvPr id="22" name="Text 19"/>
          <p:cNvSpPr/>
          <p:nvPr/>
        </p:nvSpPr>
        <p:spPr>
          <a:xfrm>
            <a:off x="548640" y="6473952"/>
            <a:ext cx="7315200" cy="274320"/>
          </a:xfrm>
          <a:prstGeom prst="rect">
            <a:avLst/>
          </a:prstGeom>
          <a:noFill/>
          <a:ln/>
        </p:spPr>
        <p:txBody>
          <a:bodyPr wrap="square" rtlCol="0" anchor="ctr"/>
          <a:lstStyle/>
          <a:p>
            <a:pPr marL="0" indent="0">
              <a:buNone/>
            </a:pPr>
            <a:r>
              <a:rPr lang="en-US" sz="900" dirty="0">
                <a:solidFill>
                  <a:srgbClr val="5B6B82"/>
                </a:solidFill>
                <a:latin typeface="Calibri" pitchFamily="34" charset="0"/>
                <a:ea typeface="Calibri" pitchFamily="34" charset="-122"/>
                <a:cs typeface="Calibri" pitchFamily="34" charset="-120"/>
              </a:rPr>
              <a:t>Student Perceptions of AI-Assisted Learning • Nguyen Thanh Thuy • HCMUT</a:t>
            </a:r>
            <a:endParaRPr lang="en-US" sz="900" dirty="0"/>
          </a:p>
        </p:txBody>
      </p:sp>
      <p:sp>
        <p:nvSpPr>
          <p:cNvPr id="23" name="Text 20"/>
          <p:cNvSpPr/>
          <p:nvPr/>
        </p:nvSpPr>
        <p:spPr>
          <a:xfrm>
            <a:off x="11612880" y="6473952"/>
            <a:ext cx="457200" cy="274320"/>
          </a:xfrm>
          <a:prstGeom prst="rect">
            <a:avLst/>
          </a:prstGeom>
          <a:noFill/>
          <a:ln/>
        </p:spPr>
        <p:txBody>
          <a:bodyPr wrap="square" rtlCol="0" anchor="ctr"/>
          <a:lstStyle/>
          <a:p>
            <a:pPr marL="0" indent="0" algn="r">
              <a:buNone/>
            </a:pPr>
            <a:r>
              <a:rPr lang="en-US" sz="1000" dirty="0">
                <a:solidFill>
                  <a:srgbClr val="5B6B82"/>
                </a:solidFill>
                <a:latin typeface="Calibri" pitchFamily="34" charset="0"/>
                <a:ea typeface="Calibri" pitchFamily="34" charset="-122"/>
                <a:cs typeface="Calibri" pitchFamily="34" charset="-120"/>
              </a:rPr>
              <a:t>4</a:t>
            </a:r>
            <a:endParaRPr lang="en-US" sz="1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fade">
                                      <p:cBhvr>
                                        <p:cTn id="18" dur="500"/>
                                        <p:tgtEl>
                                          <p:spTgt spid="13"/>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fade">
                                      <p:cBhvr>
                                        <p:cTn id="23" dur="500"/>
                                        <p:tgtEl>
                                          <p:spTgt spid="17"/>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fade">
                                      <p:cBhvr>
                                        <p:cTn id="26" dur="500"/>
                                        <p:tgtEl>
                                          <p:spTgt spid="18"/>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20"/>
                                        </p:tgtEl>
                                        <p:attrNameLst>
                                          <p:attrName>style.visibility</p:attrName>
                                        </p:attrNameLst>
                                      </p:cBhvr>
                                      <p:to>
                                        <p:strVal val="visible"/>
                                      </p:to>
                                    </p:set>
                                    <p:animEffect transition="in" filter="fade">
                                      <p:cBhvr>
                                        <p:cTn id="31" dur="500"/>
                                        <p:tgtEl>
                                          <p:spTgt spid="20"/>
                                        </p:tgtEl>
                                      </p:cBhvr>
                                    </p:animEffect>
                                  </p:childTnLst>
                                </p:cTn>
                              </p:par>
                              <p:par>
                                <p:cTn id="32" presetID="10" presetClass="entr" presetSubtype="0" fill="hold" nodeType="withEffect">
                                  <p:stCondLst>
                                    <p:cond delay="0"/>
                                  </p:stCondLst>
                                  <p:childTnLst>
                                    <p:set>
                                      <p:cBhvr>
                                        <p:cTn id="33" dur="1" fill="hold">
                                          <p:stCondLst>
                                            <p:cond delay="0"/>
                                          </p:stCondLst>
                                        </p:cTn>
                                        <p:tgtEl>
                                          <p:spTgt spid="19"/>
                                        </p:tgtEl>
                                        <p:attrNameLst>
                                          <p:attrName>style.visibility</p:attrName>
                                        </p:attrNameLst>
                                      </p:cBhvr>
                                      <p:to>
                                        <p:strVal val="visible"/>
                                      </p:to>
                                    </p:set>
                                    <p:animEffect transition="in" filter="fade">
                                      <p:cBhvr>
                                        <p:cTn id="34"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12" grpId="0" animBg="1"/>
      <p:bldP spid="13" grpId="0" animBg="1"/>
      <p:bldP spid="17" grpId="0" animBg="1"/>
      <p:bldP spid="18" grpId="0" animBg="1"/>
      <p:bldP spid="2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4F6F9"/>
        </a:solidFill>
        <a:effectLst/>
      </p:bgPr>
    </p:bg>
    <p:spTree>
      <p:nvGrpSpPr>
        <p:cNvPr id="1" name=""/>
        <p:cNvGrpSpPr/>
        <p:nvPr/>
      </p:nvGrpSpPr>
      <p:grpSpPr>
        <a:xfrm>
          <a:off x="0" y="0"/>
          <a:ext cx="0" cy="0"/>
          <a:chOff x="0" y="0"/>
          <a:chExt cx="0" cy="0"/>
        </a:xfrm>
      </p:grpSpPr>
      <p:sp>
        <p:nvSpPr>
          <p:cNvPr id="2" name="Text 0"/>
          <p:cNvSpPr/>
          <p:nvPr/>
        </p:nvSpPr>
        <p:spPr>
          <a:xfrm>
            <a:off x="548640" y="365760"/>
            <a:ext cx="11064240" cy="822960"/>
          </a:xfrm>
          <a:prstGeom prst="rect">
            <a:avLst/>
          </a:prstGeom>
          <a:noFill/>
          <a:ln/>
        </p:spPr>
        <p:txBody>
          <a:bodyPr wrap="square" rtlCol="0" anchor="t"/>
          <a:lstStyle/>
          <a:p>
            <a:pPr marL="0" indent="0" algn="l">
              <a:buNone/>
            </a:pPr>
            <a:r>
              <a:rPr lang="en-US" sz="3000" b="1" dirty="0">
                <a:solidFill>
                  <a:srgbClr val="1B2A4A"/>
                </a:solidFill>
                <a:latin typeface="Cambria" pitchFamily="34" charset="0"/>
                <a:ea typeface="Cambria" pitchFamily="34" charset="-122"/>
                <a:cs typeface="Cambria" pitchFamily="34" charset="-120"/>
              </a:rPr>
              <a:t>Methodology at a Glance</a:t>
            </a:r>
            <a:endParaRPr lang="en-US" sz="3000" dirty="0"/>
          </a:p>
        </p:txBody>
      </p:sp>
      <p:sp>
        <p:nvSpPr>
          <p:cNvPr id="3" name="Text 1"/>
          <p:cNvSpPr/>
          <p:nvPr/>
        </p:nvSpPr>
        <p:spPr>
          <a:xfrm>
            <a:off x="566928" y="137160"/>
            <a:ext cx="9144000" cy="274320"/>
          </a:xfrm>
          <a:prstGeom prst="rect">
            <a:avLst/>
          </a:prstGeom>
          <a:noFill/>
          <a:ln/>
        </p:spPr>
        <p:txBody>
          <a:bodyPr wrap="square" rtlCol="0" anchor="ctr"/>
          <a:lstStyle/>
          <a:p>
            <a:pPr marL="0" indent="0">
              <a:buNone/>
            </a:pPr>
            <a:r>
              <a:rPr lang="en-US" sz="1200" b="1" kern="0" spc="200" dirty="0">
                <a:solidFill>
                  <a:srgbClr val="2E86AB"/>
                </a:solidFill>
                <a:latin typeface="Calibri" pitchFamily="34" charset="0"/>
                <a:ea typeface="Calibri" pitchFamily="34" charset="-122"/>
                <a:cs typeface="Calibri" pitchFamily="34" charset="-120"/>
              </a:rPr>
              <a:t>RESEARCH DESIGN</a:t>
            </a:r>
            <a:endParaRPr lang="en-US" sz="1200" dirty="0"/>
          </a:p>
        </p:txBody>
      </p:sp>
      <p:sp>
        <p:nvSpPr>
          <p:cNvPr id="4" name="Shape 2"/>
          <p:cNvSpPr/>
          <p:nvPr/>
        </p:nvSpPr>
        <p:spPr>
          <a:xfrm>
            <a:off x="548640" y="1600200"/>
            <a:ext cx="5303520" cy="4206240"/>
          </a:xfrm>
          <a:prstGeom prst="roundRect">
            <a:avLst>
              <a:gd name="adj" fmla="val 1739"/>
            </a:avLst>
          </a:prstGeom>
          <a:solidFill>
            <a:srgbClr val="FFFFFF"/>
          </a:solidFill>
          <a:ln w="12700">
            <a:solidFill>
              <a:srgbClr val="E2E7EE"/>
            </a:solidFill>
            <a:prstDash val="solid"/>
          </a:ln>
          <a:effectLst>
            <a:outerShdw blurRad="76200" dist="25400" dir="5400000" algn="bl" rotWithShape="0">
              <a:srgbClr val="1B2A4A">
                <a:alpha val="12000"/>
              </a:srgbClr>
            </a:outerShdw>
          </a:effectLst>
        </p:spPr>
      </p:sp>
      <p:sp>
        <p:nvSpPr>
          <p:cNvPr id="5" name="Text 3"/>
          <p:cNvSpPr/>
          <p:nvPr/>
        </p:nvSpPr>
        <p:spPr>
          <a:xfrm>
            <a:off x="822960" y="1828800"/>
            <a:ext cx="4754880" cy="457200"/>
          </a:xfrm>
          <a:prstGeom prst="rect">
            <a:avLst/>
          </a:prstGeom>
          <a:noFill/>
          <a:ln/>
        </p:spPr>
        <p:txBody>
          <a:bodyPr wrap="square" rtlCol="0" anchor="ctr"/>
          <a:lstStyle/>
          <a:p>
            <a:pPr marL="0" indent="0">
              <a:buNone/>
            </a:pPr>
            <a:r>
              <a:rPr lang="en-US" sz="1700" b="1" dirty="0">
                <a:solidFill>
                  <a:srgbClr val="1B2A4A"/>
                </a:solidFill>
                <a:latin typeface="Cambria" pitchFamily="34" charset="0"/>
                <a:ea typeface="Cambria" pitchFamily="34" charset="-122"/>
                <a:cs typeface="Cambria" pitchFamily="34" charset="-120"/>
              </a:rPr>
              <a:t>Mixed-Methods, Exploratory Design</a:t>
            </a:r>
            <a:endParaRPr lang="en-US" sz="1700" dirty="0"/>
          </a:p>
        </p:txBody>
      </p:sp>
      <p:sp>
        <p:nvSpPr>
          <p:cNvPr id="6" name="Text 4"/>
          <p:cNvSpPr/>
          <p:nvPr/>
        </p:nvSpPr>
        <p:spPr>
          <a:xfrm>
            <a:off x="822960" y="2377440"/>
            <a:ext cx="4754880" cy="3200400"/>
          </a:xfrm>
          <a:prstGeom prst="rect">
            <a:avLst/>
          </a:prstGeom>
          <a:noFill/>
          <a:ln/>
        </p:spPr>
        <p:txBody>
          <a:bodyPr wrap="square" rtlCol="0" anchor="t"/>
          <a:lstStyle/>
          <a:p>
            <a:pPr marL="228600" indent="-228600">
              <a:lnSpc>
                <a:spcPct val="115000"/>
              </a:lnSpc>
              <a:spcAft>
                <a:spcPts val="1000"/>
              </a:spcAft>
              <a:buSzPct val="100000"/>
              <a:buFontTx/>
              <a:buChar char="▪"/>
            </a:pPr>
            <a:r>
              <a:rPr lang="en-US" sz="1300" dirty="0">
                <a:solidFill>
                  <a:srgbClr val="1B2A4A"/>
                </a:solidFill>
                <a:latin typeface="Calibri" pitchFamily="34" charset="0"/>
                <a:ea typeface="Calibri" pitchFamily="34" charset="-122"/>
                <a:cs typeface="Calibri" pitchFamily="34" charset="-120"/>
              </a:rPr>
              <a:t>Likert-scale questionnaire + reflective journals (triangulated)</a:t>
            </a:r>
            <a:endParaRPr lang="en-US" sz="1300" dirty="0"/>
          </a:p>
          <a:p>
            <a:pPr marL="228600" indent="-228600">
              <a:lnSpc>
                <a:spcPct val="115000"/>
              </a:lnSpc>
              <a:spcAft>
                <a:spcPts val="1000"/>
              </a:spcAft>
              <a:buSzPct val="100000"/>
              <a:buChar char="▪"/>
            </a:pPr>
            <a:r>
              <a:rPr lang="en-US" sz="1300" dirty="0">
                <a:solidFill>
                  <a:srgbClr val="1B2A4A"/>
                </a:solidFill>
                <a:latin typeface="Calibri" pitchFamily="34" charset="0"/>
                <a:ea typeface="Calibri" pitchFamily="34" charset="-122"/>
                <a:cs typeface="Calibri" pitchFamily="34" charset="-120"/>
              </a:rPr>
              <a:t>8-week intervention, second semester 2023–2024, HCMUT</a:t>
            </a:r>
            <a:endParaRPr lang="en-US" sz="1300" dirty="0"/>
          </a:p>
          <a:p>
            <a:pPr marL="228600" indent="-228600">
              <a:lnSpc>
                <a:spcPct val="115000"/>
              </a:lnSpc>
              <a:spcAft>
                <a:spcPts val="1000"/>
              </a:spcAft>
              <a:buSzPct val="100000"/>
              <a:buChar char="▪"/>
            </a:pPr>
            <a:r>
              <a:rPr lang="en-US" sz="1300" dirty="0">
                <a:solidFill>
                  <a:srgbClr val="1B2A4A"/>
                </a:solidFill>
                <a:latin typeface="Calibri" pitchFamily="34" charset="0"/>
                <a:ea typeface="Calibri" pitchFamily="34" charset="-122"/>
                <a:cs typeface="Calibri" pitchFamily="34" charset="-120"/>
              </a:rPr>
              <a:t>4 intact class sections, same instructor</a:t>
            </a:r>
            <a:endParaRPr lang="en-US" sz="1300" dirty="0"/>
          </a:p>
          <a:p>
            <a:pPr marL="228600" indent="-228600">
              <a:lnSpc>
                <a:spcPct val="115000"/>
              </a:lnSpc>
              <a:spcAft>
                <a:spcPts val="1000"/>
              </a:spcAft>
              <a:buSzPct val="100000"/>
              <a:buChar char="▪"/>
            </a:pPr>
            <a:r>
              <a:rPr lang="en-US" sz="1300" dirty="0">
                <a:solidFill>
                  <a:srgbClr val="1B2A4A"/>
                </a:solidFill>
                <a:latin typeface="Calibri" pitchFamily="34" charset="0"/>
                <a:ea typeface="Calibri" pitchFamily="34" charset="-122"/>
                <a:cs typeface="Calibri" pitchFamily="34" charset="-120"/>
              </a:rPr>
              <a:t>AI tools: ChatGPT (content/idea prep) + ELSA Speak (pronunciation)</a:t>
            </a:r>
          </a:p>
          <a:p>
            <a:pPr marL="228600" indent="-228600">
              <a:lnSpc>
                <a:spcPct val="115000"/>
              </a:lnSpc>
              <a:spcAft>
                <a:spcPts val="1000"/>
              </a:spcAft>
              <a:buSzPct val="100000"/>
              <a:buChar char="▪"/>
            </a:pPr>
            <a:r>
              <a:rPr lang="en-US" sz="1300" dirty="0">
                <a:solidFill>
                  <a:srgbClr val="1B2A4A"/>
                </a:solidFill>
                <a:latin typeface="Calibri" pitchFamily="34" charset="0"/>
                <a:ea typeface="Calibri" pitchFamily="34" charset="-122"/>
                <a:cs typeface="Calibri" pitchFamily="34" charset="-120"/>
              </a:rPr>
              <a:t>SPSS 26.0: regression, exploratory path analysis, EFA; NVivo 12 thematic analysis</a:t>
            </a:r>
            <a:endParaRPr lang="en-US" sz="1300" dirty="0"/>
          </a:p>
        </p:txBody>
      </p:sp>
      <p:sp>
        <p:nvSpPr>
          <p:cNvPr id="7" name="Shape 5"/>
          <p:cNvSpPr/>
          <p:nvPr/>
        </p:nvSpPr>
        <p:spPr>
          <a:xfrm>
            <a:off x="6080760" y="1600200"/>
            <a:ext cx="5532120" cy="4206240"/>
          </a:xfrm>
          <a:prstGeom prst="roundRect">
            <a:avLst>
              <a:gd name="adj" fmla="val 1739"/>
            </a:avLst>
          </a:prstGeom>
          <a:solidFill>
            <a:srgbClr val="1B2A4A"/>
          </a:solidFill>
          <a:ln w="12700">
            <a:solidFill>
              <a:srgbClr val="E2E7EE"/>
            </a:solidFill>
            <a:prstDash val="solid"/>
          </a:ln>
          <a:effectLst>
            <a:outerShdw blurRad="76200" dist="25400" dir="5400000" algn="bl" rotWithShape="0">
              <a:srgbClr val="1B2A4A">
                <a:alpha val="12000"/>
              </a:srgbClr>
            </a:outerShdw>
          </a:effectLst>
        </p:spPr>
      </p:sp>
      <p:sp>
        <p:nvSpPr>
          <p:cNvPr id="8" name="Text 6"/>
          <p:cNvSpPr/>
          <p:nvPr/>
        </p:nvSpPr>
        <p:spPr>
          <a:xfrm>
            <a:off x="6080760" y="1783080"/>
            <a:ext cx="5532120" cy="914400"/>
          </a:xfrm>
          <a:prstGeom prst="rect">
            <a:avLst/>
          </a:prstGeom>
          <a:noFill/>
          <a:ln/>
        </p:spPr>
        <p:txBody>
          <a:bodyPr wrap="square" rtlCol="0" anchor="ctr"/>
          <a:lstStyle/>
          <a:p>
            <a:pPr marL="0" indent="0" algn="ctr">
              <a:buNone/>
            </a:pPr>
            <a:r>
              <a:rPr lang="en-US" sz="5200" b="1" dirty="0">
                <a:solidFill>
                  <a:srgbClr val="E8A33D"/>
                </a:solidFill>
                <a:latin typeface="Cambria" pitchFamily="34" charset="0"/>
                <a:ea typeface="Cambria" pitchFamily="34" charset="-122"/>
                <a:cs typeface="Cambria" pitchFamily="34" charset="-120"/>
              </a:rPr>
              <a:t>N = 200</a:t>
            </a:r>
            <a:endParaRPr lang="en-US" sz="5200" dirty="0"/>
          </a:p>
        </p:txBody>
      </p:sp>
      <p:sp>
        <p:nvSpPr>
          <p:cNvPr id="9" name="Text 7"/>
          <p:cNvSpPr/>
          <p:nvPr/>
        </p:nvSpPr>
        <p:spPr>
          <a:xfrm>
            <a:off x="6400800" y="2697480"/>
            <a:ext cx="4892040" cy="548640"/>
          </a:xfrm>
          <a:prstGeom prst="rect">
            <a:avLst/>
          </a:prstGeom>
          <a:noFill/>
          <a:ln/>
        </p:spPr>
        <p:txBody>
          <a:bodyPr wrap="square" rtlCol="0" anchor="ctr"/>
          <a:lstStyle/>
          <a:p>
            <a:pPr marL="0" indent="0" algn="ctr">
              <a:buNone/>
            </a:pPr>
            <a:r>
              <a:rPr lang="en-US" sz="1200" dirty="0">
                <a:solidFill>
                  <a:srgbClr val="CADCFC"/>
                </a:solidFill>
                <a:latin typeface="Calibri" pitchFamily="34" charset="0"/>
                <a:ea typeface="Calibri" pitchFamily="34" charset="-122"/>
                <a:cs typeface="Calibri" pitchFamily="34" charset="-120"/>
              </a:rPr>
              <a:t>Non-English major undergraduates (Engineering, CS, Business, Natural Sciences)</a:t>
            </a:r>
            <a:endParaRPr lang="en-US" sz="1200" dirty="0"/>
          </a:p>
        </p:txBody>
      </p:sp>
      <p:sp>
        <p:nvSpPr>
          <p:cNvPr id="10" name="Text 8"/>
          <p:cNvSpPr/>
          <p:nvPr/>
        </p:nvSpPr>
        <p:spPr>
          <a:xfrm>
            <a:off x="6400800" y="3429000"/>
            <a:ext cx="2194560" cy="384048"/>
          </a:xfrm>
          <a:prstGeom prst="rect">
            <a:avLst/>
          </a:prstGeom>
          <a:noFill/>
          <a:ln/>
        </p:spPr>
        <p:txBody>
          <a:bodyPr wrap="square" rtlCol="0" anchor="ctr"/>
          <a:lstStyle/>
          <a:p>
            <a:pPr marL="0" indent="0">
              <a:buNone/>
            </a:pPr>
            <a:r>
              <a:rPr lang="en-US" sz="1150" dirty="0">
                <a:solidFill>
                  <a:srgbClr val="9AA7BD"/>
                </a:solidFill>
                <a:latin typeface="Calibri" pitchFamily="34" charset="0"/>
                <a:ea typeface="Calibri" pitchFamily="34" charset="-122"/>
                <a:cs typeface="Calibri" pitchFamily="34" charset="-120"/>
              </a:rPr>
              <a:t>Gender</a:t>
            </a:r>
            <a:endParaRPr lang="en-US" sz="1150" dirty="0"/>
          </a:p>
        </p:txBody>
      </p:sp>
      <p:sp>
        <p:nvSpPr>
          <p:cNvPr id="11" name="Text 9"/>
          <p:cNvSpPr/>
          <p:nvPr/>
        </p:nvSpPr>
        <p:spPr>
          <a:xfrm>
            <a:off x="8595360" y="3429000"/>
            <a:ext cx="2743200" cy="384048"/>
          </a:xfrm>
          <a:prstGeom prst="rect">
            <a:avLst/>
          </a:prstGeom>
          <a:noFill/>
          <a:ln/>
        </p:spPr>
        <p:txBody>
          <a:bodyPr wrap="square" rtlCol="0" anchor="ctr"/>
          <a:lstStyle/>
          <a:p>
            <a:pPr marL="0" indent="0" algn="r">
              <a:buNone/>
            </a:pPr>
            <a:r>
              <a:rPr lang="en-US" sz="1250" b="1" dirty="0">
                <a:solidFill>
                  <a:srgbClr val="FFFFFF"/>
                </a:solidFill>
                <a:latin typeface="Calibri" pitchFamily="34" charset="0"/>
                <a:ea typeface="Calibri" pitchFamily="34" charset="-122"/>
                <a:cs typeface="Calibri" pitchFamily="34" charset="-120"/>
              </a:rPr>
              <a:t>53% M • 47% F</a:t>
            </a:r>
            <a:endParaRPr lang="en-US" sz="1250" dirty="0"/>
          </a:p>
        </p:txBody>
      </p:sp>
      <p:sp>
        <p:nvSpPr>
          <p:cNvPr id="12" name="Text 10"/>
          <p:cNvSpPr/>
          <p:nvPr/>
        </p:nvSpPr>
        <p:spPr>
          <a:xfrm>
            <a:off x="6400800" y="3886200"/>
            <a:ext cx="2194560" cy="384048"/>
          </a:xfrm>
          <a:prstGeom prst="rect">
            <a:avLst/>
          </a:prstGeom>
          <a:noFill/>
          <a:ln/>
        </p:spPr>
        <p:txBody>
          <a:bodyPr wrap="square" rtlCol="0" anchor="ctr"/>
          <a:lstStyle/>
          <a:p>
            <a:pPr marL="0" indent="0">
              <a:buNone/>
            </a:pPr>
            <a:r>
              <a:rPr lang="en-US" sz="1150" dirty="0">
                <a:solidFill>
                  <a:srgbClr val="9AA7BD"/>
                </a:solidFill>
                <a:latin typeface="Calibri" pitchFamily="34" charset="0"/>
                <a:ea typeface="Calibri" pitchFamily="34" charset="-122"/>
                <a:cs typeface="Calibri" pitchFamily="34" charset="-120"/>
              </a:rPr>
              <a:t>Age Range</a:t>
            </a:r>
            <a:endParaRPr lang="en-US" sz="1150" dirty="0"/>
          </a:p>
        </p:txBody>
      </p:sp>
      <p:sp>
        <p:nvSpPr>
          <p:cNvPr id="13" name="Text 11"/>
          <p:cNvSpPr/>
          <p:nvPr/>
        </p:nvSpPr>
        <p:spPr>
          <a:xfrm>
            <a:off x="8595360" y="3886200"/>
            <a:ext cx="2743200" cy="384048"/>
          </a:xfrm>
          <a:prstGeom prst="rect">
            <a:avLst/>
          </a:prstGeom>
          <a:noFill/>
          <a:ln/>
        </p:spPr>
        <p:txBody>
          <a:bodyPr wrap="square" rtlCol="0" anchor="ctr"/>
          <a:lstStyle/>
          <a:p>
            <a:pPr marL="0" indent="0" algn="r">
              <a:buNone/>
            </a:pPr>
            <a:r>
              <a:rPr lang="en-US" sz="1250" b="1" dirty="0">
                <a:solidFill>
                  <a:srgbClr val="FFFFFF"/>
                </a:solidFill>
                <a:latin typeface="Calibri" pitchFamily="34" charset="0"/>
                <a:ea typeface="Calibri" pitchFamily="34" charset="-122"/>
                <a:cs typeface="Calibri" pitchFamily="34" charset="-120"/>
              </a:rPr>
              <a:t>18–22 years</a:t>
            </a:r>
            <a:endParaRPr lang="en-US" sz="1250" dirty="0"/>
          </a:p>
        </p:txBody>
      </p:sp>
      <p:sp>
        <p:nvSpPr>
          <p:cNvPr id="14" name="Text 12"/>
          <p:cNvSpPr/>
          <p:nvPr/>
        </p:nvSpPr>
        <p:spPr>
          <a:xfrm>
            <a:off x="6400800" y="4343400"/>
            <a:ext cx="2194560" cy="384048"/>
          </a:xfrm>
          <a:prstGeom prst="rect">
            <a:avLst/>
          </a:prstGeom>
          <a:noFill/>
          <a:ln/>
        </p:spPr>
        <p:txBody>
          <a:bodyPr wrap="square" rtlCol="0" anchor="ctr"/>
          <a:lstStyle/>
          <a:p>
            <a:pPr marL="0" indent="0">
              <a:buNone/>
            </a:pPr>
            <a:r>
              <a:rPr lang="en-US" sz="1150" dirty="0">
                <a:solidFill>
                  <a:srgbClr val="9AA7BD"/>
                </a:solidFill>
                <a:latin typeface="Calibri" pitchFamily="34" charset="0"/>
                <a:ea typeface="Calibri" pitchFamily="34" charset="-122"/>
                <a:cs typeface="Calibri" pitchFamily="34" charset="-120"/>
              </a:rPr>
              <a:t>CEFR Level</a:t>
            </a:r>
            <a:endParaRPr lang="en-US" sz="1150" dirty="0"/>
          </a:p>
        </p:txBody>
      </p:sp>
      <p:sp>
        <p:nvSpPr>
          <p:cNvPr id="15" name="Text 13"/>
          <p:cNvSpPr/>
          <p:nvPr/>
        </p:nvSpPr>
        <p:spPr>
          <a:xfrm>
            <a:off x="8595360" y="4343400"/>
            <a:ext cx="2743200" cy="384048"/>
          </a:xfrm>
          <a:prstGeom prst="rect">
            <a:avLst/>
          </a:prstGeom>
          <a:noFill/>
          <a:ln/>
        </p:spPr>
        <p:txBody>
          <a:bodyPr wrap="square" rtlCol="0" anchor="ctr"/>
          <a:lstStyle/>
          <a:p>
            <a:pPr marL="0" indent="0" algn="r">
              <a:buNone/>
            </a:pPr>
            <a:r>
              <a:rPr lang="en-US" sz="1250" b="1" dirty="0">
                <a:solidFill>
                  <a:srgbClr val="FFFFFF"/>
                </a:solidFill>
                <a:latin typeface="Calibri" pitchFamily="34" charset="0"/>
                <a:ea typeface="Calibri" pitchFamily="34" charset="-122"/>
                <a:cs typeface="Calibri" pitchFamily="34" charset="-120"/>
              </a:rPr>
              <a:t>A2 41% • B1 47% • B2 12%</a:t>
            </a:r>
            <a:endParaRPr lang="en-US" sz="1250" dirty="0"/>
          </a:p>
        </p:txBody>
      </p:sp>
      <p:sp>
        <p:nvSpPr>
          <p:cNvPr id="16" name="Text 14"/>
          <p:cNvSpPr/>
          <p:nvPr/>
        </p:nvSpPr>
        <p:spPr>
          <a:xfrm>
            <a:off x="6400800" y="4800600"/>
            <a:ext cx="2194560" cy="384048"/>
          </a:xfrm>
          <a:prstGeom prst="rect">
            <a:avLst/>
          </a:prstGeom>
          <a:noFill/>
          <a:ln/>
        </p:spPr>
        <p:txBody>
          <a:bodyPr wrap="square" rtlCol="0" anchor="ctr"/>
          <a:lstStyle/>
          <a:p>
            <a:pPr marL="0" indent="0">
              <a:buNone/>
            </a:pPr>
            <a:r>
              <a:rPr lang="en-US" sz="1150" dirty="0">
                <a:solidFill>
                  <a:srgbClr val="9AA7BD"/>
                </a:solidFill>
                <a:latin typeface="Calibri" pitchFamily="34" charset="0"/>
                <a:ea typeface="Calibri" pitchFamily="34" charset="-122"/>
                <a:cs typeface="Calibri" pitchFamily="34" charset="-120"/>
              </a:rPr>
              <a:t>Prior AI Training</a:t>
            </a:r>
            <a:endParaRPr lang="en-US" sz="1150" dirty="0"/>
          </a:p>
        </p:txBody>
      </p:sp>
      <p:sp>
        <p:nvSpPr>
          <p:cNvPr id="17" name="Text 15"/>
          <p:cNvSpPr/>
          <p:nvPr/>
        </p:nvSpPr>
        <p:spPr>
          <a:xfrm>
            <a:off x="8595360" y="4800600"/>
            <a:ext cx="2743200" cy="384048"/>
          </a:xfrm>
          <a:prstGeom prst="rect">
            <a:avLst/>
          </a:prstGeom>
          <a:noFill/>
          <a:ln/>
        </p:spPr>
        <p:txBody>
          <a:bodyPr wrap="square" rtlCol="0" anchor="ctr"/>
          <a:lstStyle/>
          <a:p>
            <a:pPr marL="0" indent="0" algn="r">
              <a:buNone/>
            </a:pPr>
            <a:r>
              <a:rPr lang="en-US" sz="1250" b="1" dirty="0">
                <a:solidFill>
                  <a:srgbClr val="FFFFFF"/>
                </a:solidFill>
                <a:latin typeface="Calibri" pitchFamily="34" charset="0"/>
                <a:ea typeface="Calibri" pitchFamily="34" charset="-122"/>
                <a:cs typeface="Calibri" pitchFamily="34" charset="-120"/>
              </a:rPr>
              <a:t>None (78% used translation apps)</a:t>
            </a:r>
            <a:endParaRPr lang="en-US" sz="1250" dirty="0"/>
          </a:p>
        </p:txBody>
      </p:sp>
      <p:sp>
        <p:nvSpPr>
          <p:cNvPr id="19" name="Text 16"/>
          <p:cNvSpPr/>
          <p:nvPr/>
        </p:nvSpPr>
        <p:spPr>
          <a:xfrm>
            <a:off x="548640" y="6473952"/>
            <a:ext cx="7315200" cy="274320"/>
          </a:xfrm>
          <a:prstGeom prst="rect">
            <a:avLst/>
          </a:prstGeom>
          <a:noFill/>
          <a:ln/>
        </p:spPr>
        <p:txBody>
          <a:bodyPr wrap="square" rtlCol="0" anchor="ctr"/>
          <a:lstStyle/>
          <a:p>
            <a:pPr marL="0" indent="0">
              <a:buNone/>
            </a:pPr>
            <a:r>
              <a:rPr lang="en-US" sz="900" dirty="0">
                <a:solidFill>
                  <a:srgbClr val="9AA7BD"/>
                </a:solidFill>
                <a:latin typeface="Calibri" pitchFamily="34" charset="0"/>
                <a:ea typeface="Calibri" pitchFamily="34" charset="-122"/>
                <a:cs typeface="Calibri" pitchFamily="34" charset="-120"/>
              </a:rPr>
              <a:t>Student Perceptions of AI-Assisted Learning • Nguyen Thanh Thuy • HCMUT</a:t>
            </a:r>
            <a:endParaRPr lang="en-US" sz="900" dirty="0"/>
          </a:p>
        </p:txBody>
      </p:sp>
      <p:sp>
        <p:nvSpPr>
          <p:cNvPr id="20" name="Text 17"/>
          <p:cNvSpPr/>
          <p:nvPr/>
        </p:nvSpPr>
        <p:spPr>
          <a:xfrm>
            <a:off x="11612880" y="6473952"/>
            <a:ext cx="457200" cy="274320"/>
          </a:xfrm>
          <a:prstGeom prst="rect">
            <a:avLst/>
          </a:prstGeom>
          <a:noFill/>
          <a:ln/>
        </p:spPr>
        <p:txBody>
          <a:bodyPr wrap="square" rtlCol="0" anchor="ctr"/>
          <a:lstStyle/>
          <a:p>
            <a:pPr marL="0" indent="0" algn="r">
              <a:buNone/>
            </a:pPr>
            <a:r>
              <a:rPr lang="en-US" sz="1000" dirty="0">
                <a:solidFill>
                  <a:srgbClr val="5B6B82"/>
                </a:solidFill>
                <a:latin typeface="Calibri" pitchFamily="34" charset="0"/>
                <a:ea typeface="Calibri" pitchFamily="34" charset="-122"/>
                <a:cs typeface="Calibri" pitchFamily="34" charset="-120"/>
              </a:rPr>
              <a:t>5</a:t>
            </a:r>
            <a:endParaRPr lang="en-US" sz="10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4F6F9"/>
        </a:solidFill>
        <a:effectLst/>
      </p:bgPr>
    </p:bg>
    <p:spTree>
      <p:nvGrpSpPr>
        <p:cNvPr id="1" name=""/>
        <p:cNvGrpSpPr/>
        <p:nvPr/>
      </p:nvGrpSpPr>
      <p:grpSpPr>
        <a:xfrm>
          <a:off x="0" y="0"/>
          <a:ext cx="0" cy="0"/>
          <a:chOff x="0" y="0"/>
          <a:chExt cx="0" cy="0"/>
        </a:xfrm>
      </p:grpSpPr>
      <p:sp>
        <p:nvSpPr>
          <p:cNvPr id="2" name="Text 0"/>
          <p:cNvSpPr/>
          <p:nvPr/>
        </p:nvSpPr>
        <p:spPr>
          <a:xfrm>
            <a:off x="548640" y="365760"/>
            <a:ext cx="11064240" cy="822960"/>
          </a:xfrm>
          <a:prstGeom prst="rect">
            <a:avLst/>
          </a:prstGeom>
          <a:noFill/>
          <a:ln/>
        </p:spPr>
        <p:txBody>
          <a:bodyPr wrap="square" rtlCol="0" anchor="t"/>
          <a:lstStyle/>
          <a:p>
            <a:pPr marL="0" indent="0" algn="l">
              <a:buNone/>
            </a:pPr>
            <a:r>
              <a:rPr lang="en-US" sz="3000" b="1" dirty="0">
                <a:solidFill>
                  <a:srgbClr val="1B2A4A"/>
                </a:solidFill>
                <a:latin typeface="Cambria" pitchFamily="34" charset="0"/>
                <a:ea typeface="Cambria" pitchFamily="34" charset="-122"/>
                <a:cs typeface="Cambria" pitchFamily="34" charset="-120"/>
              </a:rPr>
              <a:t>Data Collection Instruments</a:t>
            </a:r>
            <a:endParaRPr lang="en-US" sz="3000" dirty="0"/>
          </a:p>
        </p:txBody>
      </p:sp>
      <p:sp>
        <p:nvSpPr>
          <p:cNvPr id="3" name="Text 1"/>
          <p:cNvSpPr/>
          <p:nvPr/>
        </p:nvSpPr>
        <p:spPr>
          <a:xfrm>
            <a:off x="566928" y="137160"/>
            <a:ext cx="9144000" cy="274320"/>
          </a:xfrm>
          <a:prstGeom prst="rect">
            <a:avLst/>
          </a:prstGeom>
          <a:noFill/>
          <a:ln/>
        </p:spPr>
        <p:txBody>
          <a:bodyPr wrap="square" rtlCol="0" anchor="ctr"/>
          <a:lstStyle/>
          <a:p>
            <a:pPr marL="0" indent="0">
              <a:buNone/>
            </a:pPr>
            <a:r>
              <a:rPr lang="en-US" sz="1200" b="1" kern="0" spc="200" dirty="0">
                <a:solidFill>
                  <a:srgbClr val="2E86AB"/>
                </a:solidFill>
                <a:latin typeface="Calibri" pitchFamily="34" charset="0"/>
                <a:ea typeface="Calibri" pitchFamily="34" charset="-122"/>
                <a:cs typeface="Calibri" pitchFamily="34" charset="-120"/>
              </a:rPr>
              <a:t>INSTRUMENTS</a:t>
            </a:r>
            <a:endParaRPr lang="en-US" sz="1200" dirty="0"/>
          </a:p>
        </p:txBody>
      </p:sp>
      <p:sp>
        <p:nvSpPr>
          <p:cNvPr id="4" name="Shape 2"/>
          <p:cNvSpPr/>
          <p:nvPr/>
        </p:nvSpPr>
        <p:spPr>
          <a:xfrm>
            <a:off x="548640" y="1600200"/>
            <a:ext cx="5394960" cy="4206240"/>
          </a:xfrm>
          <a:prstGeom prst="roundRect">
            <a:avLst>
              <a:gd name="adj" fmla="val 1739"/>
            </a:avLst>
          </a:prstGeom>
          <a:solidFill>
            <a:srgbClr val="FFFFFF"/>
          </a:solidFill>
          <a:ln w="12700">
            <a:solidFill>
              <a:srgbClr val="E2E7EE"/>
            </a:solidFill>
            <a:prstDash val="solid"/>
          </a:ln>
          <a:effectLst>
            <a:outerShdw blurRad="76200" dist="25400" dir="5400000" algn="bl" rotWithShape="0">
              <a:srgbClr val="1B2A4A">
                <a:alpha val="12000"/>
              </a:srgbClr>
            </a:outerShdw>
          </a:effectLst>
        </p:spPr>
      </p:sp>
      <p:sp>
        <p:nvSpPr>
          <p:cNvPr id="5" name="Shape 3"/>
          <p:cNvSpPr/>
          <p:nvPr/>
        </p:nvSpPr>
        <p:spPr>
          <a:xfrm>
            <a:off x="822960" y="1874520"/>
            <a:ext cx="594360" cy="594360"/>
          </a:xfrm>
          <a:prstGeom prst="ellipse">
            <a:avLst/>
          </a:prstGeom>
          <a:solidFill>
            <a:srgbClr val="2E86AB"/>
          </a:solidFill>
          <a:ln w="12700">
            <a:solidFill>
              <a:srgbClr val="2E86AB"/>
            </a:solidFill>
            <a:prstDash val="solid"/>
          </a:ln>
        </p:spPr>
      </p:sp>
      <p:sp>
        <p:nvSpPr>
          <p:cNvPr id="6" name="Text 4"/>
          <p:cNvSpPr/>
          <p:nvPr/>
        </p:nvSpPr>
        <p:spPr>
          <a:xfrm>
            <a:off x="822960" y="1874520"/>
            <a:ext cx="594360" cy="594360"/>
          </a:xfrm>
          <a:prstGeom prst="rect">
            <a:avLst/>
          </a:prstGeom>
          <a:noFill/>
          <a:ln/>
        </p:spPr>
        <p:txBody>
          <a:bodyPr wrap="square" rtlCol="0" anchor="ctr"/>
          <a:lstStyle/>
          <a:p>
            <a:pPr marL="0" indent="0" algn="ctr">
              <a:buNone/>
            </a:pPr>
            <a:r>
              <a:rPr lang="en-US" sz="1800" b="1" dirty="0">
                <a:solidFill>
                  <a:srgbClr val="FFFFFF"/>
                </a:solidFill>
                <a:latin typeface="Calibri" pitchFamily="34" charset="0"/>
                <a:ea typeface="Calibri" pitchFamily="34" charset="-122"/>
                <a:cs typeface="Calibri" pitchFamily="34" charset="-120"/>
              </a:rPr>
              <a:t>Q</a:t>
            </a:r>
            <a:endParaRPr lang="en-US" sz="1800" dirty="0"/>
          </a:p>
        </p:txBody>
      </p:sp>
      <p:sp>
        <p:nvSpPr>
          <p:cNvPr id="7" name="Text 5"/>
          <p:cNvSpPr/>
          <p:nvPr/>
        </p:nvSpPr>
        <p:spPr>
          <a:xfrm>
            <a:off x="1554480" y="1920240"/>
            <a:ext cx="4206240" cy="502920"/>
          </a:xfrm>
          <a:prstGeom prst="rect">
            <a:avLst/>
          </a:prstGeom>
          <a:noFill/>
          <a:ln/>
        </p:spPr>
        <p:txBody>
          <a:bodyPr wrap="square" rtlCol="0" anchor="ctr"/>
          <a:lstStyle/>
          <a:p>
            <a:pPr marL="0" indent="0">
              <a:buNone/>
            </a:pPr>
            <a:r>
              <a:rPr lang="en-US" sz="1600" b="1" dirty="0">
                <a:solidFill>
                  <a:srgbClr val="1B2A4A"/>
                </a:solidFill>
                <a:latin typeface="Cambria" pitchFamily="34" charset="0"/>
                <a:ea typeface="Cambria" pitchFamily="34" charset="-122"/>
                <a:cs typeface="Cambria" pitchFamily="34" charset="-120"/>
              </a:rPr>
              <a:t>9-Item Likert Questionnaire</a:t>
            </a:r>
            <a:endParaRPr lang="en-US" sz="1600" dirty="0"/>
          </a:p>
        </p:txBody>
      </p:sp>
      <p:sp>
        <p:nvSpPr>
          <p:cNvPr id="8" name="Text 6"/>
          <p:cNvSpPr/>
          <p:nvPr/>
        </p:nvSpPr>
        <p:spPr>
          <a:xfrm>
            <a:off x="868680" y="2606040"/>
            <a:ext cx="4800600" cy="1553003"/>
          </a:xfrm>
          <a:prstGeom prst="rect">
            <a:avLst/>
          </a:prstGeom>
          <a:noFill/>
          <a:ln/>
        </p:spPr>
        <p:txBody>
          <a:bodyPr wrap="square" rtlCol="0" anchor="t"/>
          <a:lstStyle/>
          <a:p>
            <a:pPr>
              <a:lnSpc>
                <a:spcPct val="130000"/>
              </a:lnSpc>
              <a:spcAft>
                <a:spcPts val="800"/>
              </a:spcAft>
            </a:pPr>
            <a:r>
              <a:rPr lang="en-US" sz="1300" dirty="0">
                <a:solidFill>
                  <a:srgbClr val="1B2A4A"/>
                </a:solidFill>
                <a:latin typeface="Calibri" pitchFamily="34" charset="0"/>
                <a:ea typeface="Calibri" pitchFamily="34" charset="-122"/>
                <a:cs typeface="Calibri" pitchFamily="34" charset="-120"/>
              </a:rPr>
              <a:t>Adapted from Foreign Language Classroom Anxiety (FLCA) scale, Willingness to Communicate (WTC) scale, and GenAIAS (AI attitudes)
</a:t>
            </a:r>
            <a:endParaRPr lang="en-US" sz="1300" dirty="0"/>
          </a:p>
          <a:p>
            <a:pPr marL="0" indent="0">
              <a:lnSpc>
                <a:spcPct val="130000"/>
              </a:lnSpc>
              <a:spcAft>
                <a:spcPts val="800"/>
              </a:spcAft>
              <a:buNone/>
            </a:pPr>
            <a:r>
              <a:rPr lang="en-US" sz="1300" dirty="0">
                <a:solidFill>
                  <a:srgbClr val="1B2A4A"/>
                </a:solidFill>
                <a:latin typeface="Calibri" pitchFamily="34" charset="0"/>
                <a:ea typeface="Calibri" pitchFamily="34" charset="-122"/>
                <a:cs typeface="Calibri" pitchFamily="34" charset="-120"/>
              </a:rPr>
              <a:t>Piloted with 25 students prior to full administration
</a:t>
            </a:r>
            <a:endParaRPr lang="en-US" sz="1300" dirty="0"/>
          </a:p>
        </p:txBody>
      </p:sp>
      <p:sp>
        <p:nvSpPr>
          <p:cNvPr id="11" name="Shape 9"/>
          <p:cNvSpPr/>
          <p:nvPr/>
        </p:nvSpPr>
        <p:spPr>
          <a:xfrm>
            <a:off x="6126480" y="1600200"/>
            <a:ext cx="5486400" cy="4206240"/>
          </a:xfrm>
          <a:prstGeom prst="roundRect">
            <a:avLst>
              <a:gd name="adj" fmla="val 1739"/>
            </a:avLst>
          </a:prstGeom>
          <a:solidFill>
            <a:srgbClr val="FFFFFF"/>
          </a:solidFill>
          <a:ln w="12700">
            <a:solidFill>
              <a:srgbClr val="E2E7EE"/>
            </a:solidFill>
            <a:prstDash val="solid"/>
          </a:ln>
          <a:effectLst>
            <a:outerShdw blurRad="76200" dist="25400" dir="5400000" algn="bl" rotWithShape="0">
              <a:srgbClr val="1B2A4A">
                <a:alpha val="12000"/>
              </a:srgbClr>
            </a:outerShdw>
          </a:effectLst>
        </p:spPr>
      </p:sp>
      <p:sp>
        <p:nvSpPr>
          <p:cNvPr id="12" name="Shape 10"/>
          <p:cNvSpPr/>
          <p:nvPr/>
        </p:nvSpPr>
        <p:spPr>
          <a:xfrm>
            <a:off x="6400800" y="1874520"/>
            <a:ext cx="594360" cy="594360"/>
          </a:xfrm>
          <a:prstGeom prst="ellipse">
            <a:avLst/>
          </a:prstGeom>
          <a:solidFill>
            <a:srgbClr val="E8A33D"/>
          </a:solidFill>
          <a:ln w="12700">
            <a:solidFill>
              <a:srgbClr val="E8A33D"/>
            </a:solidFill>
            <a:prstDash val="solid"/>
          </a:ln>
        </p:spPr>
      </p:sp>
      <p:sp>
        <p:nvSpPr>
          <p:cNvPr id="13" name="Text 11"/>
          <p:cNvSpPr/>
          <p:nvPr/>
        </p:nvSpPr>
        <p:spPr>
          <a:xfrm>
            <a:off x="6400800" y="1874520"/>
            <a:ext cx="594360" cy="594360"/>
          </a:xfrm>
          <a:prstGeom prst="rect">
            <a:avLst/>
          </a:prstGeom>
          <a:noFill/>
          <a:ln/>
        </p:spPr>
        <p:txBody>
          <a:bodyPr wrap="square" rtlCol="0" anchor="ctr"/>
          <a:lstStyle/>
          <a:p>
            <a:pPr marL="0" indent="0" algn="ctr">
              <a:buNone/>
            </a:pPr>
            <a:r>
              <a:rPr lang="en-US" sz="1800" b="1" dirty="0">
                <a:solidFill>
                  <a:srgbClr val="FFFFFF"/>
                </a:solidFill>
                <a:latin typeface="Calibri" pitchFamily="34" charset="0"/>
                <a:ea typeface="Calibri" pitchFamily="34" charset="-122"/>
                <a:cs typeface="Calibri" pitchFamily="34" charset="-120"/>
              </a:rPr>
              <a:t>J</a:t>
            </a:r>
            <a:endParaRPr lang="en-US" sz="1800" dirty="0"/>
          </a:p>
        </p:txBody>
      </p:sp>
      <p:sp>
        <p:nvSpPr>
          <p:cNvPr id="14" name="Text 12"/>
          <p:cNvSpPr/>
          <p:nvPr/>
        </p:nvSpPr>
        <p:spPr>
          <a:xfrm>
            <a:off x="7132320" y="1920240"/>
            <a:ext cx="4297680" cy="502920"/>
          </a:xfrm>
          <a:prstGeom prst="rect">
            <a:avLst/>
          </a:prstGeom>
          <a:noFill/>
          <a:ln/>
        </p:spPr>
        <p:txBody>
          <a:bodyPr wrap="square" rtlCol="0" anchor="ctr"/>
          <a:lstStyle/>
          <a:p>
            <a:pPr marL="0" indent="0">
              <a:buNone/>
            </a:pPr>
            <a:r>
              <a:rPr lang="en-US" sz="1600" b="1" dirty="0">
                <a:solidFill>
                  <a:srgbClr val="1B2A4A"/>
                </a:solidFill>
                <a:latin typeface="Cambria" pitchFamily="34" charset="0"/>
                <a:ea typeface="Cambria" pitchFamily="34" charset="-122"/>
                <a:cs typeface="Cambria" pitchFamily="34" charset="-120"/>
              </a:rPr>
              <a:t>Structured Reflective Journals</a:t>
            </a:r>
            <a:endParaRPr lang="en-US" sz="1600" dirty="0"/>
          </a:p>
        </p:txBody>
      </p:sp>
      <p:sp>
        <p:nvSpPr>
          <p:cNvPr id="15" name="Text 13"/>
          <p:cNvSpPr/>
          <p:nvPr/>
        </p:nvSpPr>
        <p:spPr>
          <a:xfrm>
            <a:off x="6446520" y="2606040"/>
            <a:ext cx="4892040" cy="2732876"/>
          </a:xfrm>
          <a:prstGeom prst="rect">
            <a:avLst/>
          </a:prstGeom>
          <a:noFill/>
          <a:ln/>
        </p:spPr>
        <p:txBody>
          <a:bodyPr wrap="square" rtlCol="0" anchor="t"/>
          <a:lstStyle/>
          <a:p>
            <a:pPr marL="0" indent="0">
              <a:lnSpc>
                <a:spcPct val="125000"/>
              </a:lnSpc>
              <a:spcAft>
                <a:spcPts val="500"/>
              </a:spcAft>
              <a:buNone/>
            </a:pPr>
            <a:r>
              <a:rPr lang="en-US" sz="1250" dirty="0">
                <a:solidFill>
                  <a:srgbClr val="1B2A4A"/>
                </a:solidFill>
                <a:latin typeface="Calibri" pitchFamily="34" charset="0"/>
                <a:ea typeface="Calibri" pitchFamily="34" charset="-122"/>
                <a:cs typeface="Calibri" pitchFamily="34" charset="-120"/>
              </a:rPr>
              <a:t>Grounded in Boud, Keogh &amp; Walker's (1985) 3-stage reflection model:
</a:t>
            </a:r>
            <a:endParaRPr lang="en-US" sz="1250" dirty="0"/>
          </a:p>
          <a:p>
            <a:pPr marL="0" indent="0">
              <a:lnSpc>
                <a:spcPct val="125000"/>
              </a:lnSpc>
              <a:spcAft>
                <a:spcPts val="500"/>
              </a:spcAft>
              <a:buNone/>
            </a:pPr>
            <a:r>
              <a:rPr lang="en-US" sz="1250" dirty="0">
                <a:solidFill>
                  <a:srgbClr val="1B2A4A"/>
                </a:solidFill>
                <a:latin typeface="Calibri" pitchFamily="34" charset="0"/>
                <a:ea typeface="Calibri" pitchFamily="34" charset="-122"/>
                <a:cs typeface="Calibri" pitchFamily="34" charset="-120"/>
              </a:rPr>
              <a:t>•  “Describe how you used the AI tool to prepare”
</a:t>
            </a:r>
            <a:endParaRPr lang="en-US" sz="1250" dirty="0"/>
          </a:p>
          <a:p>
            <a:pPr marL="0" indent="0">
              <a:lnSpc>
                <a:spcPct val="125000"/>
              </a:lnSpc>
              <a:spcAft>
                <a:spcPts val="500"/>
              </a:spcAft>
              <a:buNone/>
            </a:pPr>
            <a:r>
              <a:rPr lang="en-US" sz="1250" dirty="0">
                <a:solidFill>
                  <a:srgbClr val="1B2A4A"/>
                </a:solidFill>
                <a:latin typeface="Calibri" pitchFamily="34" charset="0"/>
                <a:ea typeface="Calibri" pitchFamily="34" charset="-122"/>
                <a:cs typeface="Calibri" pitchFamily="34" charset="-120"/>
              </a:rPr>
              <a:t>•  “How did using AI affect how you felt about speaking?”
</a:t>
            </a:r>
            <a:endParaRPr lang="en-US" sz="1250" dirty="0"/>
          </a:p>
          <a:p>
            <a:pPr marL="0" indent="0">
              <a:lnSpc>
                <a:spcPct val="125000"/>
              </a:lnSpc>
              <a:spcAft>
                <a:spcPts val="500"/>
              </a:spcAft>
              <a:buNone/>
            </a:pPr>
            <a:r>
              <a:rPr lang="en-US" sz="1250" dirty="0">
                <a:solidFill>
                  <a:srgbClr val="1B2A4A"/>
                </a:solidFill>
                <a:latin typeface="Calibri" pitchFamily="34" charset="0"/>
                <a:ea typeface="Calibri" pitchFamily="34" charset="-122"/>
                <a:cs typeface="Calibri" pitchFamily="34" charset="-120"/>
              </a:rPr>
              <a:t>•  “What would you do differently next time?”</a:t>
            </a:r>
          </a:p>
          <a:p>
            <a:pPr marL="0" indent="0">
              <a:lnSpc>
                <a:spcPct val="125000"/>
              </a:lnSpc>
              <a:spcAft>
                <a:spcPts val="500"/>
              </a:spcAft>
              <a:buNone/>
            </a:pPr>
            <a:endParaRPr lang="en-US" sz="1250" dirty="0">
              <a:solidFill>
                <a:srgbClr val="1B2A4A"/>
              </a:solidFill>
              <a:latin typeface="Calibri" pitchFamily="34" charset="0"/>
              <a:ea typeface="Calibri" pitchFamily="34" charset="-122"/>
              <a:cs typeface="Calibri" pitchFamily="34" charset="-120"/>
            </a:endParaRPr>
          </a:p>
          <a:p>
            <a:pPr marL="0" indent="0">
              <a:lnSpc>
                <a:spcPct val="125000"/>
              </a:lnSpc>
              <a:spcAft>
                <a:spcPts val="500"/>
              </a:spcAft>
              <a:buNone/>
            </a:pPr>
            <a:r>
              <a:rPr lang="en-US" sz="1250" i="1" dirty="0">
                <a:solidFill>
                  <a:srgbClr val="1B2A4A"/>
                </a:solidFill>
                <a:latin typeface="Calibri" pitchFamily="34" charset="0"/>
                <a:ea typeface="Calibri" pitchFamily="34" charset="-122"/>
                <a:cs typeface="Calibri" pitchFamily="34" charset="-120"/>
              </a:rPr>
              <a:t>*Note: Students could write in English or Vietnamese, and Vietnamese entries were translated and back-translation-checked for accuracy. </a:t>
            </a:r>
            <a:endParaRPr lang="en-US" sz="1250" i="1" dirty="0"/>
          </a:p>
        </p:txBody>
      </p:sp>
      <p:sp>
        <p:nvSpPr>
          <p:cNvPr id="17" name="Text 15"/>
          <p:cNvSpPr/>
          <p:nvPr/>
        </p:nvSpPr>
        <p:spPr>
          <a:xfrm>
            <a:off x="6446520" y="4709160"/>
            <a:ext cx="4892040" cy="914400"/>
          </a:xfrm>
          <a:prstGeom prst="rect">
            <a:avLst/>
          </a:prstGeom>
          <a:noFill/>
          <a:ln/>
        </p:spPr>
        <p:txBody>
          <a:bodyPr wrap="square" rtlCol="0" anchor="t"/>
          <a:lstStyle/>
          <a:p>
            <a:pPr marL="0" indent="0">
              <a:lnSpc>
                <a:spcPct val="120000"/>
              </a:lnSpc>
              <a:buNone/>
            </a:pPr>
            <a:endParaRPr lang="en-US" sz="1250" dirty="0"/>
          </a:p>
        </p:txBody>
      </p:sp>
      <p:sp>
        <p:nvSpPr>
          <p:cNvPr id="19" name="Text 16"/>
          <p:cNvSpPr/>
          <p:nvPr/>
        </p:nvSpPr>
        <p:spPr>
          <a:xfrm>
            <a:off x="548640" y="6473952"/>
            <a:ext cx="7315200" cy="274320"/>
          </a:xfrm>
          <a:prstGeom prst="rect">
            <a:avLst/>
          </a:prstGeom>
          <a:noFill/>
          <a:ln/>
        </p:spPr>
        <p:txBody>
          <a:bodyPr wrap="square" rtlCol="0" anchor="ctr"/>
          <a:lstStyle/>
          <a:p>
            <a:pPr marL="0" indent="0">
              <a:buNone/>
            </a:pPr>
            <a:r>
              <a:rPr lang="en-US" sz="900" dirty="0">
                <a:solidFill>
                  <a:srgbClr val="9AA7BD"/>
                </a:solidFill>
                <a:latin typeface="Calibri" pitchFamily="34" charset="0"/>
                <a:ea typeface="Calibri" pitchFamily="34" charset="-122"/>
                <a:cs typeface="Calibri" pitchFamily="34" charset="-120"/>
              </a:rPr>
              <a:t>Student Perceptions of AI-Assisted Learning • Nguyen Thanh Thuy • HCMUT</a:t>
            </a:r>
            <a:endParaRPr lang="en-US" sz="900" dirty="0"/>
          </a:p>
        </p:txBody>
      </p:sp>
      <p:sp>
        <p:nvSpPr>
          <p:cNvPr id="20" name="Text 17"/>
          <p:cNvSpPr/>
          <p:nvPr/>
        </p:nvSpPr>
        <p:spPr>
          <a:xfrm>
            <a:off x="11612880" y="6473952"/>
            <a:ext cx="457200" cy="274320"/>
          </a:xfrm>
          <a:prstGeom prst="rect">
            <a:avLst/>
          </a:prstGeom>
          <a:noFill/>
          <a:ln/>
        </p:spPr>
        <p:txBody>
          <a:bodyPr wrap="square" rtlCol="0" anchor="ctr"/>
          <a:lstStyle/>
          <a:p>
            <a:pPr marL="0" indent="0" algn="r">
              <a:buNone/>
            </a:pPr>
            <a:r>
              <a:rPr lang="en-US" sz="1000" dirty="0">
                <a:solidFill>
                  <a:srgbClr val="5B6B82"/>
                </a:solidFill>
                <a:latin typeface="Calibri" pitchFamily="34" charset="0"/>
                <a:ea typeface="Calibri" pitchFamily="34" charset="-122"/>
                <a:cs typeface="Calibri" pitchFamily="34" charset="-120"/>
              </a:rPr>
              <a:t>6</a:t>
            </a:r>
            <a:endParaRPr lang="en-US" sz="10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4F6F9"/>
        </a:solidFill>
        <a:effectLst/>
      </p:bgPr>
    </p:bg>
    <p:spTree>
      <p:nvGrpSpPr>
        <p:cNvPr id="1" name=""/>
        <p:cNvGrpSpPr/>
        <p:nvPr/>
      </p:nvGrpSpPr>
      <p:grpSpPr>
        <a:xfrm>
          <a:off x="0" y="0"/>
          <a:ext cx="0" cy="0"/>
          <a:chOff x="0" y="0"/>
          <a:chExt cx="0" cy="0"/>
        </a:xfrm>
      </p:grpSpPr>
      <p:sp>
        <p:nvSpPr>
          <p:cNvPr id="2" name="Text 0"/>
          <p:cNvSpPr/>
          <p:nvPr/>
        </p:nvSpPr>
        <p:spPr>
          <a:xfrm>
            <a:off x="548640" y="365760"/>
            <a:ext cx="11064240" cy="822960"/>
          </a:xfrm>
          <a:prstGeom prst="rect">
            <a:avLst/>
          </a:prstGeom>
          <a:noFill/>
          <a:ln/>
        </p:spPr>
        <p:txBody>
          <a:bodyPr wrap="square" rtlCol="0" anchor="t"/>
          <a:lstStyle/>
          <a:p>
            <a:pPr marL="0" indent="0" algn="l">
              <a:buNone/>
            </a:pPr>
            <a:r>
              <a:rPr lang="en-US" sz="3000" b="1" dirty="0">
                <a:solidFill>
                  <a:srgbClr val="1B2A4A"/>
                </a:solidFill>
                <a:latin typeface="Cambria" pitchFamily="34" charset="0"/>
                <a:ea typeface="Cambria" pitchFamily="34" charset="-122"/>
                <a:cs typeface="Cambria" pitchFamily="34" charset="-120"/>
              </a:rPr>
              <a:t>RQ1: Readiness Is Uneven Across Indicators</a:t>
            </a:r>
            <a:endParaRPr lang="en-US" sz="3000" dirty="0"/>
          </a:p>
        </p:txBody>
      </p:sp>
      <p:sp>
        <p:nvSpPr>
          <p:cNvPr id="3" name="Text 1"/>
          <p:cNvSpPr/>
          <p:nvPr/>
        </p:nvSpPr>
        <p:spPr>
          <a:xfrm>
            <a:off x="566928" y="137160"/>
            <a:ext cx="9144000" cy="274320"/>
          </a:xfrm>
          <a:prstGeom prst="rect">
            <a:avLst/>
          </a:prstGeom>
          <a:noFill/>
          <a:ln/>
        </p:spPr>
        <p:txBody>
          <a:bodyPr wrap="square" rtlCol="0" anchor="ctr"/>
          <a:lstStyle/>
          <a:p>
            <a:pPr marL="0" indent="0">
              <a:buNone/>
            </a:pPr>
            <a:r>
              <a:rPr lang="en-US" sz="1200" b="1" kern="0" spc="200" dirty="0">
                <a:solidFill>
                  <a:srgbClr val="2E86AB"/>
                </a:solidFill>
                <a:latin typeface="Calibri" pitchFamily="34" charset="0"/>
                <a:ea typeface="Calibri" pitchFamily="34" charset="-122"/>
                <a:cs typeface="Calibri" pitchFamily="34" charset="-120"/>
              </a:rPr>
              <a:t>RESULTS</a:t>
            </a:r>
            <a:endParaRPr lang="en-US" sz="1200" dirty="0"/>
          </a:p>
        </p:txBody>
      </p:sp>
      <p:graphicFrame>
        <p:nvGraphicFramePr>
          <p:cNvPr id="4" name="Chart 0"/>
          <p:cNvGraphicFramePr/>
          <p:nvPr/>
        </p:nvGraphicFramePr>
        <p:xfrm>
          <a:off x="548640" y="1554480"/>
          <a:ext cx="7315200" cy="4297680"/>
        </p:xfrm>
        <a:graphic>
          <a:graphicData uri="http://schemas.openxmlformats.org/drawingml/2006/chart">
            <c:chart xmlns:c="http://schemas.openxmlformats.org/drawingml/2006/chart" xmlns:r="http://schemas.openxmlformats.org/officeDocument/2006/relationships" r:id="rId3"/>
          </a:graphicData>
        </a:graphic>
      </p:graphicFrame>
      <p:sp>
        <p:nvSpPr>
          <p:cNvPr id="5" name="Shape 2"/>
          <p:cNvSpPr/>
          <p:nvPr/>
        </p:nvSpPr>
        <p:spPr>
          <a:xfrm>
            <a:off x="8092440" y="1554480"/>
            <a:ext cx="3520440" cy="4297680"/>
          </a:xfrm>
          <a:prstGeom prst="roundRect">
            <a:avLst>
              <a:gd name="adj" fmla="val 2078"/>
            </a:avLst>
          </a:prstGeom>
          <a:solidFill>
            <a:srgbClr val="1B2A4A"/>
          </a:solidFill>
          <a:ln w="12700">
            <a:solidFill>
              <a:srgbClr val="E2E7EE"/>
            </a:solidFill>
            <a:prstDash val="solid"/>
          </a:ln>
          <a:effectLst>
            <a:outerShdw blurRad="76200" dist="25400" dir="5400000" algn="bl" rotWithShape="0">
              <a:srgbClr val="1B2A4A">
                <a:alpha val="12000"/>
              </a:srgbClr>
            </a:outerShdw>
          </a:effectLst>
        </p:spPr>
      </p:sp>
      <p:sp>
        <p:nvSpPr>
          <p:cNvPr id="6" name="Text 3"/>
          <p:cNvSpPr/>
          <p:nvPr/>
        </p:nvSpPr>
        <p:spPr>
          <a:xfrm>
            <a:off x="8366760" y="1783080"/>
            <a:ext cx="3017520" cy="365760"/>
          </a:xfrm>
          <a:prstGeom prst="rect">
            <a:avLst/>
          </a:prstGeom>
          <a:noFill/>
          <a:ln/>
        </p:spPr>
        <p:txBody>
          <a:bodyPr wrap="square" rtlCol="0" anchor="ctr"/>
          <a:lstStyle/>
          <a:p>
            <a:pPr marL="0" indent="0">
              <a:buNone/>
            </a:pPr>
            <a:r>
              <a:rPr lang="en-US" sz="1500" b="1" dirty="0">
                <a:solidFill>
                  <a:srgbClr val="E8A33D"/>
                </a:solidFill>
                <a:latin typeface="Cambria" pitchFamily="34" charset="0"/>
                <a:ea typeface="Cambria" pitchFamily="34" charset="-122"/>
                <a:cs typeface="Cambria" pitchFamily="34" charset="-120"/>
              </a:rPr>
              <a:t>Key Pattern</a:t>
            </a:r>
            <a:endParaRPr lang="en-US" sz="1500" dirty="0"/>
          </a:p>
        </p:txBody>
      </p:sp>
      <p:sp>
        <p:nvSpPr>
          <p:cNvPr id="7" name="Text 4"/>
          <p:cNvSpPr/>
          <p:nvPr/>
        </p:nvSpPr>
        <p:spPr>
          <a:xfrm>
            <a:off x="8366760" y="2240280"/>
            <a:ext cx="3017520" cy="3383280"/>
          </a:xfrm>
          <a:prstGeom prst="rect">
            <a:avLst/>
          </a:prstGeom>
          <a:noFill/>
          <a:ln/>
        </p:spPr>
        <p:txBody>
          <a:bodyPr wrap="square" rtlCol="0" anchor="t"/>
          <a:lstStyle/>
          <a:p>
            <a:pPr marL="0" indent="0">
              <a:lnSpc>
                <a:spcPct val="130000"/>
              </a:lnSpc>
              <a:buNone/>
            </a:pPr>
            <a:r>
              <a:rPr lang="en-US" sz="1300" dirty="0">
                <a:solidFill>
                  <a:srgbClr val="FFFFFF"/>
                </a:solidFill>
                <a:latin typeface="Calibri" pitchFamily="34" charset="0"/>
                <a:ea typeface="Calibri" pitchFamily="34" charset="-122"/>
                <a:cs typeface="Calibri" pitchFamily="34" charset="-120"/>
              </a:rPr>
              <a:t>Affective gains (enjoyment, confidence) are consistently higher than participation-linked indicators (willingness to share, confidence being seen).
</a:t>
            </a:r>
            <a:endParaRPr lang="en-US" sz="1300" dirty="0"/>
          </a:p>
          <a:p>
            <a:pPr marL="0" indent="0">
              <a:lnSpc>
                <a:spcPct val="130000"/>
              </a:lnSpc>
              <a:buNone/>
            </a:pPr>
            <a:r>
              <a:rPr lang="en-US" sz="1300" i="1" dirty="0">
                <a:solidFill>
                  <a:srgbClr val="FFFFFF"/>
                </a:solidFill>
                <a:latin typeface="Calibri" pitchFamily="34" charset="0"/>
                <a:ea typeface="Calibri" pitchFamily="34" charset="-122"/>
                <a:cs typeface="Calibri" pitchFamily="34" charset="-120"/>
              </a:rPr>
              <a:t>A large neutral bloc (31–48%) tempers all positive readings.</a:t>
            </a:r>
            <a:endParaRPr lang="en-US" sz="1300" dirty="0"/>
          </a:p>
        </p:txBody>
      </p:sp>
      <p:sp>
        <p:nvSpPr>
          <p:cNvPr id="9" name="Text 5"/>
          <p:cNvSpPr/>
          <p:nvPr/>
        </p:nvSpPr>
        <p:spPr>
          <a:xfrm>
            <a:off x="548640" y="6473952"/>
            <a:ext cx="7315200" cy="274320"/>
          </a:xfrm>
          <a:prstGeom prst="rect">
            <a:avLst/>
          </a:prstGeom>
          <a:noFill/>
          <a:ln/>
        </p:spPr>
        <p:txBody>
          <a:bodyPr wrap="square" rtlCol="0" anchor="ctr"/>
          <a:lstStyle/>
          <a:p>
            <a:pPr marL="0" indent="0">
              <a:buNone/>
            </a:pPr>
            <a:r>
              <a:rPr lang="en-US" sz="900" dirty="0">
                <a:solidFill>
                  <a:srgbClr val="9AA7BD"/>
                </a:solidFill>
                <a:latin typeface="Calibri" pitchFamily="34" charset="0"/>
                <a:ea typeface="Calibri" pitchFamily="34" charset="-122"/>
                <a:cs typeface="Calibri" pitchFamily="34" charset="-120"/>
              </a:rPr>
              <a:t>Student Perceptions of AI-Assisted Learning • Nguyen Thanh Thuy • HCMUT</a:t>
            </a:r>
            <a:endParaRPr lang="en-US" sz="900" dirty="0"/>
          </a:p>
        </p:txBody>
      </p:sp>
      <p:sp>
        <p:nvSpPr>
          <p:cNvPr id="10" name="Text 6"/>
          <p:cNvSpPr/>
          <p:nvPr/>
        </p:nvSpPr>
        <p:spPr>
          <a:xfrm>
            <a:off x="11612880" y="6473952"/>
            <a:ext cx="457200" cy="274320"/>
          </a:xfrm>
          <a:prstGeom prst="rect">
            <a:avLst/>
          </a:prstGeom>
          <a:noFill/>
          <a:ln/>
        </p:spPr>
        <p:txBody>
          <a:bodyPr wrap="square" rtlCol="0" anchor="ctr"/>
          <a:lstStyle/>
          <a:p>
            <a:pPr marL="0" indent="0" algn="r">
              <a:buNone/>
            </a:pPr>
            <a:r>
              <a:rPr lang="en-US" sz="1000" dirty="0">
                <a:solidFill>
                  <a:srgbClr val="5B6B82"/>
                </a:solidFill>
                <a:latin typeface="Calibri" pitchFamily="34" charset="0"/>
                <a:ea typeface="Calibri" pitchFamily="34" charset="-122"/>
                <a:cs typeface="Calibri" pitchFamily="34" charset="-120"/>
              </a:rPr>
              <a:t>7</a:t>
            </a:r>
            <a:endParaRPr lang="en-US" sz="10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4F6F9"/>
        </a:solidFill>
        <a:effectLst/>
      </p:bgPr>
    </p:bg>
    <p:spTree>
      <p:nvGrpSpPr>
        <p:cNvPr id="1" name=""/>
        <p:cNvGrpSpPr/>
        <p:nvPr/>
      </p:nvGrpSpPr>
      <p:grpSpPr>
        <a:xfrm>
          <a:off x="0" y="0"/>
          <a:ext cx="0" cy="0"/>
          <a:chOff x="0" y="0"/>
          <a:chExt cx="0" cy="0"/>
        </a:xfrm>
      </p:grpSpPr>
      <p:sp>
        <p:nvSpPr>
          <p:cNvPr id="2" name="Text 0"/>
          <p:cNvSpPr/>
          <p:nvPr/>
        </p:nvSpPr>
        <p:spPr>
          <a:xfrm>
            <a:off x="548640" y="365760"/>
            <a:ext cx="11064240" cy="822960"/>
          </a:xfrm>
          <a:prstGeom prst="rect">
            <a:avLst/>
          </a:prstGeom>
          <a:noFill/>
          <a:ln/>
        </p:spPr>
        <p:txBody>
          <a:bodyPr wrap="square" rtlCol="0" anchor="t"/>
          <a:lstStyle/>
          <a:p>
            <a:pPr marL="0" indent="0" algn="l">
              <a:buNone/>
            </a:pPr>
            <a:r>
              <a:rPr lang="en-US" sz="3000" b="1" dirty="0">
                <a:solidFill>
                  <a:srgbClr val="1B2A4A"/>
                </a:solidFill>
                <a:latin typeface="Cambria" pitchFamily="34" charset="0"/>
                <a:ea typeface="Cambria" pitchFamily="34" charset="-122"/>
                <a:cs typeface="Cambria" pitchFamily="34" charset="-120"/>
              </a:rPr>
              <a:t>The Preparedness–Participation Gap in Numbers</a:t>
            </a:r>
            <a:endParaRPr lang="en-US" sz="3000" dirty="0"/>
          </a:p>
        </p:txBody>
      </p:sp>
      <p:sp>
        <p:nvSpPr>
          <p:cNvPr id="3" name="Text 1"/>
          <p:cNvSpPr/>
          <p:nvPr/>
        </p:nvSpPr>
        <p:spPr>
          <a:xfrm>
            <a:off x="566928" y="137160"/>
            <a:ext cx="9144000" cy="274320"/>
          </a:xfrm>
          <a:prstGeom prst="rect">
            <a:avLst/>
          </a:prstGeom>
          <a:noFill/>
          <a:ln/>
        </p:spPr>
        <p:txBody>
          <a:bodyPr wrap="square" rtlCol="0" anchor="ctr"/>
          <a:lstStyle/>
          <a:p>
            <a:pPr marL="0" indent="0">
              <a:buNone/>
            </a:pPr>
            <a:r>
              <a:rPr lang="en-US" sz="1200" b="1" kern="0" spc="200" dirty="0">
                <a:solidFill>
                  <a:srgbClr val="2E86AB"/>
                </a:solidFill>
                <a:latin typeface="Calibri" pitchFamily="34" charset="0"/>
                <a:ea typeface="Calibri" pitchFamily="34" charset="-122"/>
                <a:cs typeface="Calibri" pitchFamily="34" charset="-120"/>
              </a:rPr>
              <a:t>RESULTS</a:t>
            </a:r>
            <a:endParaRPr lang="en-US" sz="1200" dirty="0"/>
          </a:p>
        </p:txBody>
      </p:sp>
      <p:sp>
        <p:nvSpPr>
          <p:cNvPr id="4" name="Text 2"/>
          <p:cNvSpPr/>
          <p:nvPr/>
        </p:nvSpPr>
        <p:spPr>
          <a:xfrm>
            <a:off x="502920" y="1737360"/>
            <a:ext cx="2286000" cy="822960"/>
          </a:xfrm>
          <a:prstGeom prst="rect">
            <a:avLst/>
          </a:prstGeom>
          <a:noFill/>
          <a:ln/>
        </p:spPr>
        <p:txBody>
          <a:bodyPr wrap="square" rtlCol="0" anchor="ctr"/>
          <a:lstStyle/>
          <a:p>
            <a:pPr marL="0" indent="0" algn="r">
              <a:buNone/>
            </a:pPr>
            <a:r>
              <a:rPr lang="en-US" sz="1250" dirty="0">
                <a:solidFill>
                  <a:srgbClr val="1B2A4A"/>
                </a:solidFill>
                <a:latin typeface="Calibri" pitchFamily="34" charset="0"/>
                <a:ea typeface="Calibri" pitchFamily="34" charset="-122"/>
                <a:cs typeface="Calibri" pitchFamily="34" charset="-120"/>
              </a:rPr>
              <a:t>Feel more confident</a:t>
            </a:r>
            <a:endParaRPr lang="en-US" sz="1250" dirty="0"/>
          </a:p>
          <a:p>
            <a:pPr marL="0" indent="0" algn="r">
              <a:buNone/>
            </a:pPr>
            <a:r>
              <a:rPr lang="en-US" sz="1250" dirty="0">
                <a:solidFill>
                  <a:srgbClr val="1B2A4A"/>
                </a:solidFill>
                <a:latin typeface="Calibri" pitchFamily="34" charset="0"/>
                <a:ea typeface="Calibri" pitchFamily="34" charset="-122"/>
                <a:cs typeface="Calibri" pitchFamily="34" charset="-120"/>
              </a:rPr>
              <a:t>after AI tasks</a:t>
            </a:r>
            <a:endParaRPr lang="en-US" sz="1250" dirty="0"/>
          </a:p>
        </p:txBody>
      </p:sp>
      <p:sp>
        <p:nvSpPr>
          <p:cNvPr id="5" name="Shape 3"/>
          <p:cNvSpPr/>
          <p:nvPr/>
        </p:nvSpPr>
        <p:spPr>
          <a:xfrm>
            <a:off x="4325112" y="1920240"/>
            <a:ext cx="1755648" cy="502920"/>
          </a:xfrm>
          <a:prstGeom prst="roundRect">
            <a:avLst>
              <a:gd name="adj" fmla="val 9091"/>
            </a:avLst>
          </a:prstGeom>
          <a:solidFill>
            <a:srgbClr val="2E86AB"/>
          </a:solidFill>
          <a:ln/>
        </p:spPr>
      </p:sp>
      <p:sp>
        <p:nvSpPr>
          <p:cNvPr id="6" name="Text 4"/>
          <p:cNvSpPr/>
          <p:nvPr/>
        </p:nvSpPr>
        <p:spPr>
          <a:xfrm>
            <a:off x="3776472" y="1901952"/>
            <a:ext cx="502920" cy="539496"/>
          </a:xfrm>
          <a:prstGeom prst="rect">
            <a:avLst/>
          </a:prstGeom>
          <a:noFill/>
          <a:ln/>
        </p:spPr>
        <p:txBody>
          <a:bodyPr wrap="square" rtlCol="0" anchor="ctr"/>
          <a:lstStyle/>
          <a:p>
            <a:pPr marL="0" indent="0" algn="r">
              <a:buNone/>
            </a:pPr>
            <a:r>
              <a:rPr lang="en-US" sz="1300" b="1" dirty="0">
                <a:solidFill>
                  <a:srgbClr val="2E86AB"/>
                </a:solidFill>
                <a:latin typeface="Calibri" pitchFamily="34" charset="0"/>
                <a:ea typeface="Calibri" pitchFamily="34" charset="-122"/>
                <a:cs typeface="Calibri" pitchFamily="34" charset="-120"/>
              </a:rPr>
              <a:t>64%</a:t>
            </a:r>
            <a:endParaRPr lang="en-US" sz="1300" dirty="0"/>
          </a:p>
        </p:txBody>
      </p:sp>
      <p:sp>
        <p:nvSpPr>
          <p:cNvPr id="7" name="Shape 5"/>
          <p:cNvSpPr/>
          <p:nvPr/>
        </p:nvSpPr>
        <p:spPr>
          <a:xfrm>
            <a:off x="6080760" y="1920240"/>
            <a:ext cx="1289304" cy="502920"/>
          </a:xfrm>
          <a:prstGeom prst="roundRect">
            <a:avLst>
              <a:gd name="adj" fmla="val 9091"/>
            </a:avLst>
          </a:prstGeom>
          <a:solidFill>
            <a:srgbClr val="C1666B"/>
          </a:solidFill>
          <a:ln/>
        </p:spPr>
      </p:sp>
      <p:sp>
        <p:nvSpPr>
          <p:cNvPr id="8" name="Text 6"/>
          <p:cNvSpPr/>
          <p:nvPr/>
        </p:nvSpPr>
        <p:spPr>
          <a:xfrm>
            <a:off x="7443216" y="1901952"/>
            <a:ext cx="502920" cy="539496"/>
          </a:xfrm>
          <a:prstGeom prst="rect">
            <a:avLst/>
          </a:prstGeom>
          <a:noFill/>
          <a:ln/>
        </p:spPr>
        <p:txBody>
          <a:bodyPr wrap="square" rtlCol="0" anchor="ctr"/>
          <a:lstStyle/>
          <a:p>
            <a:pPr marL="0" indent="0">
              <a:buNone/>
            </a:pPr>
            <a:r>
              <a:rPr lang="en-US" sz="1300" b="1" dirty="0">
                <a:solidFill>
                  <a:srgbClr val="C1666B"/>
                </a:solidFill>
                <a:latin typeface="Calibri" pitchFamily="34" charset="0"/>
                <a:ea typeface="Calibri" pitchFamily="34" charset="-122"/>
                <a:cs typeface="Calibri" pitchFamily="34" charset="-120"/>
              </a:rPr>
              <a:t>47%</a:t>
            </a:r>
            <a:endParaRPr lang="en-US" sz="1300" dirty="0"/>
          </a:p>
        </p:txBody>
      </p:sp>
      <p:sp>
        <p:nvSpPr>
          <p:cNvPr id="9" name="Text 7"/>
          <p:cNvSpPr/>
          <p:nvPr/>
        </p:nvSpPr>
        <p:spPr>
          <a:xfrm>
            <a:off x="9006840" y="1737360"/>
            <a:ext cx="2606040" cy="822960"/>
          </a:xfrm>
          <a:prstGeom prst="rect">
            <a:avLst/>
          </a:prstGeom>
          <a:noFill/>
          <a:ln/>
        </p:spPr>
        <p:txBody>
          <a:bodyPr wrap="square" rtlCol="0" anchor="ctr"/>
          <a:lstStyle/>
          <a:p>
            <a:pPr marL="0" indent="0">
              <a:buNone/>
            </a:pPr>
            <a:r>
              <a:rPr lang="en-US" sz="1250" dirty="0">
                <a:solidFill>
                  <a:srgbClr val="1B2A4A"/>
                </a:solidFill>
                <a:latin typeface="Calibri" pitchFamily="34" charset="0"/>
                <a:ea typeface="Calibri" pitchFamily="34" charset="-122"/>
                <a:cs typeface="Calibri" pitchFamily="34" charset="-120"/>
              </a:rPr>
              <a:t>Willing to share</a:t>
            </a:r>
            <a:endParaRPr lang="en-US" sz="1250" dirty="0"/>
          </a:p>
          <a:p>
            <a:pPr marL="0" indent="0">
              <a:buNone/>
            </a:pPr>
            <a:r>
              <a:rPr lang="en-US" sz="1250" dirty="0">
                <a:solidFill>
                  <a:srgbClr val="1B2A4A"/>
                </a:solidFill>
                <a:latin typeface="Calibri" pitchFamily="34" charset="0"/>
                <a:ea typeface="Calibri" pitchFamily="34" charset="-122"/>
                <a:cs typeface="Calibri" pitchFamily="34" charset="-120"/>
              </a:rPr>
              <a:t>ideas in class</a:t>
            </a:r>
            <a:endParaRPr lang="en-US" sz="1250" dirty="0"/>
          </a:p>
        </p:txBody>
      </p:sp>
      <p:sp>
        <p:nvSpPr>
          <p:cNvPr id="10" name="Text 8"/>
          <p:cNvSpPr/>
          <p:nvPr/>
        </p:nvSpPr>
        <p:spPr>
          <a:xfrm>
            <a:off x="5349240" y="2478024"/>
            <a:ext cx="1463040" cy="274320"/>
          </a:xfrm>
          <a:prstGeom prst="rect">
            <a:avLst/>
          </a:prstGeom>
          <a:noFill/>
          <a:ln/>
        </p:spPr>
        <p:txBody>
          <a:bodyPr wrap="square" rtlCol="0" anchor="ctr"/>
          <a:lstStyle/>
          <a:p>
            <a:pPr marL="0" indent="0" algn="ctr">
              <a:buNone/>
            </a:pPr>
            <a:r>
              <a:rPr lang="en-US" sz="1050" b="1" dirty="0">
                <a:solidFill>
                  <a:srgbClr val="E8A33D"/>
                </a:solidFill>
                <a:latin typeface="Calibri" pitchFamily="34" charset="0"/>
                <a:ea typeface="Calibri" pitchFamily="34" charset="-122"/>
                <a:cs typeface="Calibri" pitchFamily="34" charset="-120"/>
              </a:rPr>
              <a:t>gap: 17 pts</a:t>
            </a:r>
            <a:endParaRPr lang="en-US" sz="1050" dirty="0"/>
          </a:p>
        </p:txBody>
      </p:sp>
      <p:sp>
        <p:nvSpPr>
          <p:cNvPr id="11" name="Text 9"/>
          <p:cNvSpPr/>
          <p:nvPr/>
        </p:nvSpPr>
        <p:spPr>
          <a:xfrm>
            <a:off x="502920" y="2971800"/>
            <a:ext cx="2286000" cy="822960"/>
          </a:xfrm>
          <a:prstGeom prst="rect">
            <a:avLst/>
          </a:prstGeom>
          <a:noFill/>
          <a:ln/>
        </p:spPr>
        <p:txBody>
          <a:bodyPr wrap="square" rtlCol="0" anchor="ctr"/>
          <a:lstStyle/>
          <a:p>
            <a:pPr marL="0" indent="0" algn="r">
              <a:buNone/>
            </a:pPr>
            <a:r>
              <a:rPr lang="en-US" sz="1250" dirty="0">
                <a:solidFill>
                  <a:srgbClr val="1B2A4A"/>
                </a:solidFill>
                <a:latin typeface="Calibri" pitchFamily="34" charset="0"/>
                <a:ea typeface="Calibri" pitchFamily="34" charset="-122"/>
                <a:cs typeface="Calibri" pitchFamily="34" charset="-120"/>
              </a:rPr>
              <a:t>Feel enjoyable using</a:t>
            </a:r>
            <a:endParaRPr lang="en-US" sz="1250" dirty="0"/>
          </a:p>
          <a:p>
            <a:pPr marL="0" indent="0" algn="r">
              <a:buNone/>
            </a:pPr>
            <a:r>
              <a:rPr lang="en-US" sz="1250" dirty="0">
                <a:solidFill>
                  <a:srgbClr val="1B2A4A"/>
                </a:solidFill>
                <a:latin typeface="Calibri" pitchFamily="34" charset="0"/>
                <a:ea typeface="Calibri" pitchFamily="34" charset="-122"/>
                <a:cs typeface="Calibri" pitchFamily="34" charset="-120"/>
              </a:rPr>
              <a:t>AI tools</a:t>
            </a:r>
            <a:endParaRPr lang="en-US" sz="1250" dirty="0"/>
          </a:p>
        </p:txBody>
      </p:sp>
      <p:sp>
        <p:nvSpPr>
          <p:cNvPr id="12" name="Shape 10"/>
          <p:cNvSpPr/>
          <p:nvPr/>
        </p:nvSpPr>
        <p:spPr>
          <a:xfrm>
            <a:off x="4407408" y="3154680"/>
            <a:ext cx="1673352" cy="502920"/>
          </a:xfrm>
          <a:prstGeom prst="roundRect">
            <a:avLst>
              <a:gd name="adj" fmla="val 9091"/>
            </a:avLst>
          </a:prstGeom>
          <a:solidFill>
            <a:srgbClr val="2E86AB"/>
          </a:solidFill>
          <a:ln/>
        </p:spPr>
      </p:sp>
      <p:sp>
        <p:nvSpPr>
          <p:cNvPr id="13" name="Text 11"/>
          <p:cNvSpPr/>
          <p:nvPr/>
        </p:nvSpPr>
        <p:spPr>
          <a:xfrm>
            <a:off x="3858768" y="3136392"/>
            <a:ext cx="502920" cy="539496"/>
          </a:xfrm>
          <a:prstGeom prst="rect">
            <a:avLst/>
          </a:prstGeom>
          <a:noFill/>
          <a:ln/>
        </p:spPr>
        <p:txBody>
          <a:bodyPr wrap="square" rtlCol="0" anchor="ctr"/>
          <a:lstStyle/>
          <a:p>
            <a:pPr marL="0" indent="0" algn="r">
              <a:buNone/>
            </a:pPr>
            <a:r>
              <a:rPr lang="en-US" sz="1300" b="1" dirty="0">
                <a:solidFill>
                  <a:srgbClr val="2E86AB"/>
                </a:solidFill>
                <a:latin typeface="Calibri" pitchFamily="34" charset="0"/>
                <a:ea typeface="Calibri" pitchFamily="34" charset="-122"/>
                <a:cs typeface="Calibri" pitchFamily="34" charset="-120"/>
              </a:rPr>
              <a:t>61%</a:t>
            </a:r>
            <a:endParaRPr lang="en-US" sz="1300" dirty="0"/>
          </a:p>
        </p:txBody>
      </p:sp>
      <p:sp>
        <p:nvSpPr>
          <p:cNvPr id="14" name="Shape 12"/>
          <p:cNvSpPr/>
          <p:nvPr/>
        </p:nvSpPr>
        <p:spPr>
          <a:xfrm>
            <a:off x="6080760" y="3154680"/>
            <a:ext cx="1234440" cy="502920"/>
          </a:xfrm>
          <a:prstGeom prst="roundRect">
            <a:avLst>
              <a:gd name="adj" fmla="val 9091"/>
            </a:avLst>
          </a:prstGeom>
          <a:solidFill>
            <a:srgbClr val="C1666B"/>
          </a:solidFill>
          <a:ln/>
        </p:spPr>
      </p:sp>
      <p:sp>
        <p:nvSpPr>
          <p:cNvPr id="15" name="Text 13"/>
          <p:cNvSpPr/>
          <p:nvPr/>
        </p:nvSpPr>
        <p:spPr>
          <a:xfrm>
            <a:off x="7388352" y="3136392"/>
            <a:ext cx="502920" cy="539496"/>
          </a:xfrm>
          <a:prstGeom prst="rect">
            <a:avLst/>
          </a:prstGeom>
          <a:noFill/>
          <a:ln/>
        </p:spPr>
        <p:txBody>
          <a:bodyPr wrap="square" rtlCol="0" anchor="ctr"/>
          <a:lstStyle/>
          <a:p>
            <a:pPr marL="0" indent="0">
              <a:buNone/>
            </a:pPr>
            <a:r>
              <a:rPr lang="en-US" sz="1300" b="1" dirty="0">
                <a:solidFill>
                  <a:srgbClr val="C1666B"/>
                </a:solidFill>
                <a:latin typeface="Calibri" pitchFamily="34" charset="0"/>
                <a:ea typeface="Calibri" pitchFamily="34" charset="-122"/>
                <a:cs typeface="Calibri" pitchFamily="34" charset="-120"/>
              </a:rPr>
              <a:t>45%</a:t>
            </a:r>
            <a:endParaRPr lang="en-US" sz="1300" dirty="0"/>
          </a:p>
        </p:txBody>
      </p:sp>
      <p:sp>
        <p:nvSpPr>
          <p:cNvPr id="16" name="Text 14"/>
          <p:cNvSpPr/>
          <p:nvPr/>
        </p:nvSpPr>
        <p:spPr>
          <a:xfrm>
            <a:off x="9006840" y="2971800"/>
            <a:ext cx="2606040" cy="822960"/>
          </a:xfrm>
          <a:prstGeom prst="rect">
            <a:avLst/>
          </a:prstGeom>
          <a:noFill/>
          <a:ln/>
        </p:spPr>
        <p:txBody>
          <a:bodyPr wrap="square" rtlCol="0" anchor="ctr"/>
          <a:lstStyle/>
          <a:p>
            <a:pPr marL="0" indent="0">
              <a:buNone/>
            </a:pPr>
            <a:r>
              <a:rPr lang="en-US" sz="1250" dirty="0">
                <a:solidFill>
                  <a:srgbClr val="1B2A4A"/>
                </a:solidFill>
                <a:latin typeface="Calibri" pitchFamily="34" charset="0"/>
                <a:ea typeface="Calibri" pitchFamily="34" charset="-122"/>
                <a:cs typeface="Calibri" pitchFamily="34" charset="-120"/>
              </a:rPr>
              <a:t>Confident to be</a:t>
            </a:r>
            <a:endParaRPr lang="en-US" sz="1250" dirty="0"/>
          </a:p>
          <a:p>
            <a:pPr marL="0" indent="0">
              <a:buNone/>
            </a:pPr>
            <a:r>
              <a:rPr lang="en-US" sz="1250" dirty="0">
                <a:solidFill>
                  <a:srgbClr val="1B2A4A"/>
                </a:solidFill>
                <a:latin typeface="Calibri" pitchFamily="34" charset="0"/>
                <a:ea typeface="Calibri" pitchFamily="34" charset="-122"/>
                <a:cs typeface="Calibri" pitchFamily="34" charset="-120"/>
              </a:rPr>
              <a:t>seen speaking</a:t>
            </a:r>
            <a:endParaRPr lang="en-US" sz="1250" dirty="0"/>
          </a:p>
        </p:txBody>
      </p:sp>
      <p:sp>
        <p:nvSpPr>
          <p:cNvPr id="17" name="Text 15"/>
          <p:cNvSpPr/>
          <p:nvPr/>
        </p:nvSpPr>
        <p:spPr>
          <a:xfrm>
            <a:off x="5349240" y="3712464"/>
            <a:ext cx="1463040" cy="274320"/>
          </a:xfrm>
          <a:prstGeom prst="rect">
            <a:avLst/>
          </a:prstGeom>
          <a:noFill/>
          <a:ln/>
        </p:spPr>
        <p:txBody>
          <a:bodyPr wrap="square" rtlCol="0" anchor="ctr"/>
          <a:lstStyle/>
          <a:p>
            <a:pPr marL="0" indent="0" algn="ctr">
              <a:buNone/>
            </a:pPr>
            <a:r>
              <a:rPr lang="en-US" sz="1050" b="1" dirty="0">
                <a:solidFill>
                  <a:srgbClr val="E8A33D"/>
                </a:solidFill>
                <a:latin typeface="Calibri" pitchFamily="34" charset="0"/>
                <a:ea typeface="Calibri" pitchFamily="34" charset="-122"/>
                <a:cs typeface="Calibri" pitchFamily="34" charset="-120"/>
              </a:rPr>
              <a:t>gap: 16 pts</a:t>
            </a:r>
            <a:endParaRPr lang="en-US" sz="1050" dirty="0"/>
          </a:p>
        </p:txBody>
      </p:sp>
      <p:sp>
        <p:nvSpPr>
          <p:cNvPr id="18" name="Text 16"/>
          <p:cNvSpPr/>
          <p:nvPr/>
        </p:nvSpPr>
        <p:spPr>
          <a:xfrm>
            <a:off x="548640" y="1234440"/>
            <a:ext cx="10972800" cy="365760"/>
          </a:xfrm>
          <a:prstGeom prst="rect">
            <a:avLst/>
          </a:prstGeom>
          <a:noFill/>
          <a:ln/>
        </p:spPr>
        <p:txBody>
          <a:bodyPr wrap="square" rtlCol="0" anchor="ctr"/>
          <a:lstStyle/>
          <a:p>
            <a:pPr marL="0" indent="0" algn="ctr">
              <a:buNone/>
            </a:pPr>
            <a:r>
              <a:rPr lang="en-US" sz="1300" b="1" dirty="0">
                <a:solidFill>
                  <a:srgbClr val="2E86AB"/>
                </a:solidFill>
                <a:latin typeface="Calibri" pitchFamily="34" charset="0"/>
                <a:ea typeface="Calibri" pitchFamily="34" charset="-122"/>
                <a:cs typeface="Calibri" pitchFamily="34" charset="-120"/>
              </a:rPr>
              <a:t>Internal Readiness</a:t>
            </a:r>
            <a:r>
              <a:rPr lang="en-US" sz="1300" dirty="0">
                <a:solidFill>
                  <a:srgbClr val="5B6B82"/>
                </a:solidFill>
                <a:latin typeface="Calibri" pitchFamily="34" charset="0"/>
                <a:ea typeface="Calibri" pitchFamily="34" charset="-122"/>
                <a:cs typeface="Calibri" pitchFamily="34" charset="-120"/>
              </a:rPr>
              <a:t>   vs.   </a:t>
            </a:r>
            <a:r>
              <a:rPr lang="en-US" sz="1300" b="1" dirty="0">
                <a:solidFill>
                  <a:srgbClr val="C1666B"/>
                </a:solidFill>
                <a:latin typeface="Calibri" pitchFamily="34" charset="0"/>
                <a:ea typeface="Calibri" pitchFamily="34" charset="-122"/>
                <a:cs typeface="Calibri" pitchFamily="34" charset="-120"/>
              </a:rPr>
              <a:t>Public Participation</a:t>
            </a:r>
            <a:endParaRPr lang="en-US" sz="1300" dirty="0"/>
          </a:p>
        </p:txBody>
      </p:sp>
      <p:sp>
        <p:nvSpPr>
          <p:cNvPr id="19" name="Shape 17"/>
          <p:cNvSpPr/>
          <p:nvPr/>
        </p:nvSpPr>
        <p:spPr>
          <a:xfrm>
            <a:off x="548640" y="4160520"/>
            <a:ext cx="11064240" cy="1645920"/>
          </a:xfrm>
          <a:prstGeom prst="roundRect">
            <a:avLst>
              <a:gd name="adj" fmla="val 4444"/>
            </a:avLst>
          </a:prstGeom>
          <a:solidFill>
            <a:srgbClr val="1B2A4A"/>
          </a:solidFill>
          <a:ln w="12700">
            <a:solidFill>
              <a:srgbClr val="E2E7EE"/>
            </a:solidFill>
            <a:prstDash val="solid"/>
          </a:ln>
          <a:effectLst>
            <a:outerShdw blurRad="76200" dist="25400" dir="5400000" algn="bl" rotWithShape="0">
              <a:srgbClr val="1B2A4A">
                <a:alpha val="12000"/>
              </a:srgbClr>
            </a:outerShdw>
          </a:effectLst>
        </p:spPr>
      </p:sp>
      <p:sp>
        <p:nvSpPr>
          <p:cNvPr id="20" name="Text 18"/>
          <p:cNvSpPr/>
          <p:nvPr/>
        </p:nvSpPr>
        <p:spPr>
          <a:xfrm>
            <a:off x="868680" y="4343400"/>
            <a:ext cx="10424160" cy="1280160"/>
          </a:xfrm>
          <a:prstGeom prst="rect">
            <a:avLst/>
          </a:prstGeom>
          <a:noFill/>
          <a:ln/>
        </p:spPr>
        <p:txBody>
          <a:bodyPr wrap="square" rtlCol="0" anchor="ctr"/>
          <a:lstStyle/>
          <a:p>
            <a:pPr marL="0" indent="0">
              <a:lnSpc>
                <a:spcPct val="125000"/>
              </a:lnSpc>
              <a:buNone/>
            </a:pPr>
            <a:r>
              <a:rPr lang="en-US" sz="1400" i="1" dirty="0">
                <a:solidFill>
                  <a:srgbClr val="FFFFFF"/>
                </a:solidFill>
                <a:latin typeface="Calibri" pitchFamily="34" charset="0"/>
                <a:ea typeface="Calibri" pitchFamily="34" charset="-122"/>
                <a:cs typeface="Calibri" pitchFamily="34" charset="-120"/>
              </a:rPr>
              <a:t>Statistical evidence confirms: enjoyment and willingness-to-share are moderately correlated (r = .42, p &lt; .01) — but the gap persists. All findings are cross-sectional, self-reported and associational, not causal.</a:t>
            </a:r>
            <a:endParaRPr lang="en-US" sz="1400" dirty="0"/>
          </a:p>
        </p:txBody>
      </p:sp>
      <p:sp>
        <p:nvSpPr>
          <p:cNvPr id="22" name="Text 19"/>
          <p:cNvSpPr/>
          <p:nvPr/>
        </p:nvSpPr>
        <p:spPr>
          <a:xfrm>
            <a:off x="548640" y="6473952"/>
            <a:ext cx="7315200" cy="274320"/>
          </a:xfrm>
          <a:prstGeom prst="rect">
            <a:avLst/>
          </a:prstGeom>
          <a:noFill/>
          <a:ln/>
        </p:spPr>
        <p:txBody>
          <a:bodyPr wrap="square" rtlCol="0" anchor="ctr"/>
          <a:lstStyle/>
          <a:p>
            <a:pPr marL="0" indent="0">
              <a:buNone/>
            </a:pPr>
            <a:r>
              <a:rPr lang="en-US" sz="900" dirty="0">
                <a:solidFill>
                  <a:srgbClr val="5B6B82"/>
                </a:solidFill>
                <a:latin typeface="Calibri" pitchFamily="34" charset="0"/>
                <a:ea typeface="Calibri" pitchFamily="34" charset="-122"/>
                <a:cs typeface="Calibri" pitchFamily="34" charset="-120"/>
              </a:rPr>
              <a:t>Student Perceptions of AI-Assisted Learning • Nguyen Thanh Thuy • HCMUT</a:t>
            </a:r>
            <a:endParaRPr lang="en-US" sz="900" dirty="0"/>
          </a:p>
        </p:txBody>
      </p:sp>
      <p:sp>
        <p:nvSpPr>
          <p:cNvPr id="23" name="Text 20"/>
          <p:cNvSpPr/>
          <p:nvPr/>
        </p:nvSpPr>
        <p:spPr>
          <a:xfrm>
            <a:off x="11612880" y="6473952"/>
            <a:ext cx="457200" cy="274320"/>
          </a:xfrm>
          <a:prstGeom prst="rect">
            <a:avLst/>
          </a:prstGeom>
          <a:noFill/>
          <a:ln/>
        </p:spPr>
        <p:txBody>
          <a:bodyPr wrap="square" rtlCol="0" anchor="ctr"/>
          <a:lstStyle/>
          <a:p>
            <a:pPr marL="0" indent="0" algn="r">
              <a:buNone/>
            </a:pPr>
            <a:r>
              <a:rPr lang="en-US" sz="1000" dirty="0">
                <a:solidFill>
                  <a:srgbClr val="5B6B82"/>
                </a:solidFill>
                <a:latin typeface="Calibri" pitchFamily="34" charset="0"/>
                <a:ea typeface="Calibri" pitchFamily="34" charset="-122"/>
                <a:cs typeface="Calibri" pitchFamily="34" charset="-120"/>
              </a:rPr>
              <a:t>8</a:t>
            </a:r>
            <a:endParaRPr lang="en-US" sz="1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4F6F9"/>
        </a:solidFill>
        <a:effectLst/>
      </p:bgPr>
    </p:bg>
    <p:spTree>
      <p:nvGrpSpPr>
        <p:cNvPr id="1" name=""/>
        <p:cNvGrpSpPr/>
        <p:nvPr/>
      </p:nvGrpSpPr>
      <p:grpSpPr>
        <a:xfrm>
          <a:off x="0" y="0"/>
          <a:ext cx="0" cy="0"/>
          <a:chOff x="0" y="0"/>
          <a:chExt cx="0" cy="0"/>
        </a:xfrm>
      </p:grpSpPr>
      <p:sp>
        <p:nvSpPr>
          <p:cNvPr id="2" name="Text 0"/>
          <p:cNvSpPr/>
          <p:nvPr/>
        </p:nvSpPr>
        <p:spPr>
          <a:xfrm>
            <a:off x="548640" y="365760"/>
            <a:ext cx="11064240" cy="822960"/>
          </a:xfrm>
          <a:prstGeom prst="rect">
            <a:avLst/>
          </a:prstGeom>
          <a:noFill/>
          <a:ln/>
        </p:spPr>
        <p:txBody>
          <a:bodyPr wrap="square" rtlCol="0" anchor="t"/>
          <a:lstStyle/>
          <a:p>
            <a:pPr marL="0" indent="0" algn="l">
              <a:buNone/>
            </a:pPr>
            <a:r>
              <a:rPr lang="en-US" sz="3000" b="1" dirty="0">
                <a:solidFill>
                  <a:srgbClr val="1B2A4A"/>
                </a:solidFill>
                <a:latin typeface="Cambria" pitchFamily="34" charset="0"/>
                <a:ea typeface="Cambria" pitchFamily="34" charset="-122"/>
                <a:cs typeface="Cambria" pitchFamily="34" charset="-120"/>
              </a:rPr>
              <a:t>What Predicts Willingness to Communicate?</a:t>
            </a:r>
            <a:endParaRPr lang="en-US" sz="3000" dirty="0"/>
          </a:p>
        </p:txBody>
      </p:sp>
      <p:sp>
        <p:nvSpPr>
          <p:cNvPr id="3" name="Text 1"/>
          <p:cNvSpPr/>
          <p:nvPr/>
        </p:nvSpPr>
        <p:spPr>
          <a:xfrm>
            <a:off x="566928" y="137160"/>
            <a:ext cx="9144000" cy="274320"/>
          </a:xfrm>
          <a:prstGeom prst="rect">
            <a:avLst/>
          </a:prstGeom>
          <a:noFill/>
          <a:ln/>
        </p:spPr>
        <p:txBody>
          <a:bodyPr wrap="square" rtlCol="0" anchor="ctr"/>
          <a:lstStyle/>
          <a:p>
            <a:pPr marL="0" indent="0">
              <a:buNone/>
            </a:pPr>
            <a:r>
              <a:rPr lang="en-US" sz="1200" b="1" kern="0" spc="200" dirty="0">
                <a:solidFill>
                  <a:srgbClr val="2E86AB"/>
                </a:solidFill>
                <a:latin typeface="Calibri" pitchFamily="34" charset="0"/>
                <a:ea typeface="Calibri" pitchFamily="34" charset="-122"/>
                <a:cs typeface="Calibri" pitchFamily="34" charset="-120"/>
              </a:rPr>
              <a:t>INFERENTIAL ANALYSIS</a:t>
            </a:r>
            <a:endParaRPr lang="en-US" sz="1200" dirty="0"/>
          </a:p>
        </p:txBody>
      </p:sp>
      <p:sp>
        <p:nvSpPr>
          <p:cNvPr id="4" name="Shape 2"/>
          <p:cNvSpPr/>
          <p:nvPr/>
        </p:nvSpPr>
        <p:spPr>
          <a:xfrm>
            <a:off x="548640" y="1600200"/>
            <a:ext cx="5120640" cy="1965960"/>
          </a:xfrm>
          <a:prstGeom prst="roundRect">
            <a:avLst>
              <a:gd name="adj" fmla="val 3721"/>
            </a:avLst>
          </a:prstGeom>
          <a:solidFill>
            <a:srgbClr val="FFFFFF"/>
          </a:solidFill>
          <a:ln w="12700">
            <a:solidFill>
              <a:srgbClr val="E2E7EE"/>
            </a:solidFill>
            <a:prstDash val="solid"/>
          </a:ln>
          <a:effectLst>
            <a:outerShdw blurRad="76200" dist="25400" dir="5400000" algn="bl" rotWithShape="0">
              <a:srgbClr val="1B2A4A">
                <a:alpha val="12000"/>
              </a:srgbClr>
            </a:outerShdw>
          </a:effectLst>
        </p:spPr>
      </p:sp>
      <p:sp>
        <p:nvSpPr>
          <p:cNvPr id="5" name="Text 3"/>
          <p:cNvSpPr/>
          <p:nvPr/>
        </p:nvSpPr>
        <p:spPr>
          <a:xfrm>
            <a:off x="822960" y="1783080"/>
            <a:ext cx="4572000" cy="365760"/>
          </a:xfrm>
          <a:prstGeom prst="rect">
            <a:avLst/>
          </a:prstGeom>
          <a:noFill/>
          <a:ln/>
        </p:spPr>
        <p:txBody>
          <a:bodyPr wrap="square" rtlCol="0" anchor="ctr"/>
          <a:lstStyle/>
          <a:p>
            <a:pPr marL="0" indent="0">
              <a:buNone/>
            </a:pPr>
            <a:r>
              <a:rPr lang="en-US" sz="1400" b="1" dirty="0">
                <a:solidFill>
                  <a:srgbClr val="1B2A4A"/>
                </a:solidFill>
                <a:latin typeface="Cambria" pitchFamily="34" charset="0"/>
                <a:ea typeface="Cambria" pitchFamily="34" charset="-122"/>
                <a:cs typeface="Cambria" pitchFamily="34" charset="-120"/>
              </a:rPr>
              <a:t>Multiple Regression → WTC</a:t>
            </a:r>
            <a:endParaRPr lang="en-US" sz="1400" dirty="0"/>
          </a:p>
        </p:txBody>
      </p:sp>
      <p:sp>
        <p:nvSpPr>
          <p:cNvPr id="6" name="Text 4"/>
          <p:cNvSpPr/>
          <p:nvPr/>
        </p:nvSpPr>
        <p:spPr>
          <a:xfrm>
            <a:off x="822960" y="2148840"/>
            <a:ext cx="4572000" cy="320040"/>
          </a:xfrm>
          <a:prstGeom prst="rect">
            <a:avLst/>
          </a:prstGeom>
          <a:noFill/>
          <a:ln/>
        </p:spPr>
        <p:txBody>
          <a:bodyPr wrap="square" rtlCol="0" anchor="ctr"/>
          <a:lstStyle/>
          <a:p>
            <a:pPr marL="0" indent="0">
              <a:buNone/>
            </a:pPr>
            <a:r>
              <a:rPr lang="en-US" sz="1200" dirty="0">
                <a:solidFill>
                  <a:srgbClr val="5B6B82"/>
                </a:solidFill>
                <a:latin typeface="Calibri" pitchFamily="34" charset="0"/>
                <a:ea typeface="Calibri" pitchFamily="34" charset="-122"/>
                <a:cs typeface="Calibri" pitchFamily="34" charset="-120"/>
              </a:rPr>
              <a:t>R² = .258   •   F(2,197) = 34.25, p &lt; .001</a:t>
            </a:r>
            <a:endParaRPr lang="en-US" sz="1200" dirty="0"/>
          </a:p>
        </p:txBody>
      </p:sp>
      <p:sp>
        <p:nvSpPr>
          <p:cNvPr id="7" name="Text 5"/>
          <p:cNvSpPr/>
          <p:nvPr/>
        </p:nvSpPr>
        <p:spPr>
          <a:xfrm>
            <a:off x="822960" y="2542032"/>
            <a:ext cx="1828800" cy="365760"/>
          </a:xfrm>
          <a:prstGeom prst="rect">
            <a:avLst/>
          </a:prstGeom>
          <a:noFill/>
          <a:ln/>
        </p:spPr>
        <p:txBody>
          <a:bodyPr wrap="square" rtlCol="0" anchor="ctr"/>
          <a:lstStyle/>
          <a:p>
            <a:pPr marL="0" indent="0">
              <a:buNone/>
            </a:pPr>
            <a:r>
              <a:rPr lang="en-US" sz="1300" dirty="0">
                <a:solidFill>
                  <a:srgbClr val="1B2A4A"/>
                </a:solidFill>
                <a:latin typeface="Calibri" pitchFamily="34" charset="0"/>
                <a:ea typeface="Calibri" pitchFamily="34" charset="-122"/>
                <a:cs typeface="Calibri" pitchFamily="34" charset="-120"/>
              </a:rPr>
              <a:t>Confidence</a:t>
            </a:r>
            <a:endParaRPr lang="en-US" sz="1300" dirty="0"/>
          </a:p>
        </p:txBody>
      </p:sp>
      <p:sp>
        <p:nvSpPr>
          <p:cNvPr id="8" name="Text 6"/>
          <p:cNvSpPr/>
          <p:nvPr/>
        </p:nvSpPr>
        <p:spPr>
          <a:xfrm>
            <a:off x="2651760" y="2542032"/>
            <a:ext cx="1463040" cy="365760"/>
          </a:xfrm>
          <a:prstGeom prst="rect">
            <a:avLst/>
          </a:prstGeom>
          <a:noFill/>
          <a:ln/>
        </p:spPr>
        <p:txBody>
          <a:bodyPr wrap="square" rtlCol="0" anchor="ctr"/>
          <a:lstStyle/>
          <a:p>
            <a:pPr marL="0" indent="0">
              <a:buNone/>
            </a:pPr>
            <a:r>
              <a:rPr lang="en-US" sz="1300" b="1" dirty="0">
                <a:solidFill>
                  <a:srgbClr val="2E86AB"/>
                </a:solidFill>
                <a:latin typeface="Calibri" pitchFamily="34" charset="0"/>
                <a:ea typeface="Calibri" pitchFamily="34" charset="-122"/>
                <a:cs typeface="Calibri" pitchFamily="34" charset="-120"/>
              </a:rPr>
              <a:t>β = .41</a:t>
            </a:r>
            <a:endParaRPr lang="en-US" sz="1300" dirty="0"/>
          </a:p>
        </p:txBody>
      </p:sp>
      <p:sp>
        <p:nvSpPr>
          <p:cNvPr id="9" name="Text 7"/>
          <p:cNvSpPr/>
          <p:nvPr/>
        </p:nvSpPr>
        <p:spPr>
          <a:xfrm>
            <a:off x="4114800" y="2542032"/>
            <a:ext cx="1371600" cy="365760"/>
          </a:xfrm>
          <a:prstGeom prst="rect">
            <a:avLst/>
          </a:prstGeom>
          <a:noFill/>
          <a:ln/>
        </p:spPr>
        <p:txBody>
          <a:bodyPr wrap="square" rtlCol="0" anchor="ctr"/>
          <a:lstStyle/>
          <a:p>
            <a:pPr marL="0" indent="0">
              <a:buNone/>
            </a:pPr>
            <a:r>
              <a:rPr lang="en-US" sz="1200" dirty="0">
                <a:solidFill>
                  <a:srgbClr val="5B6B82"/>
                </a:solidFill>
                <a:latin typeface="Calibri" pitchFamily="34" charset="0"/>
                <a:ea typeface="Calibri" pitchFamily="34" charset="-122"/>
                <a:cs typeface="Calibri" pitchFamily="34" charset="-120"/>
              </a:rPr>
              <a:t>p &lt; .001</a:t>
            </a:r>
            <a:endParaRPr lang="en-US" sz="1200" dirty="0"/>
          </a:p>
        </p:txBody>
      </p:sp>
      <p:sp>
        <p:nvSpPr>
          <p:cNvPr id="10" name="Text 8"/>
          <p:cNvSpPr/>
          <p:nvPr/>
        </p:nvSpPr>
        <p:spPr>
          <a:xfrm>
            <a:off x="822960" y="2999232"/>
            <a:ext cx="1828800" cy="365760"/>
          </a:xfrm>
          <a:prstGeom prst="rect">
            <a:avLst/>
          </a:prstGeom>
          <a:noFill/>
          <a:ln/>
        </p:spPr>
        <p:txBody>
          <a:bodyPr wrap="square" rtlCol="0" anchor="ctr"/>
          <a:lstStyle/>
          <a:p>
            <a:pPr marL="0" indent="0">
              <a:buNone/>
            </a:pPr>
            <a:r>
              <a:rPr lang="en-US" sz="1300" dirty="0">
                <a:solidFill>
                  <a:srgbClr val="1B2A4A"/>
                </a:solidFill>
                <a:latin typeface="Calibri" pitchFamily="34" charset="0"/>
                <a:ea typeface="Calibri" pitchFamily="34" charset="-122"/>
                <a:cs typeface="Calibri" pitchFamily="34" charset="-120"/>
              </a:rPr>
              <a:t>Enjoyment</a:t>
            </a:r>
            <a:endParaRPr lang="en-US" sz="1300" dirty="0"/>
          </a:p>
        </p:txBody>
      </p:sp>
      <p:sp>
        <p:nvSpPr>
          <p:cNvPr id="11" name="Text 9"/>
          <p:cNvSpPr/>
          <p:nvPr/>
        </p:nvSpPr>
        <p:spPr>
          <a:xfrm>
            <a:off x="2651760" y="2999232"/>
            <a:ext cx="1463040" cy="365760"/>
          </a:xfrm>
          <a:prstGeom prst="rect">
            <a:avLst/>
          </a:prstGeom>
          <a:noFill/>
          <a:ln/>
        </p:spPr>
        <p:txBody>
          <a:bodyPr wrap="square" rtlCol="0" anchor="ctr"/>
          <a:lstStyle/>
          <a:p>
            <a:pPr marL="0" indent="0">
              <a:buNone/>
            </a:pPr>
            <a:r>
              <a:rPr lang="en-US" sz="1300" b="1" dirty="0">
                <a:solidFill>
                  <a:srgbClr val="2E86AB"/>
                </a:solidFill>
                <a:latin typeface="Calibri" pitchFamily="34" charset="0"/>
                <a:ea typeface="Calibri" pitchFamily="34" charset="-122"/>
                <a:cs typeface="Calibri" pitchFamily="34" charset="-120"/>
              </a:rPr>
              <a:t>β = .12</a:t>
            </a:r>
            <a:endParaRPr lang="en-US" sz="1300" dirty="0"/>
          </a:p>
        </p:txBody>
      </p:sp>
      <p:sp>
        <p:nvSpPr>
          <p:cNvPr id="12" name="Text 10"/>
          <p:cNvSpPr/>
          <p:nvPr/>
        </p:nvSpPr>
        <p:spPr>
          <a:xfrm>
            <a:off x="4114800" y="2999232"/>
            <a:ext cx="1371600" cy="365760"/>
          </a:xfrm>
          <a:prstGeom prst="rect">
            <a:avLst/>
          </a:prstGeom>
          <a:noFill/>
          <a:ln/>
        </p:spPr>
        <p:txBody>
          <a:bodyPr wrap="square" rtlCol="0" anchor="ctr"/>
          <a:lstStyle/>
          <a:p>
            <a:pPr marL="0" indent="0">
              <a:buNone/>
            </a:pPr>
            <a:r>
              <a:rPr lang="en-US" sz="1200" dirty="0">
                <a:solidFill>
                  <a:srgbClr val="5B6B82"/>
                </a:solidFill>
                <a:latin typeface="Calibri" pitchFamily="34" charset="0"/>
                <a:ea typeface="Calibri" pitchFamily="34" charset="-122"/>
                <a:cs typeface="Calibri" pitchFamily="34" charset="-120"/>
              </a:rPr>
              <a:t>p = .047</a:t>
            </a:r>
            <a:endParaRPr lang="en-US" sz="1200" dirty="0"/>
          </a:p>
        </p:txBody>
      </p:sp>
      <p:sp>
        <p:nvSpPr>
          <p:cNvPr id="13" name="Shape 11"/>
          <p:cNvSpPr/>
          <p:nvPr/>
        </p:nvSpPr>
        <p:spPr>
          <a:xfrm>
            <a:off x="548640" y="3794760"/>
            <a:ext cx="11064240" cy="2331720"/>
          </a:xfrm>
          <a:prstGeom prst="roundRect">
            <a:avLst>
              <a:gd name="adj" fmla="val 3137"/>
            </a:avLst>
          </a:prstGeom>
          <a:solidFill>
            <a:srgbClr val="FFFFFF"/>
          </a:solidFill>
          <a:ln w="12700">
            <a:solidFill>
              <a:srgbClr val="E2E7EE"/>
            </a:solidFill>
            <a:prstDash val="solid"/>
          </a:ln>
          <a:effectLst>
            <a:outerShdw blurRad="76200" dist="25400" dir="5400000" algn="bl" rotWithShape="0">
              <a:srgbClr val="1B2A4A">
                <a:alpha val="12000"/>
              </a:srgbClr>
            </a:outerShdw>
          </a:effectLst>
        </p:spPr>
      </p:sp>
      <p:sp>
        <p:nvSpPr>
          <p:cNvPr id="14" name="Text 12"/>
          <p:cNvSpPr/>
          <p:nvPr/>
        </p:nvSpPr>
        <p:spPr>
          <a:xfrm>
            <a:off x="822960" y="3931920"/>
            <a:ext cx="10515600" cy="320040"/>
          </a:xfrm>
          <a:prstGeom prst="rect">
            <a:avLst/>
          </a:prstGeom>
          <a:noFill/>
          <a:ln/>
        </p:spPr>
        <p:txBody>
          <a:bodyPr wrap="square" rtlCol="0" anchor="ctr"/>
          <a:lstStyle/>
          <a:p>
            <a:pPr marL="0" indent="0">
              <a:buNone/>
            </a:pPr>
            <a:r>
              <a:rPr lang="en-US" sz="1200" i="1" dirty="0">
                <a:solidFill>
                  <a:srgbClr val="5B6B82"/>
                </a:solidFill>
                <a:latin typeface="Calibri" pitchFamily="34" charset="0"/>
                <a:ea typeface="Calibri" pitchFamily="34" charset="-122"/>
                <a:cs typeface="Calibri" pitchFamily="34" charset="-120"/>
              </a:rPr>
              <a:t>Exploratory Path Analysis (bootstrapped, 5,000 resamples) — associational only</a:t>
            </a:r>
            <a:endParaRPr lang="en-US" sz="1200" dirty="0"/>
          </a:p>
        </p:txBody>
      </p:sp>
      <p:sp>
        <p:nvSpPr>
          <p:cNvPr id="15" name="Shape 13"/>
          <p:cNvSpPr/>
          <p:nvPr/>
        </p:nvSpPr>
        <p:spPr>
          <a:xfrm>
            <a:off x="868680" y="4617720"/>
            <a:ext cx="2468880" cy="777240"/>
          </a:xfrm>
          <a:prstGeom prst="roundRect">
            <a:avLst>
              <a:gd name="adj" fmla="val 9412"/>
            </a:avLst>
          </a:prstGeom>
          <a:solidFill>
            <a:srgbClr val="2E86AB"/>
          </a:solidFill>
          <a:ln/>
        </p:spPr>
      </p:sp>
      <p:sp>
        <p:nvSpPr>
          <p:cNvPr id="16" name="Text 14"/>
          <p:cNvSpPr/>
          <p:nvPr/>
        </p:nvSpPr>
        <p:spPr>
          <a:xfrm>
            <a:off x="868680" y="4617720"/>
            <a:ext cx="2468880" cy="777240"/>
          </a:xfrm>
          <a:prstGeom prst="rect">
            <a:avLst/>
          </a:prstGeom>
          <a:noFill/>
          <a:ln/>
        </p:spPr>
        <p:txBody>
          <a:bodyPr wrap="square"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AI-Assisted</a:t>
            </a:r>
            <a:endParaRPr lang="en-US" sz="1300" dirty="0"/>
          </a:p>
          <a:p>
            <a:pPr marL="0" indent="0" algn="ctr">
              <a:buNone/>
            </a:pPr>
            <a:r>
              <a:rPr lang="en-US" sz="1300" b="1" dirty="0">
                <a:solidFill>
                  <a:srgbClr val="FFFFFF"/>
                </a:solidFill>
                <a:latin typeface="Calibri" pitchFamily="34" charset="0"/>
                <a:ea typeface="Calibri" pitchFamily="34" charset="-122"/>
                <a:cs typeface="Calibri" pitchFamily="34" charset="-120"/>
              </a:rPr>
              <a:t>Preparation</a:t>
            </a:r>
            <a:endParaRPr lang="en-US" sz="1300" dirty="0"/>
          </a:p>
        </p:txBody>
      </p:sp>
      <p:sp>
        <p:nvSpPr>
          <p:cNvPr id="17" name="Shape 15"/>
          <p:cNvSpPr/>
          <p:nvPr/>
        </p:nvSpPr>
        <p:spPr>
          <a:xfrm>
            <a:off x="4892040" y="4617720"/>
            <a:ext cx="2468880" cy="777240"/>
          </a:xfrm>
          <a:prstGeom prst="roundRect">
            <a:avLst>
              <a:gd name="adj" fmla="val 9412"/>
            </a:avLst>
          </a:prstGeom>
          <a:solidFill>
            <a:srgbClr val="E8A33D"/>
          </a:solidFill>
          <a:ln/>
        </p:spPr>
      </p:sp>
      <p:sp>
        <p:nvSpPr>
          <p:cNvPr id="18" name="Text 16"/>
          <p:cNvSpPr/>
          <p:nvPr/>
        </p:nvSpPr>
        <p:spPr>
          <a:xfrm>
            <a:off x="4892040" y="4617720"/>
            <a:ext cx="2468880" cy="777240"/>
          </a:xfrm>
          <a:prstGeom prst="rect">
            <a:avLst/>
          </a:prstGeom>
          <a:noFill/>
          <a:ln/>
        </p:spPr>
        <p:txBody>
          <a:bodyPr wrap="square"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Confidence</a:t>
            </a:r>
            <a:endParaRPr lang="en-US" sz="1300" dirty="0"/>
          </a:p>
        </p:txBody>
      </p:sp>
      <p:sp>
        <p:nvSpPr>
          <p:cNvPr id="19" name="Shape 17"/>
          <p:cNvSpPr/>
          <p:nvPr/>
        </p:nvSpPr>
        <p:spPr>
          <a:xfrm>
            <a:off x="8915400" y="4617720"/>
            <a:ext cx="2468880" cy="777240"/>
          </a:xfrm>
          <a:prstGeom prst="roundRect">
            <a:avLst>
              <a:gd name="adj" fmla="val 9412"/>
            </a:avLst>
          </a:prstGeom>
          <a:solidFill>
            <a:srgbClr val="C1666B"/>
          </a:solidFill>
          <a:ln/>
        </p:spPr>
      </p:sp>
      <p:sp>
        <p:nvSpPr>
          <p:cNvPr id="20" name="Text 18"/>
          <p:cNvSpPr/>
          <p:nvPr/>
        </p:nvSpPr>
        <p:spPr>
          <a:xfrm>
            <a:off x="8915400" y="4617720"/>
            <a:ext cx="2468880" cy="777240"/>
          </a:xfrm>
          <a:prstGeom prst="rect">
            <a:avLst/>
          </a:prstGeom>
          <a:noFill/>
          <a:ln/>
        </p:spPr>
        <p:txBody>
          <a:bodyPr wrap="square"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Willingness to</a:t>
            </a:r>
            <a:endParaRPr lang="en-US" sz="1300" dirty="0"/>
          </a:p>
          <a:p>
            <a:pPr marL="0" indent="0" algn="ctr">
              <a:buNone/>
            </a:pPr>
            <a:r>
              <a:rPr lang="en-US" sz="1300" b="1" dirty="0">
                <a:solidFill>
                  <a:srgbClr val="FFFFFF"/>
                </a:solidFill>
                <a:latin typeface="Calibri" pitchFamily="34" charset="0"/>
                <a:ea typeface="Calibri" pitchFamily="34" charset="-122"/>
                <a:cs typeface="Calibri" pitchFamily="34" charset="-120"/>
              </a:rPr>
              <a:t>Communicate (WTC)</a:t>
            </a:r>
            <a:endParaRPr lang="en-US" sz="1300" dirty="0"/>
          </a:p>
        </p:txBody>
      </p:sp>
      <p:sp>
        <p:nvSpPr>
          <p:cNvPr id="21" name="Text 19"/>
          <p:cNvSpPr/>
          <p:nvPr/>
        </p:nvSpPr>
        <p:spPr>
          <a:xfrm>
            <a:off x="3337560" y="4617720"/>
            <a:ext cx="1554480" cy="777240"/>
          </a:xfrm>
          <a:prstGeom prst="rect">
            <a:avLst/>
          </a:prstGeom>
          <a:noFill/>
          <a:ln/>
        </p:spPr>
        <p:txBody>
          <a:bodyPr wrap="square" rtlCol="0" anchor="ctr"/>
          <a:lstStyle/>
          <a:p>
            <a:pPr marL="0" indent="0" algn="ctr">
              <a:buNone/>
            </a:pPr>
            <a:r>
              <a:rPr lang="en-US" sz="2200" b="1" dirty="0">
                <a:solidFill>
                  <a:srgbClr val="1B2A4A"/>
                </a:solidFill>
              </a:rPr>
              <a:t>→</a:t>
            </a:r>
            <a:endParaRPr lang="en-US" sz="2200" dirty="0"/>
          </a:p>
        </p:txBody>
      </p:sp>
      <p:sp>
        <p:nvSpPr>
          <p:cNvPr id="22" name="Text 20"/>
          <p:cNvSpPr/>
          <p:nvPr/>
        </p:nvSpPr>
        <p:spPr>
          <a:xfrm>
            <a:off x="3337560" y="4251960"/>
            <a:ext cx="1554480" cy="320040"/>
          </a:xfrm>
          <a:prstGeom prst="rect">
            <a:avLst/>
          </a:prstGeom>
          <a:noFill/>
          <a:ln/>
        </p:spPr>
        <p:txBody>
          <a:bodyPr wrap="square" rtlCol="0" anchor="ctr"/>
          <a:lstStyle/>
          <a:p>
            <a:pPr marL="0" indent="0" algn="ctr">
              <a:buNone/>
            </a:pPr>
            <a:r>
              <a:rPr lang="en-US" sz="1150" b="1" dirty="0">
                <a:solidFill>
                  <a:srgbClr val="1B2A4A"/>
                </a:solidFill>
                <a:latin typeface="Calibri" pitchFamily="34" charset="0"/>
                <a:ea typeface="Calibri" pitchFamily="34" charset="-122"/>
                <a:cs typeface="Calibri" pitchFamily="34" charset="-120"/>
              </a:rPr>
              <a:t>β = .53</a:t>
            </a:r>
            <a:endParaRPr lang="en-US" sz="1150" dirty="0"/>
          </a:p>
        </p:txBody>
      </p:sp>
      <p:sp>
        <p:nvSpPr>
          <p:cNvPr id="23" name="Text 21"/>
          <p:cNvSpPr/>
          <p:nvPr/>
        </p:nvSpPr>
        <p:spPr>
          <a:xfrm>
            <a:off x="7360920" y="4617720"/>
            <a:ext cx="1554480" cy="777240"/>
          </a:xfrm>
          <a:prstGeom prst="rect">
            <a:avLst/>
          </a:prstGeom>
          <a:noFill/>
          <a:ln/>
        </p:spPr>
        <p:txBody>
          <a:bodyPr wrap="square" rtlCol="0" anchor="ctr"/>
          <a:lstStyle/>
          <a:p>
            <a:pPr marL="0" indent="0" algn="ctr">
              <a:buNone/>
            </a:pPr>
            <a:r>
              <a:rPr lang="en-US" sz="2200" b="1" dirty="0">
                <a:solidFill>
                  <a:srgbClr val="1B2A4A"/>
                </a:solidFill>
              </a:rPr>
              <a:t>→</a:t>
            </a:r>
            <a:endParaRPr lang="en-US" sz="2200" dirty="0"/>
          </a:p>
        </p:txBody>
      </p:sp>
      <p:sp>
        <p:nvSpPr>
          <p:cNvPr id="24" name="Text 22"/>
          <p:cNvSpPr/>
          <p:nvPr/>
        </p:nvSpPr>
        <p:spPr>
          <a:xfrm>
            <a:off x="7360920" y="4251960"/>
            <a:ext cx="1554480" cy="320040"/>
          </a:xfrm>
          <a:prstGeom prst="rect">
            <a:avLst/>
          </a:prstGeom>
          <a:noFill/>
          <a:ln/>
        </p:spPr>
        <p:txBody>
          <a:bodyPr wrap="square" rtlCol="0" anchor="ctr"/>
          <a:lstStyle/>
          <a:p>
            <a:pPr marL="0" indent="0" algn="ctr">
              <a:buNone/>
            </a:pPr>
            <a:r>
              <a:rPr lang="en-US" sz="1150" b="1" dirty="0">
                <a:solidFill>
                  <a:srgbClr val="1B2A4A"/>
                </a:solidFill>
                <a:latin typeface="Calibri" pitchFamily="34" charset="0"/>
                <a:ea typeface="Calibri" pitchFamily="34" charset="-122"/>
                <a:cs typeface="Calibri" pitchFamily="34" charset="-120"/>
              </a:rPr>
              <a:t>β = .41</a:t>
            </a:r>
            <a:endParaRPr lang="en-US" sz="1150" dirty="0"/>
          </a:p>
        </p:txBody>
      </p:sp>
      <p:sp>
        <p:nvSpPr>
          <p:cNvPr id="25" name="Text 23"/>
          <p:cNvSpPr/>
          <p:nvPr/>
        </p:nvSpPr>
        <p:spPr>
          <a:xfrm>
            <a:off x="868680" y="5623560"/>
            <a:ext cx="10515600" cy="502920"/>
          </a:xfrm>
          <a:prstGeom prst="rect">
            <a:avLst/>
          </a:prstGeom>
          <a:noFill/>
          <a:ln/>
        </p:spPr>
        <p:txBody>
          <a:bodyPr wrap="square" rtlCol="0" anchor="ctr"/>
          <a:lstStyle/>
          <a:p>
            <a:pPr marL="0" indent="0">
              <a:buNone/>
            </a:pPr>
            <a:r>
              <a:rPr lang="en-US" sz="1200" i="1" dirty="0">
                <a:solidFill>
                  <a:srgbClr val="1B2A4A"/>
                </a:solidFill>
                <a:latin typeface="Calibri" pitchFamily="34" charset="0"/>
                <a:ea typeface="Calibri" pitchFamily="34" charset="-122"/>
                <a:cs typeface="Calibri" pitchFamily="34" charset="-120"/>
              </a:rPr>
              <a:t>Direct effect (AI prep → WTC), controlling for confidence: β = .18, p = .001  —  Indirect effect via confidence: β = .22, 95% CI [.14, .31]  →  Partial mediation</a:t>
            </a:r>
            <a:endParaRPr lang="en-US" sz="1200" dirty="0"/>
          </a:p>
        </p:txBody>
      </p:sp>
      <p:sp>
        <p:nvSpPr>
          <p:cNvPr id="27" name="Text 24"/>
          <p:cNvSpPr/>
          <p:nvPr/>
        </p:nvSpPr>
        <p:spPr>
          <a:xfrm>
            <a:off x="548640" y="6473952"/>
            <a:ext cx="7315200" cy="274320"/>
          </a:xfrm>
          <a:prstGeom prst="rect">
            <a:avLst/>
          </a:prstGeom>
          <a:noFill/>
          <a:ln/>
        </p:spPr>
        <p:txBody>
          <a:bodyPr wrap="square" rtlCol="0" anchor="ctr"/>
          <a:lstStyle/>
          <a:p>
            <a:pPr marL="0" indent="0">
              <a:buNone/>
            </a:pPr>
            <a:r>
              <a:rPr lang="en-US" sz="900" dirty="0">
                <a:solidFill>
                  <a:srgbClr val="9AA7BD"/>
                </a:solidFill>
                <a:latin typeface="Calibri" pitchFamily="34" charset="0"/>
                <a:ea typeface="Calibri" pitchFamily="34" charset="-122"/>
                <a:cs typeface="Calibri" pitchFamily="34" charset="-120"/>
              </a:rPr>
              <a:t>Student Perceptions of AI-Assisted Learning • Nguyen Thanh Thuy • HCMUT</a:t>
            </a:r>
            <a:endParaRPr lang="en-US" sz="900" dirty="0"/>
          </a:p>
        </p:txBody>
      </p:sp>
      <p:sp>
        <p:nvSpPr>
          <p:cNvPr id="28" name="Text 25"/>
          <p:cNvSpPr/>
          <p:nvPr/>
        </p:nvSpPr>
        <p:spPr>
          <a:xfrm>
            <a:off x="11612880" y="6473952"/>
            <a:ext cx="457200" cy="274320"/>
          </a:xfrm>
          <a:prstGeom prst="rect">
            <a:avLst/>
          </a:prstGeom>
          <a:noFill/>
          <a:ln/>
        </p:spPr>
        <p:txBody>
          <a:bodyPr wrap="square" rtlCol="0" anchor="ctr"/>
          <a:lstStyle/>
          <a:p>
            <a:pPr marL="0" indent="0" algn="r">
              <a:buNone/>
            </a:pPr>
            <a:r>
              <a:rPr lang="en-US" sz="1000" dirty="0">
                <a:solidFill>
                  <a:srgbClr val="5B6B82"/>
                </a:solidFill>
                <a:latin typeface="Calibri" pitchFamily="34" charset="0"/>
                <a:ea typeface="Calibri" pitchFamily="34" charset="-122"/>
                <a:cs typeface="Calibri" pitchFamily="34" charset="-120"/>
              </a:rPr>
              <a:t>9</a:t>
            </a:r>
            <a:endParaRPr lang="en-US" sz="1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10" presetClass="entr" presetSubtype="0" fill="hold"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fade">
                                      <p:cBhvr>
                                        <p:cTn id="10" dur="500"/>
                                        <p:tgtEl>
                                          <p:spTgt spid="19"/>
                                        </p:tgtEl>
                                      </p:cBhvr>
                                    </p:animEffect>
                                  </p:childTnLst>
                                </p:cTn>
                              </p:par>
                              <p:par>
                                <p:cTn id="11" presetID="10" presetClass="entr" presetSubtype="0" fill="hold"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500"/>
                                        <p:tgtEl>
                                          <p:spTgt spid="15"/>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1"/>
                                        </p:tgtEl>
                                        <p:attrNameLst>
                                          <p:attrName>style.visibility</p:attrName>
                                        </p:attrNameLst>
                                      </p:cBhvr>
                                      <p:to>
                                        <p:strVal val="visible"/>
                                      </p:to>
                                    </p:set>
                                    <p:animEffect transition="in" filter="fade">
                                      <p:cBhvr>
                                        <p:cTn id="16" dur="500"/>
                                        <p:tgtEl>
                                          <p:spTgt spid="21"/>
                                        </p:tgtEl>
                                      </p:cBhvr>
                                    </p:animEffect>
                                  </p:childTnLst>
                                </p:cTn>
                              </p:par>
                              <p:par>
                                <p:cTn id="17" presetID="10" presetClass="entr" presetSubtype="0" fill="hold" nodeType="with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500"/>
                                        <p:tgtEl>
                                          <p:spTgt spid="17"/>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3"/>
                                        </p:tgtEl>
                                        <p:attrNameLst>
                                          <p:attrName>style.visibility</p:attrName>
                                        </p:attrNameLst>
                                      </p:cBhvr>
                                      <p:to>
                                        <p:strVal val="visible"/>
                                      </p:to>
                                    </p:set>
                                    <p:animEffect transition="in" filter="fade">
                                      <p:cBhvr>
                                        <p:cTn id="22" dur="500"/>
                                        <p:tgtEl>
                                          <p:spTgt spid="23"/>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0"/>
                                        </p:tgtEl>
                                        <p:attrNameLst>
                                          <p:attrName>style.visibility</p:attrName>
                                        </p:attrNameLst>
                                      </p:cBhvr>
                                      <p:to>
                                        <p:strVal val="visible"/>
                                      </p:to>
                                    </p:set>
                                    <p:animEffect transition="in" filter="fade">
                                      <p:cBhvr>
                                        <p:cTn id="25" dur="500"/>
                                        <p:tgtEl>
                                          <p:spTgt spid="20"/>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fade">
                                      <p:cBhvr>
                                        <p:cTn id="28" dur="500"/>
                                        <p:tgtEl>
                                          <p:spTgt spid="16"/>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22"/>
                                        </p:tgtEl>
                                        <p:attrNameLst>
                                          <p:attrName>style.visibility</p:attrName>
                                        </p:attrNameLst>
                                      </p:cBhvr>
                                      <p:to>
                                        <p:strVal val="visible"/>
                                      </p:to>
                                    </p:set>
                                    <p:animEffect transition="in" filter="fade">
                                      <p:cBhvr>
                                        <p:cTn id="33" dur="500"/>
                                        <p:tgtEl>
                                          <p:spTgt spid="22"/>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4"/>
                                        </p:tgtEl>
                                        <p:attrNameLst>
                                          <p:attrName>style.visibility</p:attrName>
                                        </p:attrNameLst>
                                      </p:cBhvr>
                                      <p:to>
                                        <p:strVal val="visible"/>
                                      </p:to>
                                    </p:set>
                                    <p:animEffect transition="in" filter="fade">
                                      <p:cBhvr>
                                        <p:cTn id="36" dur="500"/>
                                        <p:tgtEl>
                                          <p:spTgt spid="24"/>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25"/>
                                        </p:tgtEl>
                                        <p:attrNameLst>
                                          <p:attrName>style.visibility</p:attrName>
                                        </p:attrNameLst>
                                      </p:cBhvr>
                                      <p:to>
                                        <p:strVal val="visible"/>
                                      </p:to>
                                    </p:set>
                                    <p:animEffect transition="in" filter="fade">
                                      <p:cBhvr>
                                        <p:cTn id="41"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6" grpId="0" animBg="1"/>
      <p:bldP spid="20" grpId="0" animBg="1"/>
      <p:bldP spid="21" grpId="0" animBg="1"/>
      <p:bldP spid="22" grpId="0" animBg="1"/>
      <p:bldP spid="23" grpId="0" animBg="1"/>
      <p:bldP spid="24" grpId="0" animBg="1"/>
      <p:bldP spid="25"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hủ đề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274</TotalTime>
  <Words>3174</Words>
  <Application>Microsoft Office PowerPoint</Application>
  <PresentationFormat>Màn hình rộng</PresentationFormat>
  <Paragraphs>262</Paragraphs>
  <Slides>17</Slides>
  <Notes>17</Notes>
  <HiddenSlides>0</HiddenSlides>
  <MMClips>0</MMClips>
  <ScaleCrop>false</ScaleCrop>
  <HeadingPairs>
    <vt:vector size="6" baseType="variant">
      <vt:variant>
        <vt:lpstr>Phông được Dùng</vt:lpstr>
      </vt:variant>
      <vt:variant>
        <vt:i4>3</vt:i4>
      </vt:variant>
      <vt:variant>
        <vt:lpstr>Chủ đề</vt:lpstr>
      </vt:variant>
      <vt:variant>
        <vt:i4>1</vt:i4>
      </vt:variant>
      <vt:variant>
        <vt:lpstr>Tiêu đề Bản chiếu</vt:lpstr>
      </vt:variant>
      <vt:variant>
        <vt:i4>17</vt:i4>
      </vt:variant>
    </vt:vector>
  </HeadingPairs>
  <TitlesOfParts>
    <vt:vector size="21" baseType="lpstr">
      <vt:lpstr>Arial</vt:lpstr>
      <vt:lpstr>Calibri</vt:lpstr>
      <vt:lpstr>Cambria</vt:lpstr>
      <vt:lpstr>Office Theme</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ADmin</cp:lastModifiedBy>
  <cp:revision>4</cp:revision>
  <dcterms:created xsi:type="dcterms:W3CDTF">2026-07-10T06:58:57Z</dcterms:created>
  <dcterms:modified xsi:type="dcterms:W3CDTF">2026-07-29T03:38:30Z</dcterms:modified>
</cp:coreProperties>
</file>