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5"/>
  </p:notesMasterIdLst>
  <p:sldIdLst>
    <p:sldId id="256" r:id="rId5"/>
    <p:sldId id="257" r:id="rId6"/>
    <p:sldId id="279" r:id="rId7"/>
    <p:sldId id="276" r:id="rId8"/>
    <p:sldId id="277" r:id="rId9"/>
    <p:sldId id="278" r:id="rId10"/>
    <p:sldId id="258" r:id="rId11"/>
    <p:sldId id="259" r:id="rId12"/>
    <p:sldId id="260" r:id="rId13"/>
    <p:sldId id="261" r:id="rId14"/>
    <p:sldId id="280" r:id="rId15"/>
    <p:sldId id="281" r:id="rId16"/>
    <p:sldId id="262" r:id="rId17"/>
    <p:sldId id="263" r:id="rId18"/>
    <p:sldId id="282" r:id="rId19"/>
    <p:sldId id="264" r:id="rId20"/>
    <p:sldId id="266" r:id="rId21"/>
    <p:sldId id="265" r:id="rId22"/>
    <p:sldId id="267" r:id="rId23"/>
    <p:sldId id="268" r:id="rId24"/>
    <p:sldId id="283" r:id="rId25"/>
    <p:sldId id="269" r:id="rId26"/>
    <p:sldId id="272" r:id="rId27"/>
    <p:sldId id="273" r:id="rId28"/>
    <p:sldId id="285" r:id="rId29"/>
    <p:sldId id="284" r:id="rId30"/>
    <p:sldId id="270" r:id="rId31"/>
    <p:sldId id="271" r:id="rId32"/>
    <p:sldId id="274" r:id="rId33"/>
    <p:sldId id="275" r:id="rId3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8D1C0E-8D51-4841-B394-33666C8D0C00}" v="41" dt="2026-06-21T07:10:43.0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65"/>
    <p:restoredTop sz="94629"/>
  </p:normalViewPr>
  <p:slideViewPr>
    <p:cSldViewPr snapToGrid="0">
      <p:cViewPr>
        <p:scale>
          <a:sx n="132" d="100"/>
          <a:sy n="132" d="100"/>
        </p:scale>
        <p:origin x="52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85BDDD-5F4D-8B49-9B52-AD568CFF6C99}" type="datetimeFigureOut">
              <a:rPr lang="en-US" smtClean="0"/>
              <a:t>7/25/26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36A86-6760-164A-A923-F56EA443D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09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36A86-6760-164A-A923-F56EA443D47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8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;p2"/>
          <p:cNvPicPr/>
          <p:nvPr/>
        </p:nvPicPr>
        <p:blipFill>
          <a:blip r:embed="rId2"/>
          <a:stretch/>
        </p:blipFill>
        <p:spPr>
          <a:xfrm>
            <a:off x="7920" y="0"/>
            <a:ext cx="912780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Google Shape;10;p2"/>
          <p:cNvSpPr/>
          <p:nvPr/>
        </p:nvSpPr>
        <p:spPr>
          <a:xfrm rot="10800000" flipH="1">
            <a:off x="-78120" y="-77400"/>
            <a:ext cx="3428640" cy="851040"/>
          </a:xfrm>
          <a:prstGeom prst="round1Rect">
            <a:avLst>
              <a:gd name="adj" fmla="val 16667"/>
            </a:avLst>
          </a:prstGeom>
          <a:noFill/>
          <a:ln w="9525">
            <a:solidFill>
              <a:srgbClr val="63DBF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308320" y="1494360"/>
            <a:ext cx="4527000" cy="1710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2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851;p31"/>
          <p:cNvGrpSpPr/>
          <p:nvPr/>
        </p:nvGrpSpPr>
        <p:grpSpPr>
          <a:xfrm>
            <a:off x="801000" y="-1678320"/>
            <a:ext cx="9414720" cy="4642560"/>
            <a:chOff x="801000" y="-1678320"/>
            <a:chExt cx="9414720" cy="4642560"/>
          </a:xfrm>
        </p:grpSpPr>
        <p:grpSp>
          <p:nvGrpSpPr>
            <p:cNvPr id="7" name="Google Shape;852;p31"/>
            <p:cNvGrpSpPr/>
            <p:nvPr/>
          </p:nvGrpSpPr>
          <p:grpSpPr>
            <a:xfrm>
              <a:off x="8330040" y="1080360"/>
              <a:ext cx="1885680" cy="1883880"/>
              <a:chOff x="8330040" y="1080360"/>
              <a:chExt cx="1885680" cy="1883880"/>
            </a:xfrm>
          </p:grpSpPr>
          <p:sp>
            <p:nvSpPr>
              <p:cNvPr id="8" name="Google Shape;853;p31"/>
              <p:cNvSpPr/>
              <p:nvPr/>
            </p:nvSpPr>
            <p:spPr>
              <a:xfrm flipH="1">
                <a:off x="8406360" y="1155960"/>
                <a:ext cx="493560" cy="494640"/>
              </a:xfrm>
              <a:custGeom>
                <a:avLst/>
                <a:gdLst>
                  <a:gd name="textAreaLeft" fmla="*/ -360 w 493560"/>
                  <a:gd name="textAreaRight" fmla="*/ 493560 w 493560"/>
                  <a:gd name="textAreaTop" fmla="*/ 0 h 494640"/>
                  <a:gd name="textAreaBottom" fmla="*/ 495000 h 494640"/>
                </a:gdLst>
                <a:ahLst/>
                <a:cxnLst/>
                <a:rect l="textAreaLeft" t="textAreaTop" r="textAreaRight" b="textAreaBottom"/>
                <a:pathLst>
                  <a:path w="19761" h="19801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" name="Google Shape;854;p31"/>
              <p:cNvSpPr/>
              <p:nvPr/>
            </p:nvSpPr>
            <p:spPr>
              <a:xfrm flipH="1">
                <a:off x="8345880" y="1095480"/>
                <a:ext cx="752760" cy="752760"/>
              </a:xfrm>
              <a:custGeom>
                <a:avLst/>
                <a:gdLst>
                  <a:gd name="textAreaLeft" fmla="*/ -360 w 752760"/>
                  <a:gd name="textAreaRight" fmla="*/ 752760 w 752760"/>
                  <a:gd name="textAreaTop" fmla="*/ 0 h 752760"/>
                  <a:gd name="textAreaBottom" fmla="*/ 753120 h 752760"/>
                </a:gdLst>
                <a:ahLst/>
                <a:cxnLst/>
                <a:rect l="textAreaLeft" t="textAreaTop" r="textAreaRight" b="textAreaBottom"/>
                <a:pathLst>
                  <a:path w="30125" h="30124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" name="Google Shape;855;p31"/>
              <p:cNvSpPr/>
              <p:nvPr/>
            </p:nvSpPr>
            <p:spPr>
              <a:xfrm flipH="1">
                <a:off x="8329680" y="1080360"/>
                <a:ext cx="921960" cy="921960"/>
              </a:xfrm>
              <a:custGeom>
                <a:avLst/>
                <a:gdLst>
                  <a:gd name="textAreaLeft" fmla="*/ -360 w 921960"/>
                  <a:gd name="textAreaRight" fmla="*/ 921960 w 921960"/>
                  <a:gd name="textAreaTop" fmla="*/ 0 h 921960"/>
                  <a:gd name="textAreaBottom" fmla="*/ 922320 h 921960"/>
                </a:gdLst>
                <a:ahLst/>
                <a:cxnLst/>
                <a:rect l="textAreaLeft" t="textAreaTop" r="textAreaRight" b="textAreaBottom"/>
                <a:pathLst>
                  <a:path w="36899" h="36899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1" name="Google Shape;856;p31"/>
              <p:cNvSpPr/>
              <p:nvPr/>
            </p:nvSpPr>
            <p:spPr>
              <a:xfrm flipH="1">
                <a:off x="8336520" y="1085400"/>
                <a:ext cx="1048320" cy="1048320"/>
              </a:xfrm>
              <a:custGeom>
                <a:avLst/>
                <a:gdLst>
                  <a:gd name="textAreaLeft" fmla="*/ 360 w 1048320"/>
                  <a:gd name="textAreaRight" fmla="*/ 1049040 w 1048320"/>
                  <a:gd name="textAreaTop" fmla="*/ 0 h 1048320"/>
                  <a:gd name="textAreaBottom" fmla="*/ 1048680 h 1048320"/>
                </a:gdLst>
                <a:ahLst/>
                <a:cxnLst/>
                <a:rect l="textAreaLeft" t="textAreaTop" r="textAreaRight" b="textAreaBottom"/>
                <a:pathLst>
                  <a:path w="41940" h="4194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2" name="Google Shape;857;p31"/>
              <p:cNvSpPr/>
              <p:nvPr/>
            </p:nvSpPr>
            <p:spPr>
              <a:xfrm flipH="1">
                <a:off x="8356680" y="1106640"/>
                <a:ext cx="1144800" cy="1144080"/>
              </a:xfrm>
              <a:custGeom>
                <a:avLst/>
                <a:gdLst>
                  <a:gd name="textAreaLeft" fmla="*/ 360 w 1144800"/>
                  <a:gd name="textAreaRight" fmla="*/ 1145520 w 1144800"/>
                  <a:gd name="textAreaTop" fmla="*/ 0 h 1144080"/>
                  <a:gd name="textAreaBottom" fmla="*/ 1144440 h 1144080"/>
                </a:gdLst>
                <a:ahLst/>
                <a:cxnLst/>
                <a:rect l="textAreaLeft" t="textAreaTop" r="textAreaRight" b="textAreaBottom"/>
                <a:pathLst>
                  <a:path w="45811" h="45771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3" name="Google Shape;858;p31"/>
              <p:cNvSpPr/>
              <p:nvPr/>
            </p:nvSpPr>
            <p:spPr>
              <a:xfrm flipH="1">
                <a:off x="8389080" y="1139040"/>
                <a:ext cx="1216440" cy="1216440"/>
              </a:xfrm>
              <a:custGeom>
                <a:avLst/>
                <a:gdLst>
                  <a:gd name="textAreaLeft" fmla="*/ -360 w 1216440"/>
                  <a:gd name="textAreaRight" fmla="*/ 1216440 w 1216440"/>
                  <a:gd name="textAreaTop" fmla="*/ 0 h 1216440"/>
                  <a:gd name="textAreaBottom" fmla="*/ 1216800 h 1216440"/>
                </a:gdLst>
                <a:ahLst/>
                <a:cxnLst/>
                <a:rect l="textAreaLeft" t="textAreaTop" r="textAreaRight" b="textAreaBottom"/>
                <a:pathLst>
                  <a:path w="48675" h="48674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4" name="Google Shape;859;p31"/>
              <p:cNvSpPr/>
              <p:nvPr/>
            </p:nvSpPr>
            <p:spPr>
              <a:xfrm flipH="1">
                <a:off x="8431200" y="1180440"/>
                <a:ext cx="1270800" cy="1270800"/>
              </a:xfrm>
              <a:custGeom>
                <a:avLst/>
                <a:gdLst>
                  <a:gd name="textAreaLeft" fmla="*/ 360 w 1270800"/>
                  <a:gd name="textAreaRight" fmla="*/ 1271520 w 1270800"/>
                  <a:gd name="textAreaTop" fmla="*/ 0 h 1270800"/>
                  <a:gd name="textAreaBottom" fmla="*/ 1271160 h 1270800"/>
                </a:gdLst>
                <a:ahLst/>
                <a:cxnLst/>
                <a:rect l="textAreaLeft" t="textAreaTop" r="textAreaRight" b="textAreaBottom"/>
                <a:pathLst>
                  <a:path w="50852" h="50852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5" name="Google Shape;860;p31"/>
              <p:cNvSpPr/>
              <p:nvPr/>
            </p:nvSpPr>
            <p:spPr>
              <a:xfrm flipH="1">
                <a:off x="8480880" y="1230840"/>
                <a:ext cx="1307160" cy="1308240"/>
              </a:xfrm>
              <a:custGeom>
                <a:avLst/>
                <a:gdLst>
                  <a:gd name="textAreaLeft" fmla="*/ -360 w 1307160"/>
                  <a:gd name="textAreaRight" fmla="*/ 1307160 w 1307160"/>
                  <a:gd name="textAreaTop" fmla="*/ 0 h 1308240"/>
                  <a:gd name="textAreaBottom" fmla="*/ 1308600 h 1308240"/>
                </a:gdLst>
                <a:ahLst/>
                <a:cxnLst/>
                <a:rect l="textAreaLeft" t="textAreaTop" r="textAreaRight" b="textAreaBottom"/>
                <a:pathLst>
                  <a:path w="52304" h="52345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6" name="Google Shape;861;p31"/>
              <p:cNvSpPr/>
              <p:nvPr/>
            </p:nvSpPr>
            <p:spPr>
              <a:xfrm flipH="1">
                <a:off x="8540280" y="1289160"/>
                <a:ext cx="1328400" cy="1329480"/>
              </a:xfrm>
              <a:custGeom>
                <a:avLst/>
                <a:gdLst>
                  <a:gd name="textAreaLeft" fmla="*/ 360 w 1328400"/>
                  <a:gd name="textAreaRight" fmla="*/ 1329120 w 1328400"/>
                  <a:gd name="textAreaTop" fmla="*/ 0 h 1329480"/>
                  <a:gd name="textAreaBottom" fmla="*/ 1329840 h 1329480"/>
                </a:gdLst>
                <a:ahLst/>
                <a:cxnLst/>
                <a:rect l="textAreaLeft" t="textAreaTop" r="textAreaRight" b="textAreaBottom"/>
                <a:pathLst>
                  <a:path w="53151" h="53191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7" name="Google Shape;862;p31"/>
              <p:cNvSpPr/>
              <p:nvPr/>
            </p:nvSpPr>
            <p:spPr>
              <a:xfrm flipH="1">
                <a:off x="8604720" y="1353600"/>
                <a:ext cx="1336320" cy="1336320"/>
              </a:xfrm>
              <a:custGeom>
                <a:avLst/>
                <a:gdLst>
                  <a:gd name="textAreaLeft" fmla="*/ 360 w 1336320"/>
                  <a:gd name="textAreaRight" fmla="*/ 1337040 w 1336320"/>
                  <a:gd name="textAreaTop" fmla="*/ 0 h 1336320"/>
                  <a:gd name="textAreaBottom" fmla="*/ 1336680 h 1336320"/>
                </a:gdLst>
                <a:ahLst/>
                <a:cxnLst/>
                <a:rect l="textAreaLeft" t="textAreaTop" r="textAreaRight" b="textAreaBottom"/>
                <a:pathLst>
                  <a:path w="53473" h="53473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8" name="Google Shape;863;p31"/>
              <p:cNvSpPr/>
              <p:nvPr/>
            </p:nvSpPr>
            <p:spPr>
              <a:xfrm flipH="1">
                <a:off x="8676720" y="1426320"/>
                <a:ext cx="1329480" cy="1329480"/>
              </a:xfrm>
              <a:custGeom>
                <a:avLst/>
                <a:gdLst>
                  <a:gd name="textAreaLeft" fmla="*/ -360 w 1329480"/>
                  <a:gd name="textAreaRight" fmla="*/ 1329480 w 1329480"/>
                  <a:gd name="textAreaTop" fmla="*/ 0 h 1329480"/>
                  <a:gd name="textAreaBottom" fmla="*/ 1329840 h 1329480"/>
                </a:gdLst>
                <a:ahLst/>
                <a:cxnLst/>
                <a:rect l="textAreaLeft" t="textAreaTop" r="textAreaRight" b="textAreaBottom"/>
                <a:pathLst>
                  <a:path w="53191" h="53191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9" name="Google Shape;864;p31"/>
              <p:cNvSpPr/>
              <p:nvPr/>
            </p:nvSpPr>
            <p:spPr>
              <a:xfrm flipH="1">
                <a:off x="8756280" y="1505880"/>
                <a:ext cx="1307160" cy="1308240"/>
              </a:xfrm>
              <a:custGeom>
                <a:avLst/>
                <a:gdLst>
                  <a:gd name="textAreaLeft" fmla="*/ -360 w 1307160"/>
                  <a:gd name="textAreaRight" fmla="*/ 1307160 w 1307160"/>
                  <a:gd name="textAreaTop" fmla="*/ 0 h 1308240"/>
                  <a:gd name="textAreaBottom" fmla="*/ 1308600 h 1308240"/>
                </a:gdLst>
                <a:ahLst/>
                <a:cxnLst/>
                <a:rect l="textAreaLeft" t="textAreaTop" r="textAreaRight" b="textAreaBottom"/>
                <a:pathLst>
                  <a:path w="52304" h="52345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0" name="Google Shape;865;p31"/>
              <p:cNvSpPr/>
              <p:nvPr/>
            </p:nvSpPr>
            <p:spPr>
              <a:xfrm flipH="1">
                <a:off x="8843760" y="1593720"/>
                <a:ext cx="1270800" cy="1270800"/>
              </a:xfrm>
              <a:custGeom>
                <a:avLst/>
                <a:gdLst>
                  <a:gd name="textAreaLeft" fmla="*/ 360 w 1270800"/>
                  <a:gd name="textAreaRight" fmla="*/ 1271520 w 1270800"/>
                  <a:gd name="textAreaTop" fmla="*/ 0 h 1270800"/>
                  <a:gd name="textAreaBottom" fmla="*/ 1271160 h 1270800"/>
                </a:gdLst>
                <a:ahLst/>
                <a:cxnLst/>
                <a:rect l="textAreaLeft" t="textAreaTop" r="textAreaRight" b="textAreaBottom"/>
                <a:pathLst>
                  <a:path w="50852" h="50852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1" name="Google Shape;866;p31"/>
              <p:cNvSpPr/>
              <p:nvPr/>
            </p:nvSpPr>
            <p:spPr>
              <a:xfrm flipH="1">
                <a:off x="8939520" y="1689480"/>
                <a:ext cx="1216440" cy="1216440"/>
              </a:xfrm>
              <a:custGeom>
                <a:avLst/>
                <a:gdLst>
                  <a:gd name="textAreaLeft" fmla="*/ -360 w 1216440"/>
                  <a:gd name="textAreaRight" fmla="*/ 1216440 w 1216440"/>
                  <a:gd name="textAreaTop" fmla="*/ 0 h 1216440"/>
                  <a:gd name="textAreaBottom" fmla="*/ 1216800 h 1216440"/>
                </a:gdLst>
                <a:ahLst/>
                <a:cxnLst/>
                <a:rect l="textAreaLeft" t="textAreaTop" r="textAreaRight" b="textAreaBottom"/>
                <a:pathLst>
                  <a:path w="48675" h="48674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2" name="Google Shape;867;p31"/>
              <p:cNvSpPr/>
              <p:nvPr/>
            </p:nvSpPr>
            <p:spPr>
              <a:xfrm flipH="1">
                <a:off x="9045360" y="1794240"/>
                <a:ext cx="1144080" cy="1144080"/>
              </a:xfrm>
              <a:custGeom>
                <a:avLst/>
                <a:gdLst>
                  <a:gd name="textAreaLeft" fmla="*/ 360 w 1144080"/>
                  <a:gd name="textAreaRight" fmla="*/ 1144800 w 1144080"/>
                  <a:gd name="textAreaTop" fmla="*/ 0 h 1144080"/>
                  <a:gd name="textAreaBottom" fmla="*/ 1144440 h 1144080"/>
                </a:gdLst>
                <a:ahLst/>
                <a:cxnLst/>
                <a:rect l="textAreaLeft" t="textAreaTop" r="textAreaRight" b="textAreaBottom"/>
                <a:pathLst>
                  <a:path w="45771" h="45771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3" name="Google Shape;868;p31"/>
              <p:cNvSpPr/>
              <p:nvPr/>
            </p:nvSpPr>
            <p:spPr>
              <a:xfrm flipH="1">
                <a:off x="9161280" y="1911240"/>
                <a:ext cx="1048320" cy="1048320"/>
              </a:xfrm>
              <a:custGeom>
                <a:avLst/>
                <a:gdLst>
                  <a:gd name="textAreaLeft" fmla="*/ 360 w 1048320"/>
                  <a:gd name="textAreaRight" fmla="*/ 1049040 w 1048320"/>
                  <a:gd name="textAreaTop" fmla="*/ 0 h 1048320"/>
                  <a:gd name="textAreaBottom" fmla="*/ 1048680 h 1048320"/>
                </a:gdLst>
                <a:ahLst/>
                <a:cxnLst/>
                <a:rect l="textAreaLeft" t="textAreaTop" r="textAreaRight" b="textAreaBottom"/>
                <a:pathLst>
                  <a:path w="41940" h="4194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4" name="Google Shape;869;p31"/>
              <p:cNvSpPr/>
              <p:nvPr/>
            </p:nvSpPr>
            <p:spPr>
              <a:xfrm flipH="1">
                <a:off x="9293400" y="2042280"/>
                <a:ext cx="922320" cy="921960"/>
              </a:xfrm>
              <a:custGeom>
                <a:avLst/>
                <a:gdLst>
                  <a:gd name="textAreaLeft" fmla="*/ 360 w 922320"/>
                  <a:gd name="textAreaRight" fmla="*/ 923040 w 922320"/>
                  <a:gd name="textAreaTop" fmla="*/ 0 h 921960"/>
                  <a:gd name="textAreaBottom" fmla="*/ 922320 h 921960"/>
                </a:gdLst>
                <a:ahLst/>
                <a:cxnLst/>
                <a:rect l="textAreaLeft" t="textAreaTop" r="textAreaRight" b="textAreaBottom"/>
                <a:pathLst>
                  <a:path w="36900" h="36899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5" name="Google Shape;870;p31"/>
              <p:cNvSpPr/>
              <p:nvPr/>
            </p:nvSpPr>
            <p:spPr>
              <a:xfrm flipH="1">
                <a:off x="9445680" y="2195640"/>
                <a:ext cx="752760" cy="753840"/>
              </a:xfrm>
              <a:custGeom>
                <a:avLst/>
                <a:gdLst>
                  <a:gd name="textAreaLeft" fmla="*/ -360 w 752760"/>
                  <a:gd name="textAreaRight" fmla="*/ 752760 w 752760"/>
                  <a:gd name="textAreaTop" fmla="*/ 0 h 753840"/>
                  <a:gd name="textAreaBottom" fmla="*/ 754200 h 753840"/>
                </a:gdLst>
                <a:ahLst/>
                <a:cxnLst/>
                <a:rect l="textAreaLeft" t="textAreaTop" r="textAreaRight" b="textAreaBottom"/>
                <a:pathLst>
                  <a:path w="30125" h="30165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26" name="Google Shape;871;p31"/>
              <p:cNvSpPr/>
              <p:nvPr/>
            </p:nvSpPr>
            <p:spPr>
              <a:xfrm flipH="1">
                <a:off x="9645120" y="2394000"/>
                <a:ext cx="494640" cy="494640"/>
              </a:xfrm>
              <a:custGeom>
                <a:avLst/>
                <a:gdLst>
                  <a:gd name="textAreaLeft" fmla="*/ 360 w 494640"/>
                  <a:gd name="textAreaRight" fmla="*/ 495360 w 494640"/>
                  <a:gd name="textAreaTop" fmla="*/ 0 h 494640"/>
                  <a:gd name="textAreaBottom" fmla="*/ 495000 h 494640"/>
                </a:gdLst>
                <a:ahLst/>
                <a:cxnLst/>
                <a:rect l="textAreaLeft" t="textAreaTop" r="textAreaRight" b="textAreaBottom"/>
                <a:pathLst>
                  <a:path w="19801" h="19801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  <p:sp>
          <p:nvSpPr>
            <p:cNvPr id="27" name="Google Shape;872;p31"/>
            <p:cNvSpPr/>
            <p:nvPr/>
          </p:nvSpPr>
          <p:spPr>
            <a:xfrm rot="5400000" flipH="1">
              <a:off x="800640" y="-1678320"/>
              <a:ext cx="2325600" cy="2325600"/>
            </a:xfrm>
            <a:custGeom>
              <a:avLst/>
              <a:gdLst>
                <a:gd name="textAreaLeft" fmla="*/ 360 w 2325600"/>
                <a:gd name="textAreaRight" fmla="*/ 2326320 w 2325600"/>
                <a:gd name="textAreaTop" fmla="*/ 0 h 2325600"/>
                <a:gd name="textAreaBottom" fmla="*/ 2325960 h 2325600"/>
              </a:gdLst>
              <a:ahLst/>
              <a:cxnLst/>
              <a:rect l="textAreaLeft" t="textAreaTop" r="textAreaRight" b="textAreaBottom"/>
              <a:pathLst>
                <a:path w="93033" h="93033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pic>
        <p:nvPicPr>
          <p:cNvPr id="28" name="Google Shape;873;p31"/>
          <p:cNvPicPr/>
          <p:nvPr/>
        </p:nvPicPr>
        <p:blipFill>
          <a:blip r:embed="rId2"/>
          <a:stretch/>
        </p:blipFill>
        <p:spPr>
          <a:xfrm rot="10800000">
            <a:off x="8280" y="0"/>
            <a:ext cx="9127800" cy="51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685240" y="552600"/>
            <a:ext cx="3772800" cy="907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52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0" name="Google Shape;876;p31"/>
          <p:cNvSpPr/>
          <p:nvPr/>
        </p:nvSpPr>
        <p:spPr>
          <a:xfrm>
            <a:off x="3015000" y="3604680"/>
            <a:ext cx="3114000" cy="61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t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" sz="1000" b="0" u="none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</a:rPr>
              <a:t>CREDITS: This presentation template was created by </a:t>
            </a:r>
            <a:r>
              <a:rPr lang="en" sz="1000" b="1" u="sng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  <a:hlinkClick r:id="rId3"/>
              </a:rPr>
              <a:t>Slidesgo</a:t>
            </a:r>
            <a:r>
              <a:rPr lang="en" sz="1000" b="0" u="none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</a:rPr>
              <a:t>, including icons by </a:t>
            </a:r>
            <a:r>
              <a:rPr lang="en" sz="1000" b="1" u="sng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  <a:hlinkClick r:id="rId4"/>
              </a:rPr>
              <a:t>Flaticon</a:t>
            </a:r>
            <a:r>
              <a:rPr lang="en" sz="1000" b="1" u="none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</a:rPr>
              <a:t> </a:t>
            </a:r>
            <a:r>
              <a:rPr lang="en" sz="1000" b="0" u="none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</a:rPr>
              <a:t>and infographics &amp; images by </a:t>
            </a:r>
            <a:r>
              <a:rPr lang="en" sz="1000" b="1" u="sng" strike="noStrike">
                <a:solidFill>
                  <a:schemeClr val="dk1"/>
                </a:solidFill>
                <a:effectLst/>
                <a:uFillTx/>
                <a:latin typeface="Maven Pro"/>
                <a:ea typeface="Maven Pro"/>
                <a:hlinkClick r:id="rId5"/>
              </a:rPr>
              <a:t>Freepik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bg>
      <p:bgPr>
        <a:solidFill>
          <a:schemeClr val="dk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123;p6"/>
          <p:cNvPicPr/>
          <p:nvPr/>
        </p:nvPicPr>
        <p:blipFill>
          <a:blip r:embed="rId2"/>
          <a:stretch/>
        </p:blipFill>
        <p:spPr>
          <a:xfrm flipH="1">
            <a:off x="8280" y="0"/>
            <a:ext cx="9127800" cy="51429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32" name="Google Shape;124;p6"/>
          <p:cNvGrpSpPr/>
          <p:nvPr/>
        </p:nvGrpSpPr>
        <p:grpSpPr>
          <a:xfrm>
            <a:off x="-313560" y="360"/>
            <a:ext cx="9457560" cy="5142960"/>
            <a:chOff x="-313560" y="360"/>
            <a:chExt cx="9457560" cy="5142960"/>
          </a:xfrm>
        </p:grpSpPr>
        <p:sp>
          <p:nvSpPr>
            <p:cNvPr id="33" name="Google Shape;125;p6"/>
            <p:cNvSpPr/>
            <p:nvPr/>
          </p:nvSpPr>
          <p:spPr>
            <a:xfrm rot="10800000">
              <a:off x="8676720" y="360"/>
              <a:ext cx="467280" cy="1456560"/>
            </a:xfrm>
            <a:prstGeom prst="rect">
              <a:avLst/>
            </a:prstGeom>
            <a:solidFill>
              <a:srgbClr val="63DBF5">
                <a:alpha val="69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4" name="Google Shape;126;p6"/>
            <p:cNvSpPr/>
            <p:nvPr/>
          </p:nvSpPr>
          <p:spPr>
            <a:xfrm rot="10800000">
              <a:off x="6880680" y="0"/>
              <a:ext cx="2263320" cy="31356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1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5" name="Google Shape;127;p6"/>
            <p:cNvSpPr/>
            <p:nvPr/>
          </p:nvSpPr>
          <p:spPr>
            <a:xfrm>
              <a:off x="-313560" y="4604040"/>
              <a:ext cx="1882080" cy="21276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1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5240" bIns="752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6" name="Google Shape;128;p6"/>
            <p:cNvSpPr/>
            <p:nvPr/>
          </p:nvSpPr>
          <p:spPr>
            <a:xfrm flipH="1">
              <a:off x="5715000" y="4681800"/>
              <a:ext cx="3428640" cy="461520"/>
            </a:xfrm>
            <a:prstGeom prst="round1Rect">
              <a:avLst>
                <a:gd name="adj" fmla="val 50000"/>
              </a:avLst>
            </a:prstGeom>
            <a:solidFill>
              <a:schemeClr val="dk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grpSp>
        <p:nvGrpSpPr>
          <p:cNvPr id="37" name="Google Shape;129;p6"/>
          <p:cNvGrpSpPr/>
          <p:nvPr/>
        </p:nvGrpSpPr>
        <p:grpSpPr>
          <a:xfrm>
            <a:off x="-1165320" y="-673200"/>
            <a:ext cx="1884960" cy="1883520"/>
            <a:chOff x="-1165320" y="-673200"/>
            <a:chExt cx="1884960" cy="1883520"/>
          </a:xfrm>
        </p:grpSpPr>
        <p:sp>
          <p:nvSpPr>
            <p:cNvPr id="38" name="Google Shape;130;p6"/>
            <p:cNvSpPr/>
            <p:nvPr/>
          </p:nvSpPr>
          <p:spPr>
            <a:xfrm>
              <a:off x="149400" y="-597600"/>
              <a:ext cx="493560" cy="494640"/>
            </a:xfrm>
            <a:custGeom>
              <a:avLst/>
              <a:gdLst>
                <a:gd name="textAreaLeft" fmla="*/ 0 w 493560"/>
                <a:gd name="textAreaRight" fmla="*/ 493920 w 493560"/>
                <a:gd name="textAreaTop" fmla="*/ 0 h 494640"/>
                <a:gd name="textAreaBottom" fmla="*/ 495000 h 494640"/>
              </a:gdLst>
              <a:ahLst/>
              <a:cxnLst/>
              <a:rect l="textAreaLeft" t="textAreaTop" r="textAreaRight" b="textAreaBottom"/>
              <a:pathLst>
                <a:path w="19761" h="19801">
                  <a:moveTo>
                    <a:pt x="485" y="202"/>
                  </a:moveTo>
                  <a:cubicBezTo>
                    <a:pt x="323" y="162"/>
                    <a:pt x="162" y="81"/>
                    <a:pt x="1" y="1"/>
                  </a:cubicBezTo>
                  <a:lnTo>
                    <a:pt x="19761" y="19801"/>
                  </a:lnTo>
                  <a:cubicBezTo>
                    <a:pt x="19720" y="19640"/>
                    <a:pt x="19640" y="19478"/>
                    <a:pt x="19559" y="19317"/>
                  </a:cubicBezTo>
                  <a:lnTo>
                    <a:pt x="485" y="20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39" name="Google Shape;131;p6"/>
            <p:cNvSpPr/>
            <p:nvPr/>
          </p:nvSpPr>
          <p:spPr>
            <a:xfrm>
              <a:off x="-49320" y="-658080"/>
              <a:ext cx="752760" cy="752760"/>
            </a:xfrm>
            <a:custGeom>
              <a:avLst/>
              <a:gdLst>
                <a:gd name="textAreaLeft" fmla="*/ 0 w 752760"/>
                <a:gd name="textAreaRight" fmla="*/ 753120 w 752760"/>
                <a:gd name="textAreaTop" fmla="*/ 0 h 752760"/>
                <a:gd name="textAreaBottom" fmla="*/ 753120 h 752760"/>
              </a:gdLst>
              <a:ahLst/>
              <a:cxnLst/>
              <a:rect l="textAreaLeft" t="textAreaTop" r="textAreaRight" b="textAreaBottom"/>
              <a:pathLst>
                <a:path w="30125" h="30124">
                  <a:moveTo>
                    <a:pt x="323" y="81"/>
                  </a:moveTo>
                  <a:cubicBezTo>
                    <a:pt x="202" y="41"/>
                    <a:pt x="122" y="41"/>
                    <a:pt x="1" y="0"/>
                  </a:cubicBezTo>
                  <a:lnTo>
                    <a:pt x="30124" y="30124"/>
                  </a:lnTo>
                  <a:cubicBezTo>
                    <a:pt x="30084" y="30043"/>
                    <a:pt x="30084" y="29922"/>
                    <a:pt x="30043" y="29801"/>
                  </a:cubicBezTo>
                  <a:lnTo>
                    <a:pt x="323" y="8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0" name="Google Shape;132;p6"/>
            <p:cNvSpPr/>
            <p:nvPr/>
          </p:nvSpPr>
          <p:spPr>
            <a:xfrm>
              <a:off x="-202320" y="-673200"/>
              <a:ext cx="921960" cy="921960"/>
            </a:xfrm>
            <a:custGeom>
              <a:avLst/>
              <a:gdLst>
                <a:gd name="textAreaLeft" fmla="*/ 0 w 921960"/>
                <a:gd name="textAreaRight" fmla="*/ 922320 w 921960"/>
                <a:gd name="textAreaTop" fmla="*/ 0 h 921960"/>
                <a:gd name="textAreaBottom" fmla="*/ 922320 h 921960"/>
              </a:gdLst>
              <a:ahLst/>
              <a:cxnLst/>
              <a:rect l="textAreaLeft" t="textAreaTop" r="textAreaRight" b="textAreaBottom"/>
              <a:pathLst>
                <a:path w="36899" h="36899">
                  <a:moveTo>
                    <a:pt x="282" y="0"/>
                  </a:moveTo>
                  <a:cubicBezTo>
                    <a:pt x="161" y="0"/>
                    <a:pt x="81" y="0"/>
                    <a:pt x="0" y="0"/>
                  </a:cubicBezTo>
                  <a:lnTo>
                    <a:pt x="36898" y="36899"/>
                  </a:lnTo>
                  <a:cubicBezTo>
                    <a:pt x="36898" y="36778"/>
                    <a:pt x="36898" y="36697"/>
                    <a:pt x="36858" y="36616"/>
                  </a:cubicBezTo>
                  <a:lnTo>
                    <a:pt x="28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1" name="Google Shape;133;p6"/>
            <p:cNvSpPr/>
            <p:nvPr/>
          </p:nvSpPr>
          <p:spPr>
            <a:xfrm>
              <a:off x="-334440" y="-668160"/>
              <a:ext cx="1048320" cy="1048320"/>
            </a:xfrm>
            <a:custGeom>
              <a:avLst/>
              <a:gdLst>
                <a:gd name="textAreaLeft" fmla="*/ 0 w 1048320"/>
                <a:gd name="textAreaRight" fmla="*/ 1048680 w 1048320"/>
                <a:gd name="textAreaTop" fmla="*/ 0 h 1048320"/>
                <a:gd name="textAreaBottom" fmla="*/ 1048680 h 1048320"/>
              </a:gdLst>
              <a:ahLst/>
              <a:cxnLst/>
              <a:rect l="textAreaLeft" t="textAreaTop" r="textAreaRight" b="textAreaBottom"/>
              <a:pathLst>
                <a:path w="41940" h="41940">
                  <a:moveTo>
                    <a:pt x="242" y="0"/>
                  </a:moveTo>
                  <a:cubicBezTo>
                    <a:pt x="162" y="40"/>
                    <a:pt x="81" y="40"/>
                    <a:pt x="0" y="40"/>
                  </a:cubicBezTo>
                  <a:lnTo>
                    <a:pt x="41899" y="41939"/>
                  </a:lnTo>
                  <a:cubicBezTo>
                    <a:pt x="41899" y="41858"/>
                    <a:pt x="41939" y="41778"/>
                    <a:pt x="41939" y="4169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2" name="Google Shape;134;p6"/>
            <p:cNvSpPr/>
            <p:nvPr/>
          </p:nvSpPr>
          <p:spPr>
            <a:xfrm>
              <a:off x="-451440" y="-646920"/>
              <a:ext cx="1144800" cy="1144080"/>
            </a:xfrm>
            <a:custGeom>
              <a:avLst/>
              <a:gdLst>
                <a:gd name="textAreaLeft" fmla="*/ 0 w 1144800"/>
                <a:gd name="textAreaRight" fmla="*/ 1145160 w 1144800"/>
                <a:gd name="textAreaTop" fmla="*/ 0 h 1144080"/>
                <a:gd name="textAreaBottom" fmla="*/ 1144440 h 1144080"/>
              </a:gdLst>
              <a:ahLst/>
              <a:cxnLst/>
              <a:rect l="textAreaLeft" t="textAreaTop" r="textAreaRight" b="textAreaBottom"/>
              <a:pathLst>
                <a:path w="45811" h="45771">
                  <a:moveTo>
                    <a:pt x="243" y="1"/>
                  </a:moveTo>
                  <a:cubicBezTo>
                    <a:pt x="162" y="1"/>
                    <a:pt x="81" y="41"/>
                    <a:pt x="1" y="41"/>
                  </a:cubicBezTo>
                  <a:lnTo>
                    <a:pt x="45730" y="45771"/>
                  </a:lnTo>
                  <a:cubicBezTo>
                    <a:pt x="45771" y="45690"/>
                    <a:pt x="45771" y="45610"/>
                    <a:pt x="45811" y="4556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3" name="Google Shape;135;p6"/>
            <p:cNvSpPr/>
            <p:nvPr/>
          </p:nvSpPr>
          <p:spPr>
            <a:xfrm>
              <a:off x="-556200" y="-614880"/>
              <a:ext cx="1216440" cy="1216440"/>
            </a:xfrm>
            <a:custGeom>
              <a:avLst/>
              <a:gdLst>
                <a:gd name="textAreaLeft" fmla="*/ 0 w 1216440"/>
                <a:gd name="textAreaRight" fmla="*/ 1216800 w 1216440"/>
                <a:gd name="textAreaTop" fmla="*/ 0 h 1216440"/>
                <a:gd name="textAreaBottom" fmla="*/ 1216800 h 1216440"/>
              </a:gdLst>
              <a:ahLst/>
              <a:cxnLst/>
              <a:rect l="textAreaLeft" t="textAreaTop" r="textAreaRight" b="textAreaBottom"/>
              <a:pathLst>
                <a:path w="48675" h="48674">
                  <a:moveTo>
                    <a:pt x="202" y="0"/>
                  </a:moveTo>
                  <a:cubicBezTo>
                    <a:pt x="122" y="0"/>
                    <a:pt x="81" y="41"/>
                    <a:pt x="1" y="81"/>
                  </a:cubicBezTo>
                  <a:lnTo>
                    <a:pt x="48593" y="48674"/>
                  </a:lnTo>
                  <a:cubicBezTo>
                    <a:pt x="48634" y="48633"/>
                    <a:pt x="48674" y="48553"/>
                    <a:pt x="48674" y="4847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4" name="Google Shape;136;p6"/>
            <p:cNvSpPr/>
            <p:nvPr/>
          </p:nvSpPr>
          <p:spPr>
            <a:xfrm>
              <a:off x="-651960" y="-573480"/>
              <a:ext cx="1270800" cy="1270800"/>
            </a:xfrm>
            <a:custGeom>
              <a:avLst/>
              <a:gdLst>
                <a:gd name="textAreaLeft" fmla="*/ 0 w 1270800"/>
                <a:gd name="textAreaRight" fmla="*/ 1271160 w 1270800"/>
                <a:gd name="textAreaTop" fmla="*/ 0 h 1270800"/>
                <a:gd name="textAreaBottom" fmla="*/ 1271160 h 1270800"/>
              </a:gdLst>
              <a:ahLst/>
              <a:cxnLst/>
              <a:rect l="textAreaLeft" t="textAreaTop" r="textAreaRight" b="textAreaBottom"/>
              <a:pathLst>
                <a:path w="50852" h="50852">
                  <a:moveTo>
                    <a:pt x="202" y="1"/>
                  </a:moveTo>
                  <a:cubicBezTo>
                    <a:pt x="122" y="41"/>
                    <a:pt x="81" y="81"/>
                    <a:pt x="1" y="122"/>
                  </a:cubicBezTo>
                  <a:lnTo>
                    <a:pt x="50771" y="50852"/>
                  </a:lnTo>
                  <a:cubicBezTo>
                    <a:pt x="50771" y="50811"/>
                    <a:pt x="50811" y="50731"/>
                    <a:pt x="50852" y="5069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5" name="Google Shape;137;p6"/>
            <p:cNvSpPr/>
            <p:nvPr/>
          </p:nvSpPr>
          <p:spPr>
            <a:xfrm>
              <a:off x="-738720" y="-523080"/>
              <a:ext cx="1307160" cy="1308240"/>
            </a:xfrm>
            <a:custGeom>
              <a:avLst/>
              <a:gdLst>
                <a:gd name="textAreaLeft" fmla="*/ 0 w 1307160"/>
                <a:gd name="textAreaRight" fmla="*/ 1307520 w 1307160"/>
                <a:gd name="textAreaTop" fmla="*/ 0 h 1308240"/>
                <a:gd name="textAreaBottom" fmla="*/ 1308600 h 1308240"/>
              </a:gdLst>
              <a:ahLst/>
              <a:cxnLst/>
              <a:rect l="textAreaLeft" t="textAreaTop" r="textAreaRight" b="textAreaBottom"/>
              <a:pathLst>
                <a:path w="52304" h="52345">
                  <a:moveTo>
                    <a:pt x="162" y="1"/>
                  </a:moveTo>
                  <a:cubicBezTo>
                    <a:pt x="81" y="41"/>
                    <a:pt x="41" y="82"/>
                    <a:pt x="1" y="122"/>
                  </a:cubicBezTo>
                  <a:lnTo>
                    <a:pt x="52182" y="52344"/>
                  </a:lnTo>
                  <a:cubicBezTo>
                    <a:pt x="52223" y="52263"/>
                    <a:pt x="52263" y="52223"/>
                    <a:pt x="52303" y="5218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6" name="Google Shape;138;p6"/>
            <p:cNvSpPr/>
            <p:nvPr/>
          </p:nvSpPr>
          <p:spPr>
            <a:xfrm>
              <a:off x="-818640" y="-464400"/>
              <a:ext cx="1328400" cy="1329480"/>
            </a:xfrm>
            <a:custGeom>
              <a:avLst/>
              <a:gdLst>
                <a:gd name="textAreaLeft" fmla="*/ 0 w 1328400"/>
                <a:gd name="textAreaRight" fmla="*/ 1328760 w 1328400"/>
                <a:gd name="textAreaTop" fmla="*/ 0 h 1329480"/>
                <a:gd name="textAreaBottom" fmla="*/ 1329840 h 1329480"/>
              </a:gdLst>
              <a:ahLst/>
              <a:cxnLst/>
              <a:rect l="textAreaLeft" t="textAreaTop" r="textAreaRight" b="textAreaBottom"/>
              <a:pathLst>
                <a:path w="53151" h="53191">
                  <a:moveTo>
                    <a:pt x="122" y="1"/>
                  </a:moveTo>
                  <a:cubicBezTo>
                    <a:pt x="82" y="41"/>
                    <a:pt x="41" y="82"/>
                    <a:pt x="1" y="122"/>
                  </a:cubicBezTo>
                  <a:lnTo>
                    <a:pt x="53030" y="53191"/>
                  </a:lnTo>
                  <a:cubicBezTo>
                    <a:pt x="53070" y="53110"/>
                    <a:pt x="53110" y="53070"/>
                    <a:pt x="53151" y="53030"/>
                  </a:cubicBezTo>
                  <a:lnTo>
                    <a:pt x="122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7" name="Google Shape;139;p6"/>
            <p:cNvSpPr/>
            <p:nvPr/>
          </p:nvSpPr>
          <p:spPr>
            <a:xfrm>
              <a:off x="-891000" y="-399960"/>
              <a:ext cx="1336320" cy="1336320"/>
            </a:xfrm>
            <a:custGeom>
              <a:avLst/>
              <a:gdLst>
                <a:gd name="textAreaLeft" fmla="*/ 0 w 1336320"/>
                <a:gd name="textAreaRight" fmla="*/ 1336680 w 1336320"/>
                <a:gd name="textAreaTop" fmla="*/ 0 h 1336320"/>
                <a:gd name="textAreaBottom" fmla="*/ 1336680 h 1336320"/>
              </a:gdLst>
              <a:ahLst/>
              <a:cxnLst/>
              <a:rect l="textAreaLeft" t="textAreaTop" r="textAreaRight" b="textAreaBottom"/>
              <a:pathLst>
                <a:path w="53473" h="53473">
                  <a:moveTo>
                    <a:pt x="121" y="1"/>
                  </a:moveTo>
                  <a:cubicBezTo>
                    <a:pt x="121" y="1"/>
                    <a:pt x="81" y="81"/>
                    <a:pt x="81" y="81"/>
                  </a:cubicBezTo>
                  <a:cubicBezTo>
                    <a:pt x="41" y="122"/>
                    <a:pt x="0" y="122"/>
                    <a:pt x="0" y="162"/>
                  </a:cubicBezTo>
                  <a:lnTo>
                    <a:pt x="53311" y="53473"/>
                  </a:lnTo>
                  <a:cubicBezTo>
                    <a:pt x="53311" y="53473"/>
                    <a:pt x="53392" y="53433"/>
                    <a:pt x="53392" y="53433"/>
                  </a:cubicBezTo>
                  <a:cubicBezTo>
                    <a:pt x="53432" y="53392"/>
                    <a:pt x="53432" y="53392"/>
                    <a:pt x="53473" y="5335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8" name="Google Shape;140;p6"/>
            <p:cNvSpPr/>
            <p:nvPr/>
          </p:nvSpPr>
          <p:spPr>
            <a:xfrm>
              <a:off x="-956520" y="-327600"/>
              <a:ext cx="1329480" cy="1329480"/>
            </a:xfrm>
            <a:custGeom>
              <a:avLst/>
              <a:gdLst>
                <a:gd name="textAreaLeft" fmla="*/ 0 w 1329480"/>
                <a:gd name="textAreaRight" fmla="*/ 1329840 w 1329480"/>
                <a:gd name="textAreaTop" fmla="*/ 0 h 1329480"/>
                <a:gd name="textAreaBottom" fmla="*/ 1329840 h 1329480"/>
              </a:gdLst>
              <a:ahLst/>
              <a:cxnLst/>
              <a:rect l="textAreaLeft" t="textAreaTop" r="textAreaRight" b="textAreaBottom"/>
              <a:pathLst>
                <a:path w="53191" h="53191">
                  <a:moveTo>
                    <a:pt x="121" y="0"/>
                  </a:moveTo>
                  <a:cubicBezTo>
                    <a:pt x="81" y="41"/>
                    <a:pt x="41" y="121"/>
                    <a:pt x="0" y="161"/>
                  </a:cubicBezTo>
                  <a:lnTo>
                    <a:pt x="53029" y="53190"/>
                  </a:lnTo>
                  <a:cubicBezTo>
                    <a:pt x="53110" y="53150"/>
                    <a:pt x="53150" y="53109"/>
                    <a:pt x="53190" y="53069"/>
                  </a:cubicBezTo>
                  <a:lnTo>
                    <a:pt x="12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49" name="Google Shape;141;p6"/>
            <p:cNvSpPr/>
            <p:nvPr/>
          </p:nvSpPr>
          <p:spPr>
            <a:xfrm>
              <a:off x="-1014120" y="-247680"/>
              <a:ext cx="1307160" cy="1308240"/>
            </a:xfrm>
            <a:custGeom>
              <a:avLst/>
              <a:gdLst>
                <a:gd name="textAreaLeft" fmla="*/ 0 w 1307160"/>
                <a:gd name="textAreaRight" fmla="*/ 1307520 w 1307160"/>
                <a:gd name="textAreaTop" fmla="*/ 0 h 1308240"/>
                <a:gd name="textAreaBottom" fmla="*/ 1308600 h 1308240"/>
              </a:gdLst>
              <a:ahLst/>
              <a:cxnLst/>
              <a:rect l="textAreaLeft" t="textAreaTop" r="textAreaRight" b="textAreaBottom"/>
              <a:pathLst>
                <a:path w="52304" h="52345">
                  <a:moveTo>
                    <a:pt x="81" y="1"/>
                  </a:moveTo>
                  <a:cubicBezTo>
                    <a:pt x="41" y="82"/>
                    <a:pt x="41" y="122"/>
                    <a:pt x="1" y="162"/>
                  </a:cubicBezTo>
                  <a:lnTo>
                    <a:pt x="52142" y="52344"/>
                  </a:lnTo>
                  <a:cubicBezTo>
                    <a:pt x="52182" y="52304"/>
                    <a:pt x="52263" y="52263"/>
                    <a:pt x="52303" y="5222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0" name="Google Shape;142;p6"/>
            <p:cNvSpPr/>
            <p:nvPr/>
          </p:nvSpPr>
          <p:spPr>
            <a:xfrm>
              <a:off x="-1064520" y="-160200"/>
              <a:ext cx="1270800" cy="1270800"/>
            </a:xfrm>
            <a:custGeom>
              <a:avLst/>
              <a:gdLst>
                <a:gd name="textAreaLeft" fmla="*/ 0 w 1270800"/>
                <a:gd name="textAreaRight" fmla="*/ 1271160 w 1270800"/>
                <a:gd name="textAreaTop" fmla="*/ 0 h 1270800"/>
                <a:gd name="textAreaBottom" fmla="*/ 1271160 h 1270800"/>
              </a:gdLst>
              <a:ahLst/>
              <a:cxnLst/>
              <a:rect l="textAreaLeft" t="textAreaTop" r="textAreaRight" b="textAreaBottom"/>
              <a:pathLst>
                <a:path w="50852" h="50852">
                  <a:moveTo>
                    <a:pt x="81" y="0"/>
                  </a:moveTo>
                  <a:cubicBezTo>
                    <a:pt x="41" y="41"/>
                    <a:pt x="41" y="121"/>
                    <a:pt x="0" y="162"/>
                  </a:cubicBezTo>
                  <a:lnTo>
                    <a:pt x="50650" y="50851"/>
                  </a:lnTo>
                  <a:cubicBezTo>
                    <a:pt x="50690" y="50811"/>
                    <a:pt x="50771" y="50771"/>
                    <a:pt x="50851" y="5073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1" name="Google Shape;143;p6"/>
            <p:cNvSpPr/>
            <p:nvPr/>
          </p:nvSpPr>
          <p:spPr>
            <a:xfrm>
              <a:off x="-1106640" y="-64440"/>
              <a:ext cx="1216440" cy="1216440"/>
            </a:xfrm>
            <a:custGeom>
              <a:avLst/>
              <a:gdLst>
                <a:gd name="textAreaLeft" fmla="*/ 0 w 1216440"/>
                <a:gd name="textAreaRight" fmla="*/ 1216800 w 1216440"/>
                <a:gd name="textAreaTop" fmla="*/ 0 h 1216440"/>
                <a:gd name="textAreaBottom" fmla="*/ 1216800 h 1216440"/>
              </a:gdLst>
              <a:ahLst/>
              <a:cxnLst/>
              <a:rect l="textAreaLeft" t="textAreaTop" r="textAreaRight" b="textAreaBottom"/>
              <a:pathLst>
                <a:path w="48675" h="48674">
                  <a:moveTo>
                    <a:pt x="81" y="0"/>
                  </a:moveTo>
                  <a:cubicBezTo>
                    <a:pt x="41" y="41"/>
                    <a:pt x="41" y="121"/>
                    <a:pt x="1" y="202"/>
                  </a:cubicBezTo>
                  <a:lnTo>
                    <a:pt x="48513" y="48674"/>
                  </a:lnTo>
                  <a:cubicBezTo>
                    <a:pt x="48553" y="48633"/>
                    <a:pt x="48634" y="48633"/>
                    <a:pt x="48674" y="4859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2" name="Google Shape;144;p6"/>
            <p:cNvSpPr/>
            <p:nvPr/>
          </p:nvSpPr>
          <p:spPr>
            <a:xfrm>
              <a:off x="-1139040" y="40680"/>
              <a:ext cx="1144080" cy="1144080"/>
            </a:xfrm>
            <a:custGeom>
              <a:avLst/>
              <a:gdLst>
                <a:gd name="textAreaLeft" fmla="*/ 0 w 1144080"/>
                <a:gd name="textAreaRight" fmla="*/ 1144440 w 1144080"/>
                <a:gd name="textAreaTop" fmla="*/ 0 h 1144080"/>
                <a:gd name="textAreaBottom" fmla="*/ 1144440 h 1144080"/>
              </a:gdLst>
              <a:ahLst/>
              <a:cxnLst/>
              <a:rect l="textAreaLeft" t="textAreaTop" r="textAreaRight" b="textAreaBottom"/>
              <a:pathLst>
                <a:path w="45771" h="45771">
                  <a:moveTo>
                    <a:pt x="41" y="0"/>
                  </a:moveTo>
                  <a:cubicBezTo>
                    <a:pt x="41" y="81"/>
                    <a:pt x="0" y="121"/>
                    <a:pt x="0" y="202"/>
                  </a:cubicBezTo>
                  <a:lnTo>
                    <a:pt x="45569" y="45770"/>
                  </a:lnTo>
                  <a:cubicBezTo>
                    <a:pt x="45649" y="45770"/>
                    <a:pt x="45730" y="45730"/>
                    <a:pt x="45770" y="4573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3" name="Google Shape;145;p6"/>
            <p:cNvSpPr/>
            <p:nvPr/>
          </p:nvSpPr>
          <p:spPr>
            <a:xfrm>
              <a:off x="-1159200" y="157320"/>
              <a:ext cx="1048320" cy="1048320"/>
            </a:xfrm>
            <a:custGeom>
              <a:avLst/>
              <a:gdLst>
                <a:gd name="textAreaLeft" fmla="*/ 0 w 1048320"/>
                <a:gd name="textAreaRight" fmla="*/ 1048680 w 1048320"/>
                <a:gd name="textAreaTop" fmla="*/ 0 h 1048320"/>
                <a:gd name="textAreaBottom" fmla="*/ 1048680 h 1048320"/>
              </a:gdLst>
              <a:ahLst/>
              <a:cxnLst/>
              <a:rect l="textAreaLeft" t="textAreaTop" r="textAreaRight" b="textAreaBottom"/>
              <a:pathLst>
                <a:path w="41940" h="41940">
                  <a:moveTo>
                    <a:pt x="1" y="1"/>
                  </a:moveTo>
                  <a:cubicBezTo>
                    <a:pt x="1" y="82"/>
                    <a:pt x="1" y="162"/>
                    <a:pt x="1" y="243"/>
                  </a:cubicBezTo>
                  <a:lnTo>
                    <a:pt x="41657" y="41940"/>
                  </a:lnTo>
                  <a:cubicBezTo>
                    <a:pt x="41738" y="41900"/>
                    <a:pt x="41859" y="41900"/>
                    <a:pt x="41940" y="4190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4" name="Google Shape;146;p6"/>
            <p:cNvSpPr/>
            <p:nvPr/>
          </p:nvSpPr>
          <p:spPr>
            <a:xfrm>
              <a:off x="-1165320" y="288360"/>
              <a:ext cx="922320" cy="921960"/>
            </a:xfrm>
            <a:custGeom>
              <a:avLst/>
              <a:gdLst>
                <a:gd name="textAreaLeft" fmla="*/ 0 w 922320"/>
                <a:gd name="textAreaRight" fmla="*/ 922680 w 922320"/>
                <a:gd name="textAreaTop" fmla="*/ 0 h 921960"/>
                <a:gd name="textAreaBottom" fmla="*/ 922320 h 921960"/>
              </a:gdLst>
              <a:ahLst/>
              <a:cxnLst/>
              <a:rect l="textAreaLeft" t="textAreaTop" r="textAreaRight" b="textAreaBottom"/>
              <a:pathLst>
                <a:path w="36900" h="36899">
                  <a:moveTo>
                    <a:pt x="1" y="0"/>
                  </a:moveTo>
                  <a:cubicBezTo>
                    <a:pt x="1" y="81"/>
                    <a:pt x="1" y="202"/>
                    <a:pt x="1" y="283"/>
                  </a:cubicBezTo>
                  <a:lnTo>
                    <a:pt x="36617" y="36899"/>
                  </a:lnTo>
                  <a:cubicBezTo>
                    <a:pt x="36697" y="36899"/>
                    <a:pt x="36818" y="36899"/>
                    <a:pt x="36899" y="3689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5" name="Google Shape;147;p6"/>
            <p:cNvSpPr/>
            <p:nvPr/>
          </p:nvSpPr>
          <p:spPr>
            <a:xfrm>
              <a:off x="-1149120" y="441720"/>
              <a:ext cx="752760" cy="753840"/>
            </a:xfrm>
            <a:custGeom>
              <a:avLst/>
              <a:gdLst>
                <a:gd name="textAreaLeft" fmla="*/ 0 w 752760"/>
                <a:gd name="textAreaRight" fmla="*/ 753120 w 752760"/>
                <a:gd name="textAreaTop" fmla="*/ 0 h 753840"/>
                <a:gd name="textAreaBottom" fmla="*/ 754200 h 753840"/>
              </a:gdLst>
              <a:ahLst/>
              <a:cxnLst/>
              <a:rect l="textAreaLeft" t="textAreaTop" r="textAreaRight" b="textAreaBottom"/>
              <a:pathLst>
                <a:path w="30125" h="30165">
                  <a:moveTo>
                    <a:pt x="1" y="1"/>
                  </a:moveTo>
                  <a:cubicBezTo>
                    <a:pt x="1" y="122"/>
                    <a:pt x="41" y="243"/>
                    <a:pt x="41" y="364"/>
                  </a:cubicBezTo>
                  <a:lnTo>
                    <a:pt x="29762" y="30084"/>
                  </a:lnTo>
                  <a:cubicBezTo>
                    <a:pt x="29883" y="30124"/>
                    <a:pt x="30004" y="30124"/>
                    <a:pt x="30124" y="30165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56" name="Google Shape;148;p6"/>
            <p:cNvSpPr/>
            <p:nvPr/>
          </p:nvSpPr>
          <p:spPr>
            <a:xfrm>
              <a:off x="-1089720" y="640440"/>
              <a:ext cx="494640" cy="494640"/>
            </a:xfrm>
            <a:custGeom>
              <a:avLst/>
              <a:gdLst>
                <a:gd name="textAreaLeft" fmla="*/ 0 w 494640"/>
                <a:gd name="textAreaRight" fmla="*/ 495000 w 494640"/>
                <a:gd name="textAreaTop" fmla="*/ 0 h 494640"/>
                <a:gd name="textAreaBottom" fmla="*/ 495000 h 494640"/>
              </a:gdLst>
              <a:ahLst/>
              <a:cxnLst/>
              <a:rect l="textAreaLeft" t="textAreaTop" r="textAreaRight" b="textAreaBottom"/>
              <a:pathLst>
                <a:path w="19801" h="19801">
                  <a:moveTo>
                    <a:pt x="0" y="0"/>
                  </a:moveTo>
                  <a:cubicBezTo>
                    <a:pt x="81" y="161"/>
                    <a:pt x="161" y="323"/>
                    <a:pt x="242" y="484"/>
                  </a:cubicBezTo>
                  <a:lnTo>
                    <a:pt x="19316" y="19599"/>
                  </a:lnTo>
                  <a:cubicBezTo>
                    <a:pt x="19478" y="19639"/>
                    <a:pt x="19639" y="19720"/>
                    <a:pt x="19800" y="198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22520" y="539640"/>
            <a:ext cx="769896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800" b="0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934;p37"/>
          <p:cNvGrpSpPr/>
          <p:nvPr/>
        </p:nvGrpSpPr>
        <p:grpSpPr>
          <a:xfrm>
            <a:off x="6730343" y="2665740"/>
            <a:ext cx="3619080" cy="2901960"/>
            <a:chOff x="5524200" y="2241000"/>
            <a:chExt cx="3619080" cy="2901960"/>
          </a:xfrm>
        </p:grpSpPr>
        <p:grpSp>
          <p:nvGrpSpPr>
            <p:cNvPr id="60" name="Google Shape;935;p37"/>
            <p:cNvGrpSpPr/>
            <p:nvPr/>
          </p:nvGrpSpPr>
          <p:grpSpPr>
            <a:xfrm>
              <a:off x="5524200" y="4160880"/>
              <a:ext cx="3619080" cy="982080"/>
              <a:chOff x="5524200" y="4160880"/>
              <a:chExt cx="3619080" cy="982080"/>
            </a:xfrm>
          </p:grpSpPr>
          <p:sp>
            <p:nvSpPr>
              <p:cNvPr id="61" name="Google Shape;936;p37"/>
              <p:cNvSpPr/>
              <p:nvPr/>
            </p:nvSpPr>
            <p:spPr>
              <a:xfrm flipH="1">
                <a:off x="6157800" y="4160880"/>
                <a:ext cx="2984760" cy="982080"/>
              </a:xfrm>
              <a:prstGeom prst="round1Rect">
                <a:avLst>
                  <a:gd name="adj" fmla="val 50000"/>
                </a:avLst>
              </a:prstGeom>
              <a:solidFill>
                <a:schemeClr val="dk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62" name="Google Shape;937;p37"/>
              <p:cNvSpPr/>
              <p:nvPr/>
            </p:nvSpPr>
            <p:spPr>
              <a:xfrm flipH="1">
                <a:off x="5523840" y="4606920"/>
                <a:ext cx="3619080" cy="536040"/>
              </a:xfrm>
              <a:prstGeom prst="round1Rect">
                <a:avLst>
                  <a:gd name="adj" fmla="val 50000"/>
                </a:avLst>
              </a:prstGeom>
              <a:solidFill>
                <a:srgbClr val="63DBF5">
                  <a:alpha val="69000"/>
                </a:srgbClr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algn="ctr"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OpenSymbol"/>
                </a:endParaRPr>
              </a:p>
            </p:txBody>
          </p:sp>
        </p:grpSp>
        <p:grpSp>
          <p:nvGrpSpPr>
            <p:cNvPr id="63" name="Google Shape;938;p37"/>
            <p:cNvGrpSpPr/>
            <p:nvPr/>
          </p:nvGrpSpPr>
          <p:grpSpPr>
            <a:xfrm>
              <a:off x="7630920" y="2241000"/>
              <a:ext cx="986400" cy="2095560"/>
              <a:chOff x="7630920" y="2241000"/>
              <a:chExt cx="986400" cy="2095560"/>
            </a:xfrm>
          </p:grpSpPr>
          <p:cxnSp>
            <p:nvCxnSpPr>
              <p:cNvPr id="64" name="Google Shape;939;p37"/>
              <p:cNvCxnSpPr/>
              <p:nvPr/>
            </p:nvCxnSpPr>
            <p:spPr>
              <a:xfrm>
                <a:off x="763092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65" name="Google Shape;940;p37"/>
              <p:cNvCxnSpPr/>
              <p:nvPr/>
            </p:nvCxnSpPr>
            <p:spPr>
              <a:xfrm>
                <a:off x="770688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66" name="Google Shape;941;p37"/>
              <p:cNvCxnSpPr/>
              <p:nvPr/>
            </p:nvCxnSpPr>
            <p:spPr>
              <a:xfrm>
                <a:off x="778284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67" name="Google Shape;942;p37"/>
              <p:cNvCxnSpPr/>
              <p:nvPr/>
            </p:nvCxnSpPr>
            <p:spPr>
              <a:xfrm>
                <a:off x="785844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68" name="Google Shape;943;p37"/>
              <p:cNvCxnSpPr/>
              <p:nvPr/>
            </p:nvCxnSpPr>
            <p:spPr>
              <a:xfrm>
                <a:off x="801036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69" name="Google Shape;944;p37"/>
              <p:cNvCxnSpPr/>
              <p:nvPr/>
            </p:nvCxnSpPr>
            <p:spPr>
              <a:xfrm>
                <a:off x="816192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0" name="Google Shape;945;p37"/>
              <p:cNvCxnSpPr/>
              <p:nvPr/>
            </p:nvCxnSpPr>
            <p:spPr>
              <a:xfrm>
                <a:off x="831384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1" name="Google Shape;946;p37"/>
              <p:cNvCxnSpPr/>
              <p:nvPr/>
            </p:nvCxnSpPr>
            <p:spPr>
              <a:xfrm>
                <a:off x="793440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2" name="Google Shape;947;p37"/>
              <p:cNvCxnSpPr/>
              <p:nvPr/>
            </p:nvCxnSpPr>
            <p:spPr>
              <a:xfrm>
                <a:off x="808632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3" name="Google Shape;948;p37"/>
              <p:cNvCxnSpPr/>
              <p:nvPr/>
            </p:nvCxnSpPr>
            <p:spPr>
              <a:xfrm>
                <a:off x="823788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4" name="Google Shape;949;p37"/>
              <p:cNvCxnSpPr/>
              <p:nvPr/>
            </p:nvCxnSpPr>
            <p:spPr>
              <a:xfrm>
                <a:off x="838944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5" name="Google Shape;950;p37"/>
              <p:cNvCxnSpPr/>
              <p:nvPr/>
            </p:nvCxnSpPr>
            <p:spPr>
              <a:xfrm>
                <a:off x="846540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6" name="Google Shape;951;p37"/>
              <p:cNvCxnSpPr/>
              <p:nvPr/>
            </p:nvCxnSpPr>
            <p:spPr>
              <a:xfrm>
                <a:off x="854136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  <p:cxnSp>
            <p:nvCxnSpPr>
              <p:cNvPr id="77" name="Google Shape;952;p37"/>
              <p:cNvCxnSpPr/>
              <p:nvPr/>
            </p:nvCxnSpPr>
            <p:spPr>
              <a:xfrm>
                <a:off x="8617320" y="2241000"/>
                <a:ext cx="360" cy="2095920"/>
              </a:xfrm>
              <a:prstGeom prst="straightConnector1">
                <a:avLst/>
              </a:prstGeom>
              <a:ln w="9525">
                <a:solidFill>
                  <a:srgbClr val="63DBF5"/>
                </a:solidFill>
                <a:round/>
              </a:ln>
            </p:spPr>
          </p:cxnSp>
        </p:grpSp>
      </p:grpSp>
      <p:grpSp>
        <p:nvGrpSpPr>
          <p:cNvPr id="78" name="Google Shape;953;p37"/>
          <p:cNvGrpSpPr/>
          <p:nvPr/>
        </p:nvGrpSpPr>
        <p:grpSpPr>
          <a:xfrm>
            <a:off x="-630000" y="1859400"/>
            <a:ext cx="2893320" cy="3283920"/>
            <a:chOff x="-630000" y="1859400"/>
            <a:chExt cx="2893320" cy="3283920"/>
          </a:xfrm>
        </p:grpSpPr>
        <p:sp>
          <p:nvSpPr>
            <p:cNvPr id="79" name="Google Shape;954;p37"/>
            <p:cNvSpPr/>
            <p:nvPr/>
          </p:nvSpPr>
          <p:spPr>
            <a:xfrm>
              <a:off x="0" y="3272040"/>
              <a:ext cx="1254960" cy="1870920"/>
            </a:xfrm>
            <a:prstGeom prst="rect">
              <a:avLst/>
            </a:prstGeom>
            <a:solidFill>
              <a:srgbClr val="63DBF5">
                <a:alpha val="69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80" name="Google Shape;955;p37"/>
            <p:cNvSpPr/>
            <p:nvPr/>
          </p:nvSpPr>
          <p:spPr>
            <a:xfrm>
              <a:off x="0" y="4829760"/>
              <a:ext cx="2263320" cy="313560"/>
            </a:xfrm>
            <a:prstGeom prst="round1Rect">
              <a:avLst>
                <a:gd name="adj" fmla="val 50000"/>
              </a:avLst>
            </a:prstGeom>
            <a:solidFill>
              <a:srgbClr val="006DF5">
                <a:alpha val="41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grpSp>
          <p:nvGrpSpPr>
            <p:cNvPr id="81" name="Google Shape;956;p37"/>
            <p:cNvGrpSpPr/>
            <p:nvPr/>
          </p:nvGrpSpPr>
          <p:grpSpPr>
            <a:xfrm>
              <a:off x="-630000" y="1859400"/>
              <a:ext cx="1884600" cy="1883520"/>
              <a:chOff x="-630000" y="1859400"/>
              <a:chExt cx="1884600" cy="1883520"/>
            </a:xfrm>
          </p:grpSpPr>
          <p:sp>
            <p:nvSpPr>
              <p:cNvPr id="82" name="Google Shape;957;p37"/>
              <p:cNvSpPr/>
              <p:nvPr/>
            </p:nvSpPr>
            <p:spPr>
              <a:xfrm>
                <a:off x="684360" y="1935000"/>
                <a:ext cx="493560" cy="494640"/>
              </a:xfrm>
              <a:custGeom>
                <a:avLst/>
                <a:gdLst>
                  <a:gd name="textAreaLeft" fmla="*/ 0 w 493560"/>
                  <a:gd name="textAreaRight" fmla="*/ 493920 w 493560"/>
                  <a:gd name="textAreaTop" fmla="*/ 0 h 494640"/>
                  <a:gd name="textAreaBottom" fmla="*/ 495000 h 494640"/>
                </a:gdLst>
                <a:ahLst/>
                <a:cxnLst/>
                <a:rect l="textAreaLeft" t="textAreaTop" r="textAreaRight" b="textAreaBottom"/>
                <a:pathLst>
                  <a:path w="19761" h="19801">
                    <a:moveTo>
                      <a:pt x="485" y="202"/>
                    </a:moveTo>
                    <a:cubicBezTo>
                      <a:pt x="323" y="162"/>
                      <a:pt x="162" y="81"/>
                      <a:pt x="1" y="1"/>
                    </a:cubicBezTo>
                    <a:lnTo>
                      <a:pt x="19761" y="19801"/>
                    </a:lnTo>
                    <a:cubicBezTo>
                      <a:pt x="19720" y="19640"/>
                      <a:pt x="19640" y="19478"/>
                      <a:pt x="19559" y="19317"/>
                    </a:cubicBezTo>
                    <a:lnTo>
                      <a:pt x="485" y="202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3" name="Google Shape;958;p37"/>
              <p:cNvSpPr/>
              <p:nvPr/>
            </p:nvSpPr>
            <p:spPr>
              <a:xfrm>
                <a:off x="486000" y="1874520"/>
                <a:ext cx="752760" cy="752760"/>
              </a:xfrm>
              <a:custGeom>
                <a:avLst/>
                <a:gdLst>
                  <a:gd name="textAreaLeft" fmla="*/ 0 w 752760"/>
                  <a:gd name="textAreaRight" fmla="*/ 753120 w 752760"/>
                  <a:gd name="textAreaTop" fmla="*/ 0 h 752760"/>
                  <a:gd name="textAreaBottom" fmla="*/ 753120 h 752760"/>
                </a:gdLst>
                <a:ahLst/>
                <a:cxnLst/>
                <a:rect l="textAreaLeft" t="textAreaTop" r="textAreaRight" b="textAreaBottom"/>
                <a:pathLst>
                  <a:path w="30125" h="30124">
                    <a:moveTo>
                      <a:pt x="323" y="81"/>
                    </a:moveTo>
                    <a:cubicBezTo>
                      <a:pt x="202" y="41"/>
                      <a:pt x="122" y="41"/>
                      <a:pt x="1" y="0"/>
                    </a:cubicBezTo>
                    <a:lnTo>
                      <a:pt x="30124" y="30124"/>
                    </a:lnTo>
                    <a:cubicBezTo>
                      <a:pt x="30084" y="30043"/>
                      <a:pt x="30084" y="29922"/>
                      <a:pt x="30043" y="29801"/>
                    </a:cubicBezTo>
                    <a:lnTo>
                      <a:pt x="323" y="81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4" name="Google Shape;959;p37"/>
              <p:cNvSpPr/>
              <p:nvPr/>
            </p:nvSpPr>
            <p:spPr>
              <a:xfrm>
                <a:off x="332640" y="1859400"/>
                <a:ext cx="921960" cy="921960"/>
              </a:xfrm>
              <a:custGeom>
                <a:avLst/>
                <a:gdLst>
                  <a:gd name="textAreaLeft" fmla="*/ 0 w 921960"/>
                  <a:gd name="textAreaRight" fmla="*/ 922320 w 921960"/>
                  <a:gd name="textAreaTop" fmla="*/ 0 h 921960"/>
                  <a:gd name="textAreaBottom" fmla="*/ 922320 h 921960"/>
                </a:gdLst>
                <a:ahLst/>
                <a:cxnLst/>
                <a:rect l="textAreaLeft" t="textAreaTop" r="textAreaRight" b="textAreaBottom"/>
                <a:pathLst>
                  <a:path w="36899" h="36899">
                    <a:moveTo>
                      <a:pt x="282" y="0"/>
                    </a:moveTo>
                    <a:cubicBezTo>
                      <a:pt x="161" y="0"/>
                      <a:pt x="81" y="0"/>
                      <a:pt x="0" y="0"/>
                    </a:cubicBezTo>
                    <a:lnTo>
                      <a:pt x="36898" y="36899"/>
                    </a:lnTo>
                    <a:cubicBezTo>
                      <a:pt x="36898" y="36778"/>
                      <a:pt x="36898" y="36697"/>
                      <a:pt x="36858" y="36616"/>
                    </a:cubicBez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5" name="Google Shape;960;p37"/>
              <p:cNvSpPr/>
              <p:nvPr/>
            </p:nvSpPr>
            <p:spPr>
              <a:xfrm>
                <a:off x="200520" y="1864440"/>
                <a:ext cx="1048320" cy="1048320"/>
              </a:xfrm>
              <a:custGeom>
                <a:avLst/>
                <a:gdLst>
                  <a:gd name="textAreaLeft" fmla="*/ 0 w 1048320"/>
                  <a:gd name="textAreaRight" fmla="*/ 1048680 w 1048320"/>
                  <a:gd name="textAreaTop" fmla="*/ 0 h 1048320"/>
                  <a:gd name="textAreaBottom" fmla="*/ 1048680 h 1048320"/>
                </a:gdLst>
                <a:ahLst/>
                <a:cxnLst/>
                <a:rect l="textAreaLeft" t="textAreaTop" r="textAreaRight" b="textAreaBottom"/>
                <a:pathLst>
                  <a:path w="41940" h="41940">
                    <a:moveTo>
                      <a:pt x="242" y="0"/>
                    </a:moveTo>
                    <a:cubicBezTo>
                      <a:pt x="162" y="40"/>
                      <a:pt x="81" y="40"/>
                      <a:pt x="0" y="40"/>
                    </a:cubicBezTo>
                    <a:lnTo>
                      <a:pt x="41899" y="41939"/>
                    </a:lnTo>
                    <a:cubicBezTo>
                      <a:pt x="41899" y="41858"/>
                      <a:pt x="41939" y="41778"/>
                      <a:pt x="41939" y="4169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6" name="Google Shape;961;p37"/>
              <p:cNvSpPr/>
              <p:nvPr/>
            </p:nvSpPr>
            <p:spPr>
              <a:xfrm>
                <a:off x="83520" y="1885320"/>
                <a:ext cx="1144800" cy="1144080"/>
              </a:xfrm>
              <a:custGeom>
                <a:avLst/>
                <a:gdLst>
                  <a:gd name="textAreaLeft" fmla="*/ 0 w 1144800"/>
                  <a:gd name="textAreaRight" fmla="*/ 1145160 w 1144800"/>
                  <a:gd name="textAreaTop" fmla="*/ 0 h 1144080"/>
                  <a:gd name="textAreaBottom" fmla="*/ 1144440 h 1144080"/>
                </a:gdLst>
                <a:ahLst/>
                <a:cxnLst/>
                <a:rect l="textAreaLeft" t="textAreaTop" r="textAreaRight" b="textAreaBottom"/>
                <a:pathLst>
                  <a:path w="45811" h="45771">
                    <a:moveTo>
                      <a:pt x="243" y="1"/>
                    </a:moveTo>
                    <a:cubicBezTo>
                      <a:pt x="162" y="1"/>
                      <a:pt x="81" y="41"/>
                      <a:pt x="1" y="41"/>
                    </a:cubicBezTo>
                    <a:lnTo>
                      <a:pt x="45730" y="45771"/>
                    </a:lnTo>
                    <a:cubicBezTo>
                      <a:pt x="45771" y="45690"/>
                      <a:pt x="45771" y="45610"/>
                      <a:pt x="45811" y="4556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7" name="Google Shape;962;p37"/>
              <p:cNvSpPr/>
              <p:nvPr/>
            </p:nvSpPr>
            <p:spPr>
              <a:xfrm>
                <a:off x="-21240" y="1917720"/>
                <a:ext cx="1216440" cy="1216440"/>
              </a:xfrm>
              <a:custGeom>
                <a:avLst/>
                <a:gdLst>
                  <a:gd name="textAreaLeft" fmla="*/ 0 w 1216440"/>
                  <a:gd name="textAreaRight" fmla="*/ 1216800 w 1216440"/>
                  <a:gd name="textAreaTop" fmla="*/ 0 h 1216440"/>
                  <a:gd name="textAreaBottom" fmla="*/ 1216800 h 1216440"/>
                </a:gdLst>
                <a:ahLst/>
                <a:cxnLst/>
                <a:rect l="textAreaLeft" t="textAreaTop" r="textAreaRight" b="textAreaBottom"/>
                <a:pathLst>
                  <a:path w="48675" h="48674">
                    <a:moveTo>
                      <a:pt x="202" y="0"/>
                    </a:moveTo>
                    <a:cubicBezTo>
                      <a:pt x="122" y="0"/>
                      <a:pt x="81" y="41"/>
                      <a:pt x="1" y="81"/>
                    </a:cubicBezTo>
                    <a:lnTo>
                      <a:pt x="48593" y="48674"/>
                    </a:lnTo>
                    <a:cubicBezTo>
                      <a:pt x="48634" y="48633"/>
                      <a:pt x="48674" y="48553"/>
                      <a:pt x="48674" y="4847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8" name="Google Shape;963;p37"/>
              <p:cNvSpPr/>
              <p:nvPr/>
            </p:nvSpPr>
            <p:spPr>
              <a:xfrm>
                <a:off x="-117000" y="1959120"/>
                <a:ext cx="1270800" cy="1270800"/>
              </a:xfrm>
              <a:custGeom>
                <a:avLst/>
                <a:gdLst>
                  <a:gd name="textAreaLeft" fmla="*/ 0 w 1270800"/>
                  <a:gd name="textAreaRight" fmla="*/ 1271160 w 1270800"/>
                  <a:gd name="textAreaTop" fmla="*/ 0 h 1270800"/>
                  <a:gd name="textAreaBottom" fmla="*/ 1271160 h 1270800"/>
                </a:gdLst>
                <a:ahLst/>
                <a:cxnLst/>
                <a:rect l="textAreaLeft" t="textAreaTop" r="textAreaRight" b="textAreaBottom"/>
                <a:pathLst>
                  <a:path w="50852" h="50852">
                    <a:moveTo>
                      <a:pt x="202" y="1"/>
                    </a:moveTo>
                    <a:cubicBezTo>
                      <a:pt x="122" y="41"/>
                      <a:pt x="81" y="81"/>
                      <a:pt x="1" y="122"/>
                    </a:cubicBezTo>
                    <a:lnTo>
                      <a:pt x="50771" y="50852"/>
                    </a:lnTo>
                    <a:cubicBezTo>
                      <a:pt x="50771" y="50811"/>
                      <a:pt x="50811" y="50731"/>
                      <a:pt x="50852" y="5069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89" name="Google Shape;964;p37"/>
              <p:cNvSpPr/>
              <p:nvPr/>
            </p:nvSpPr>
            <p:spPr>
              <a:xfrm>
                <a:off x="-203760" y="2009520"/>
                <a:ext cx="1307160" cy="1308240"/>
              </a:xfrm>
              <a:custGeom>
                <a:avLst/>
                <a:gdLst>
                  <a:gd name="textAreaLeft" fmla="*/ 0 w 1307160"/>
                  <a:gd name="textAreaRight" fmla="*/ 1307520 w 1307160"/>
                  <a:gd name="textAreaTop" fmla="*/ 0 h 1308240"/>
                  <a:gd name="textAreaBottom" fmla="*/ 1308600 h 1308240"/>
                </a:gdLst>
                <a:ahLst/>
                <a:cxnLst/>
                <a:rect l="textAreaLeft" t="textAreaTop" r="textAreaRight" b="textAreaBottom"/>
                <a:pathLst>
                  <a:path w="52304" h="52345">
                    <a:moveTo>
                      <a:pt x="162" y="1"/>
                    </a:moveTo>
                    <a:cubicBezTo>
                      <a:pt x="81" y="41"/>
                      <a:pt x="41" y="82"/>
                      <a:pt x="1" y="122"/>
                    </a:cubicBezTo>
                    <a:lnTo>
                      <a:pt x="52182" y="52344"/>
                    </a:lnTo>
                    <a:cubicBezTo>
                      <a:pt x="52223" y="52263"/>
                      <a:pt x="52263" y="52223"/>
                      <a:pt x="52303" y="521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0" name="Google Shape;965;p37"/>
              <p:cNvSpPr/>
              <p:nvPr/>
            </p:nvSpPr>
            <p:spPr>
              <a:xfrm>
                <a:off x="-283320" y="2067840"/>
                <a:ext cx="1328400" cy="1329480"/>
              </a:xfrm>
              <a:custGeom>
                <a:avLst/>
                <a:gdLst>
                  <a:gd name="textAreaLeft" fmla="*/ 0 w 1328400"/>
                  <a:gd name="textAreaRight" fmla="*/ 1328760 w 1328400"/>
                  <a:gd name="textAreaTop" fmla="*/ 0 h 1329480"/>
                  <a:gd name="textAreaBottom" fmla="*/ 1329840 h 1329480"/>
                </a:gdLst>
                <a:ahLst/>
                <a:cxnLst/>
                <a:rect l="textAreaLeft" t="textAreaTop" r="textAreaRight" b="textAreaBottom"/>
                <a:pathLst>
                  <a:path w="53151" h="53191">
                    <a:moveTo>
                      <a:pt x="122" y="1"/>
                    </a:moveTo>
                    <a:cubicBezTo>
                      <a:pt x="82" y="41"/>
                      <a:pt x="41" y="82"/>
                      <a:pt x="1" y="122"/>
                    </a:cubicBezTo>
                    <a:lnTo>
                      <a:pt x="53030" y="53191"/>
                    </a:lnTo>
                    <a:cubicBezTo>
                      <a:pt x="53070" y="53110"/>
                      <a:pt x="53110" y="53070"/>
                      <a:pt x="53151" y="53030"/>
                    </a:cubicBezTo>
                    <a:lnTo>
                      <a:pt x="122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1" name="Google Shape;966;p37"/>
              <p:cNvSpPr/>
              <p:nvPr/>
            </p:nvSpPr>
            <p:spPr>
              <a:xfrm>
                <a:off x="-356040" y="2132640"/>
                <a:ext cx="1336320" cy="1336320"/>
              </a:xfrm>
              <a:custGeom>
                <a:avLst/>
                <a:gdLst>
                  <a:gd name="textAreaLeft" fmla="*/ 0 w 1336320"/>
                  <a:gd name="textAreaRight" fmla="*/ 1336680 w 1336320"/>
                  <a:gd name="textAreaTop" fmla="*/ 0 h 1336320"/>
                  <a:gd name="textAreaBottom" fmla="*/ 1336680 h 1336320"/>
                </a:gdLst>
                <a:ahLst/>
                <a:cxnLst/>
                <a:rect l="textAreaLeft" t="textAreaTop" r="textAreaRight" b="textAreaBottom"/>
                <a:pathLst>
                  <a:path w="53473" h="53473">
                    <a:moveTo>
                      <a:pt x="121" y="1"/>
                    </a:moveTo>
                    <a:cubicBezTo>
                      <a:pt x="121" y="1"/>
                      <a:pt x="81" y="81"/>
                      <a:pt x="81" y="81"/>
                    </a:cubicBezTo>
                    <a:cubicBezTo>
                      <a:pt x="41" y="122"/>
                      <a:pt x="0" y="122"/>
                      <a:pt x="0" y="162"/>
                    </a:cubicBezTo>
                    <a:lnTo>
                      <a:pt x="53311" y="53473"/>
                    </a:lnTo>
                    <a:cubicBezTo>
                      <a:pt x="53311" y="53473"/>
                      <a:pt x="53392" y="53433"/>
                      <a:pt x="53392" y="53433"/>
                    </a:cubicBezTo>
                    <a:cubicBezTo>
                      <a:pt x="53432" y="53392"/>
                      <a:pt x="53432" y="53392"/>
                      <a:pt x="53473" y="5335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2" name="Google Shape;967;p37"/>
              <p:cNvSpPr/>
              <p:nvPr/>
            </p:nvSpPr>
            <p:spPr>
              <a:xfrm>
                <a:off x="-421560" y="2205000"/>
                <a:ext cx="1329480" cy="1329480"/>
              </a:xfrm>
              <a:custGeom>
                <a:avLst/>
                <a:gdLst>
                  <a:gd name="textAreaLeft" fmla="*/ 0 w 1329480"/>
                  <a:gd name="textAreaRight" fmla="*/ 1329840 w 1329480"/>
                  <a:gd name="textAreaTop" fmla="*/ 0 h 1329480"/>
                  <a:gd name="textAreaBottom" fmla="*/ 1329840 h 1329480"/>
                </a:gdLst>
                <a:ahLst/>
                <a:cxnLst/>
                <a:rect l="textAreaLeft" t="textAreaTop" r="textAreaRight" b="textAreaBottom"/>
                <a:pathLst>
                  <a:path w="53191" h="53191">
                    <a:moveTo>
                      <a:pt x="121" y="0"/>
                    </a:moveTo>
                    <a:cubicBezTo>
                      <a:pt x="81" y="41"/>
                      <a:pt x="41" y="121"/>
                      <a:pt x="0" y="161"/>
                    </a:cubicBezTo>
                    <a:lnTo>
                      <a:pt x="53029" y="53190"/>
                    </a:lnTo>
                    <a:cubicBezTo>
                      <a:pt x="53110" y="53150"/>
                      <a:pt x="53150" y="53109"/>
                      <a:pt x="53190" y="53069"/>
                    </a:cubicBezTo>
                    <a:lnTo>
                      <a:pt x="12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3" name="Google Shape;968;p37"/>
              <p:cNvSpPr/>
              <p:nvPr/>
            </p:nvSpPr>
            <p:spPr>
              <a:xfrm>
                <a:off x="-478800" y="2284560"/>
                <a:ext cx="1307160" cy="1308240"/>
              </a:xfrm>
              <a:custGeom>
                <a:avLst/>
                <a:gdLst>
                  <a:gd name="textAreaLeft" fmla="*/ 0 w 1307160"/>
                  <a:gd name="textAreaRight" fmla="*/ 1307520 w 1307160"/>
                  <a:gd name="textAreaTop" fmla="*/ 0 h 1308240"/>
                  <a:gd name="textAreaBottom" fmla="*/ 1308600 h 1308240"/>
                </a:gdLst>
                <a:ahLst/>
                <a:cxnLst/>
                <a:rect l="textAreaLeft" t="textAreaTop" r="textAreaRight" b="textAreaBottom"/>
                <a:pathLst>
                  <a:path w="52304" h="52345">
                    <a:moveTo>
                      <a:pt x="81" y="1"/>
                    </a:moveTo>
                    <a:cubicBezTo>
                      <a:pt x="41" y="82"/>
                      <a:pt x="41" y="122"/>
                      <a:pt x="1" y="162"/>
                    </a:cubicBezTo>
                    <a:lnTo>
                      <a:pt x="52142" y="52344"/>
                    </a:lnTo>
                    <a:cubicBezTo>
                      <a:pt x="52182" y="52304"/>
                      <a:pt x="52263" y="52263"/>
                      <a:pt x="52303" y="5222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4" name="Google Shape;969;p37"/>
              <p:cNvSpPr/>
              <p:nvPr/>
            </p:nvSpPr>
            <p:spPr>
              <a:xfrm>
                <a:off x="-529200" y="2372400"/>
                <a:ext cx="1270800" cy="1270800"/>
              </a:xfrm>
              <a:custGeom>
                <a:avLst/>
                <a:gdLst>
                  <a:gd name="textAreaLeft" fmla="*/ 0 w 1270800"/>
                  <a:gd name="textAreaRight" fmla="*/ 1271160 w 1270800"/>
                  <a:gd name="textAreaTop" fmla="*/ 0 h 1270800"/>
                  <a:gd name="textAreaBottom" fmla="*/ 1271160 h 1270800"/>
                </a:gdLst>
                <a:ahLst/>
                <a:cxnLst/>
                <a:rect l="textAreaLeft" t="textAreaTop" r="textAreaRight" b="textAreaBottom"/>
                <a:pathLst>
                  <a:path w="50852" h="50852">
                    <a:moveTo>
                      <a:pt x="81" y="0"/>
                    </a:moveTo>
                    <a:cubicBezTo>
                      <a:pt x="41" y="41"/>
                      <a:pt x="41" y="121"/>
                      <a:pt x="0" y="162"/>
                    </a:cubicBezTo>
                    <a:lnTo>
                      <a:pt x="50650" y="50851"/>
                    </a:lnTo>
                    <a:cubicBezTo>
                      <a:pt x="50690" y="50811"/>
                      <a:pt x="50771" y="50771"/>
                      <a:pt x="50851" y="50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5" name="Google Shape;970;p37"/>
              <p:cNvSpPr/>
              <p:nvPr/>
            </p:nvSpPr>
            <p:spPr>
              <a:xfrm>
                <a:off x="-571680" y="2468160"/>
                <a:ext cx="1216440" cy="1216440"/>
              </a:xfrm>
              <a:custGeom>
                <a:avLst/>
                <a:gdLst>
                  <a:gd name="textAreaLeft" fmla="*/ 0 w 1216440"/>
                  <a:gd name="textAreaRight" fmla="*/ 1216800 w 1216440"/>
                  <a:gd name="textAreaTop" fmla="*/ 0 h 1216440"/>
                  <a:gd name="textAreaBottom" fmla="*/ 1216800 h 1216440"/>
                </a:gdLst>
                <a:ahLst/>
                <a:cxnLst/>
                <a:rect l="textAreaLeft" t="textAreaTop" r="textAreaRight" b="textAreaBottom"/>
                <a:pathLst>
                  <a:path w="48675" h="48674">
                    <a:moveTo>
                      <a:pt x="81" y="0"/>
                    </a:moveTo>
                    <a:cubicBezTo>
                      <a:pt x="41" y="41"/>
                      <a:pt x="41" y="121"/>
                      <a:pt x="1" y="202"/>
                    </a:cubicBezTo>
                    <a:lnTo>
                      <a:pt x="48513" y="48674"/>
                    </a:lnTo>
                    <a:cubicBezTo>
                      <a:pt x="48553" y="48633"/>
                      <a:pt x="48634" y="48633"/>
                      <a:pt x="48674" y="4859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6" name="Google Shape;971;p37"/>
              <p:cNvSpPr/>
              <p:nvPr/>
            </p:nvSpPr>
            <p:spPr>
              <a:xfrm>
                <a:off x="-603720" y="2572920"/>
                <a:ext cx="1144080" cy="1144080"/>
              </a:xfrm>
              <a:custGeom>
                <a:avLst/>
                <a:gdLst>
                  <a:gd name="textAreaLeft" fmla="*/ 0 w 1144080"/>
                  <a:gd name="textAreaRight" fmla="*/ 1144440 w 1144080"/>
                  <a:gd name="textAreaTop" fmla="*/ 0 h 1144080"/>
                  <a:gd name="textAreaBottom" fmla="*/ 1144440 h 1144080"/>
                </a:gdLst>
                <a:ahLst/>
                <a:cxnLst/>
                <a:rect l="textAreaLeft" t="textAreaTop" r="textAreaRight" b="textAreaBottom"/>
                <a:pathLst>
                  <a:path w="45771" h="45771">
                    <a:moveTo>
                      <a:pt x="41" y="0"/>
                    </a:moveTo>
                    <a:cubicBezTo>
                      <a:pt x="41" y="81"/>
                      <a:pt x="0" y="121"/>
                      <a:pt x="0" y="202"/>
                    </a:cubicBezTo>
                    <a:lnTo>
                      <a:pt x="45569" y="45770"/>
                    </a:lnTo>
                    <a:cubicBezTo>
                      <a:pt x="45649" y="45770"/>
                      <a:pt x="45730" y="45730"/>
                      <a:pt x="45770" y="4573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7" name="Google Shape;972;p37"/>
              <p:cNvSpPr/>
              <p:nvPr/>
            </p:nvSpPr>
            <p:spPr>
              <a:xfrm>
                <a:off x="-623880" y="2689920"/>
                <a:ext cx="1048320" cy="1048320"/>
              </a:xfrm>
              <a:custGeom>
                <a:avLst/>
                <a:gdLst>
                  <a:gd name="textAreaLeft" fmla="*/ 0 w 1048320"/>
                  <a:gd name="textAreaRight" fmla="*/ 1048680 w 1048320"/>
                  <a:gd name="textAreaTop" fmla="*/ 0 h 1048320"/>
                  <a:gd name="textAreaBottom" fmla="*/ 1048680 h 1048320"/>
                </a:gdLst>
                <a:ahLst/>
                <a:cxnLst/>
                <a:rect l="textAreaLeft" t="textAreaTop" r="textAreaRight" b="textAreaBottom"/>
                <a:pathLst>
                  <a:path w="41940" h="41940">
                    <a:moveTo>
                      <a:pt x="1" y="1"/>
                    </a:moveTo>
                    <a:cubicBezTo>
                      <a:pt x="1" y="82"/>
                      <a:pt x="1" y="162"/>
                      <a:pt x="1" y="243"/>
                    </a:cubicBezTo>
                    <a:lnTo>
                      <a:pt x="41657" y="41940"/>
                    </a:lnTo>
                    <a:cubicBezTo>
                      <a:pt x="41738" y="41900"/>
                      <a:pt x="41859" y="41900"/>
                      <a:pt x="41940" y="419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8" name="Google Shape;973;p37"/>
              <p:cNvSpPr/>
              <p:nvPr/>
            </p:nvSpPr>
            <p:spPr>
              <a:xfrm>
                <a:off x="-630000" y="2820960"/>
                <a:ext cx="922320" cy="921960"/>
              </a:xfrm>
              <a:custGeom>
                <a:avLst/>
                <a:gdLst>
                  <a:gd name="textAreaLeft" fmla="*/ 0 w 922320"/>
                  <a:gd name="textAreaRight" fmla="*/ 922680 w 922320"/>
                  <a:gd name="textAreaTop" fmla="*/ 0 h 921960"/>
                  <a:gd name="textAreaBottom" fmla="*/ 922320 h 921960"/>
                </a:gdLst>
                <a:ahLst/>
                <a:cxnLst/>
                <a:rect l="textAreaLeft" t="textAreaTop" r="textAreaRight" b="textAreaBottom"/>
                <a:pathLst>
                  <a:path w="36900" h="36899">
                    <a:moveTo>
                      <a:pt x="1" y="0"/>
                    </a:moveTo>
                    <a:cubicBezTo>
                      <a:pt x="1" y="81"/>
                      <a:pt x="1" y="202"/>
                      <a:pt x="1" y="283"/>
                    </a:cubicBezTo>
                    <a:lnTo>
                      <a:pt x="36617" y="36899"/>
                    </a:lnTo>
                    <a:cubicBezTo>
                      <a:pt x="36697" y="36899"/>
                      <a:pt x="36818" y="36899"/>
                      <a:pt x="36899" y="36899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99" name="Google Shape;974;p37"/>
              <p:cNvSpPr/>
              <p:nvPr/>
            </p:nvSpPr>
            <p:spPr>
              <a:xfrm>
                <a:off x="-613800" y="2974320"/>
                <a:ext cx="752760" cy="753840"/>
              </a:xfrm>
              <a:custGeom>
                <a:avLst/>
                <a:gdLst>
                  <a:gd name="textAreaLeft" fmla="*/ 0 w 752760"/>
                  <a:gd name="textAreaRight" fmla="*/ 753120 w 752760"/>
                  <a:gd name="textAreaTop" fmla="*/ 0 h 753840"/>
                  <a:gd name="textAreaBottom" fmla="*/ 754200 h 753840"/>
                </a:gdLst>
                <a:ahLst/>
                <a:cxnLst/>
                <a:rect l="textAreaLeft" t="textAreaTop" r="textAreaRight" b="textAreaBottom"/>
                <a:pathLst>
                  <a:path w="30125" h="30165">
                    <a:moveTo>
                      <a:pt x="1" y="1"/>
                    </a:moveTo>
                    <a:cubicBezTo>
                      <a:pt x="1" y="122"/>
                      <a:pt x="41" y="243"/>
                      <a:pt x="41" y="364"/>
                    </a:cubicBezTo>
                    <a:lnTo>
                      <a:pt x="29762" y="30084"/>
                    </a:lnTo>
                    <a:cubicBezTo>
                      <a:pt x="29883" y="30124"/>
                      <a:pt x="30004" y="30124"/>
                      <a:pt x="30124" y="3016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  <p:sp>
            <p:nvSpPr>
              <p:cNvPr id="100" name="Google Shape;975;p37"/>
              <p:cNvSpPr/>
              <p:nvPr/>
            </p:nvSpPr>
            <p:spPr>
              <a:xfrm>
                <a:off x="-554400" y="3173040"/>
                <a:ext cx="494640" cy="494640"/>
              </a:xfrm>
              <a:custGeom>
                <a:avLst/>
                <a:gdLst>
                  <a:gd name="textAreaLeft" fmla="*/ 0 w 494640"/>
                  <a:gd name="textAreaRight" fmla="*/ 495000 w 494640"/>
                  <a:gd name="textAreaTop" fmla="*/ 0 h 494640"/>
                  <a:gd name="textAreaBottom" fmla="*/ 495000 h 494640"/>
                </a:gdLst>
                <a:ahLst/>
                <a:cxnLst/>
                <a:rect l="textAreaLeft" t="textAreaTop" r="textAreaRight" b="textAreaBottom"/>
                <a:pathLst>
                  <a:path w="19801" h="19801">
                    <a:moveTo>
                      <a:pt x="0" y="0"/>
                    </a:moveTo>
                    <a:cubicBezTo>
                      <a:pt x="81" y="161"/>
                      <a:pt x="161" y="323"/>
                      <a:pt x="242" y="484"/>
                    </a:cubicBezTo>
                    <a:lnTo>
                      <a:pt x="19316" y="19599"/>
                    </a:lnTo>
                    <a:cubicBezTo>
                      <a:pt x="19478" y="19639"/>
                      <a:pt x="19639" y="19720"/>
                      <a:pt x="19800" y="198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tIns="91440" bIns="91440" anchor="ctr">
                <a:noAutofit/>
              </a:bodyPr>
              <a:lstStyle/>
              <a:p>
                <a:pPr defTabSz="914400"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1800" b="0" u="none" strike="noStrike">
                  <a:solidFill>
                    <a:srgbClr val="FFFFFF"/>
                  </a:solidFill>
                  <a:effectLst/>
                  <a:uFillTx/>
                  <a:latin typeface="OpenSymbol"/>
                </a:endParaRPr>
              </a:p>
            </p:txBody>
          </p:sp>
        </p:grpSp>
      </p:grpSp>
      <p:grpSp>
        <p:nvGrpSpPr>
          <p:cNvPr id="101" name="Google Shape;976;p37"/>
          <p:cNvGrpSpPr/>
          <p:nvPr/>
        </p:nvGrpSpPr>
        <p:grpSpPr>
          <a:xfrm>
            <a:off x="5969880" y="-1678320"/>
            <a:ext cx="3756240" cy="2787480"/>
            <a:chOff x="5969880" y="-1678320"/>
            <a:chExt cx="3756240" cy="2787480"/>
          </a:xfrm>
        </p:grpSpPr>
        <p:sp>
          <p:nvSpPr>
            <p:cNvPr id="102" name="Google Shape;977;p37"/>
            <p:cNvSpPr/>
            <p:nvPr/>
          </p:nvSpPr>
          <p:spPr>
            <a:xfrm>
              <a:off x="7844040" y="896400"/>
              <a:ext cx="1882080" cy="212760"/>
            </a:xfrm>
            <a:prstGeom prst="roundRect">
              <a:avLst>
                <a:gd name="adj" fmla="val 50000"/>
              </a:avLst>
            </a:prstGeom>
            <a:solidFill>
              <a:srgbClr val="516CEE">
                <a:alpha val="61000"/>
              </a:srgbClr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75240" bIns="752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  <p:sp>
          <p:nvSpPr>
            <p:cNvPr id="103" name="Google Shape;978;p37"/>
            <p:cNvSpPr/>
            <p:nvPr/>
          </p:nvSpPr>
          <p:spPr>
            <a:xfrm rot="16200000">
              <a:off x="5969880" y="-1678320"/>
              <a:ext cx="2325600" cy="2325600"/>
            </a:xfrm>
            <a:custGeom>
              <a:avLst/>
              <a:gdLst>
                <a:gd name="textAreaLeft" fmla="*/ 0 w 2325600"/>
                <a:gd name="textAreaRight" fmla="*/ 2325960 w 2325600"/>
                <a:gd name="textAreaTop" fmla="*/ 0 h 2325600"/>
                <a:gd name="textAreaBottom" fmla="*/ 2325960 h 2325600"/>
              </a:gdLst>
              <a:ahLst/>
              <a:cxnLst/>
              <a:rect l="textAreaLeft" t="textAreaTop" r="textAreaRight" b="textAreaBottom"/>
              <a:pathLst>
                <a:path w="93033" h="93033">
                  <a:moveTo>
                    <a:pt x="89685" y="61054"/>
                  </a:moveTo>
                  <a:lnTo>
                    <a:pt x="89685" y="63796"/>
                  </a:lnTo>
                  <a:lnTo>
                    <a:pt x="89927" y="63150"/>
                  </a:lnTo>
                  <a:lnTo>
                    <a:pt x="89927" y="61054"/>
                  </a:lnTo>
                  <a:lnTo>
                    <a:pt x="90693" y="61054"/>
                  </a:lnTo>
                  <a:cubicBezTo>
                    <a:pt x="90733" y="60973"/>
                    <a:pt x="90733" y="60892"/>
                    <a:pt x="90774" y="60812"/>
                  </a:cubicBezTo>
                  <a:lnTo>
                    <a:pt x="89927" y="60812"/>
                  </a:lnTo>
                  <a:lnTo>
                    <a:pt x="89927" y="56255"/>
                  </a:lnTo>
                  <a:lnTo>
                    <a:pt x="91984" y="56255"/>
                  </a:lnTo>
                  <a:cubicBezTo>
                    <a:pt x="92024" y="56174"/>
                    <a:pt x="92024" y="56093"/>
                    <a:pt x="92064" y="56013"/>
                  </a:cubicBezTo>
                  <a:lnTo>
                    <a:pt x="89927" y="56013"/>
                  </a:lnTo>
                  <a:lnTo>
                    <a:pt x="89927" y="51456"/>
                  </a:lnTo>
                  <a:lnTo>
                    <a:pt x="92750" y="51456"/>
                  </a:lnTo>
                  <a:cubicBezTo>
                    <a:pt x="92750" y="51375"/>
                    <a:pt x="92790" y="51295"/>
                    <a:pt x="92790" y="51174"/>
                  </a:cubicBezTo>
                  <a:lnTo>
                    <a:pt x="89927" y="51174"/>
                  </a:lnTo>
                  <a:lnTo>
                    <a:pt x="89927" y="46617"/>
                  </a:lnTo>
                  <a:lnTo>
                    <a:pt x="93032" y="46617"/>
                  </a:lnTo>
                  <a:lnTo>
                    <a:pt x="93032" y="46496"/>
                  </a:lnTo>
                  <a:lnTo>
                    <a:pt x="93032" y="46375"/>
                  </a:lnTo>
                  <a:lnTo>
                    <a:pt x="89927" y="46375"/>
                  </a:lnTo>
                  <a:lnTo>
                    <a:pt x="89927" y="41818"/>
                  </a:lnTo>
                  <a:lnTo>
                    <a:pt x="92790" y="41818"/>
                  </a:lnTo>
                  <a:cubicBezTo>
                    <a:pt x="92790" y="41737"/>
                    <a:pt x="92750" y="41657"/>
                    <a:pt x="92750" y="41576"/>
                  </a:cubicBezTo>
                  <a:lnTo>
                    <a:pt x="89927" y="41576"/>
                  </a:lnTo>
                  <a:lnTo>
                    <a:pt x="89927" y="36979"/>
                  </a:lnTo>
                  <a:lnTo>
                    <a:pt x="92064" y="36979"/>
                  </a:lnTo>
                  <a:cubicBezTo>
                    <a:pt x="92024" y="36898"/>
                    <a:pt x="92024" y="36818"/>
                    <a:pt x="91984" y="36737"/>
                  </a:cubicBezTo>
                  <a:lnTo>
                    <a:pt x="89927" y="36737"/>
                  </a:lnTo>
                  <a:lnTo>
                    <a:pt x="89927" y="32180"/>
                  </a:lnTo>
                  <a:lnTo>
                    <a:pt x="90774" y="32180"/>
                  </a:lnTo>
                  <a:cubicBezTo>
                    <a:pt x="90733" y="32099"/>
                    <a:pt x="90733" y="32019"/>
                    <a:pt x="90693" y="31938"/>
                  </a:cubicBezTo>
                  <a:lnTo>
                    <a:pt x="89927" y="31938"/>
                  </a:lnTo>
                  <a:lnTo>
                    <a:pt x="89927" y="29841"/>
                  </a:lnTo>
                  <a:lnTo>
                    <a:pt x="89685" y="29196"/>
                  </a:lnTo>
                  <a:lnTo>
                    <a:pt x="89685" y="31938"/>
                  </a:lnTo>
                  <a:lnTo>
                    <a:pt x="85128" y="31938"/>
                  </a:lnTo>
                  <a:lnTo>
                    <a:pt x="85128" y="27381"/>
                  </a:lnTo>
                  <a:lnTo>
                    <a:pt x="88919" y="27381"/>
                  </a:lnTo>
                  <a:cubicBezTo>
                    <a:pt x="88879" y="27301"/>
                    <a:pt x="88838" y="27220"/>
                    <a:pt x="88798" y="27139"/>
                  </a:cubicBezTo>
                  <a:lnTo>
                    <a:pt x="85128" y="27139"/>
                  </a:lnTo>
                  <a:lnTo>
                    <a:pt x="85128" y="22542"/>
                  </a:lnTo>
                  <a:lnTo>
                    <a:pt x="86378" y="22542"/>
                  </a:lnTo>
                  <a:cubicBezTo>
                    <a:pt x="86338" y="22462"/>
                    <a:pt x="86298" y="22381"/>
                    <a:pt x="86257" y="22300"/>
                  </a:cubicBezTo>
                  <a:lnTo>
                    <a:pt x="85128" y="22300"/>
                  </a:lnTo>
                  <a:lnTo>
                    <a:pt x="85128" y="20566"/>
                  </a:lnTo>
                  <a:cubicBezTo>
                    <a:pt x="85048" y="20445"/>
                    <a:pt x="84967" y="20324"/>
                    <a:pt x="84886" y="20203"/>
                  </a:cubicBezTo>
                  <a:lnTo>
                    <a:pt x="84886" y="22300"/>
                  </a:lnTo>
                  <a:lnTo>
                    <a:pt x="80329" y="22300"/>
                  </a:lnTo>
                  <a:lnTo>
                    <a:pt x="80329" y="17743"/>
                  </a:lnTo>
                  <a:lnTo>
                    <a:pt x="83072" y="17743"/>
                  </a:lnTo>
                  <a:lnTo>
                    <a:pt x="82870" y="17501"/>
                  </a:lnTo>
                  <a:lnTo>
                    <a:pt x="80329" y="17501"/>
                  </a:lnTo>
                  <a:lnTo>
                    <a:pt x="80329" y="14558"/>
                  </a:lnTo>
                  <a:lnTo>
                    <a:pt x="80087" y="14316"/>
                  </a:lnTo>
                  <a:lnTo>
                    <a:pt x="80087" y="17501"/>
                  </a:lnTo>
                  <a:lnTo>
                    <a:pt x="75490" y="17501"/>
                  </a:lnTo>
                  <a:lnTo>
                    <a:pt x="75490" y="12945"/>
                  </a:lnTo>
                  <a:lnTo>
                    <a:pt x="78716" y="12945"/>
                  </a:lnTo>
                  <a:lnTo>
                    <a:pt x="78434" y="12703"/>
                  </a:lnTo>
                  <a:lnTo>
                    <a:pt x="75490" y="12703"/>
                  </a:lnTo>
                  <a:lnTo>
                    <a:pt x="75490" y="10122"/>
                  </a:lnTo>
                  <a:lnTo>
                    <a:pt x="75248" y="9920"/>
                  </a:lnTo>
                  <a:lnTo>
                    <a:pt x="75248" y="12703"/>
                  </a:lnTo>
                  <a:lnTo>
                    <a:pt x="70691" y="12703"/>
                  </a:lnTo>
                  <a:lnTo>
                    <a:pt x="70691" y="8106"/>
                  </a:lnTo>
                  <a:lnTo>
                    <a:pt x="72788" y="8106"/>
                  </a:lnTo>
                  <a:cubicBezTo>
                    <a:pt x="72667" y="8025"/>
                    <a:pt x="72546" y="7944"/>
                    <a:pt x="72425" y="7864"/>
                  </a:cubicBezTo>
                  <a:lnTo>
                    <a:pt x="70691" y="7864"/>
                  </a:lnTo>
                  <a:lnTo>
                    <a:pt x="70691" y="6775"/>
                  </a:lnTo>
                  <a:cubicBezTo>
                    <a:pt x="70611" y="6694"/>
                    <a:pt x="70530" y="6654"/>
                    <a:pt x="70450" y="6613"/>
                  </a:cubicBezTo>
                  <a:lnTo>
                    <a:pt x="70450" y="7864"/>
                  </a:lnTo>
                  <a:lnTo>
                    <a:pt x="65893" y="7864"/>
                  </a:lnTo>
                  <a:lnTo>
                    <a:pt x="65893" y="4194"/>
                  </a:lnTo>
                  <a:cubicBezTo>
                    <a:pt x="65812" y="4154"/>
                    <a:pt x="65731" y="4113"/>
                    <a:pt x="65651" y="4073"/>
                  </a:cubicBezTo>
                  <a:lnTo>
                    <a:pt x="65651" y="7864"/>
                  </a:lnTo>
                  <a:lnTo>
                    <a:pt x="61054" y="7864"/>
                  </a:lnTo>
                  <a:lnTo>
                    <a:pt x="61054" y="3307"/>
                  </a:lnTo>
                  <a:lnTo>
                    <a:pt x="63796" y="3307"/>
                  </a:lnTo>
                  <a:lnTo>
                    <a:pt x="63191" y="3065"/>
                  </a:lnTo>
                  <a:lnTo>
                    <a:pt x="61054" y="3065"/>
                  </a:lnTo>
                  <a:lnTo>
                    <a:pt x="61054" y="2339"/>
                  </a:lnTo>
                  <a:cubicBezTo>
                    <a:pt x="60973" y="2299"/>
                    <a:pt x="60892" y="2258"/>
                    <a:pt x="60812" y="2258"/>
                  </a:cubicBezTo>
                  <a:lnTo>
                    <a:pt x="60812" y="3065"/>
                  </a:lnTo>
                  <a:lnTo>
                    <a:pt x="56255" y="3065"/>
                  </a:lnTo>
                  <a:lnTo>
                    <a:pt x="56255" y="1048"/>
                  </a:lnTo>
                  <a:cubicBezTo>
                    <a:pt x="56174" y="1008"/>
                    <a:pt x="56093" y="1008"/>
                    <a:pt x="56013" y="968"/>
                  </a:cubicBezTo>
                  <a:lnTo>
                    <a:pt x="56013" y="3065"/>
                  </a:lnTo>
                  <a:lnTo>
                    <a:pt x="51456" y="3065"/>
                  </a:lnTo>
                  <a:lnTo>
                    <a:pt x="51456" y="282"/>
                  </a:lnTo>
                  <a:cubicBezTo>
                    <a:pt x="51375" y="242"/>
                    <a:pt x="51295" y="242"/>
                    <a:pt x="51214" y="242"/>
                  </a:cubicBezTo>
                  <a:lnTo>
                    <a:pt x="51214" y="3065"/>
                  </a:lnTo>
                  <a:lnTo>
                    <a:pt x="46617" y="3065"/>
                  </a:lnTo>
                  <a:lnTo>
                    <a:pt x="46617" y="0"/>
                  </a:lnTo>
                  <a:lnTo>
                    <a:pt x="46496" y="0"/>
                  </a:lnTo>
                  <a:lnTo>
                    <a:pt x="46375" y="0"/>
                  </a:lnTo>
                  <a:lnTo>
                    <a:pt x="46375" y="3065"/>
                  </a:lnTo>
                  <a:lnTo>
                    <a:pt x="41818" y="3065"/>
                  </a:lnTo>
                  <a:lnTo>
                    <a:pt x="41818" y="242"/>
                  </a:lnTo>
                  <a:cubicBezTo>
                    <a:pt x="41737" y="242"/>
                    <a:pt x="41657" y="242"/>
                    <a:pt x="41576" y="242"/>
                  </a:cubicBezTo>
                  <a:lnTo>
                    <a:pt x="41576" y="3065"/>
                  </a:lnTo>
                  <a:lnTo>
                    <a:pt x="37019" y="3065"/>
                  </a:lnTo>
                  <a:lnTo>
                    <a:pt x="37019" y="968"/>
                  </a:lnTo>
                  <a:cubicBezTo>
                    <a:pt x="36939" y="1008"/>
                    <a:pt x="36858" y="1008"/>
                    <a:pt x="36777" y="1008"/>
                  </a:cubicBezTo>
                  <a:lnTo>
                    <a:pt x="36777" y="3065"/>
                  </a:lnTo>
                  <a:lnTo>
                    <a:pt x="32180" y="3065"/>
                  </a:lnTo>
                  <a:lnTo>
                    <a:pt x="32180" y="2258"/>
                  </a:lnTo>
                  <a:cubicBezTo>
                    <a:pt x="32099" y="2258"/>
                    <a:pt x="32019" y="2299"/>
                    <a:pt x="31938" y="2339"/>
                  </a:cubicBezTo>
                  <a:lnTo>
                    <a:pt x="31938" y="3065"/>
                  </a:lnTo>
                  <a:lnTo>
                    <a:pt x="29841" y="3065"/>
                  </a:lnTo>
                  <a:lnTo>
                    <a:pt x="29236" y="3307"/>
                  </a:lnTo>
                  <a:lnTo>
                    <a:pt x="31938" y="3307"/>
                  </a:lnTo>
                  <a:lnTo>
                    <a:pt x="31938" y="7904"/>
                  </a:lnTo>
                  <a:lnTo>
                    <a:pt x="27381" y="7904"/>
                  </a:lnTo>
                  <a:lnTo>
                    <a:pt x="27381" y="4113"/>
                  </a:lnTo>
                  <a:cubicBezTo>
                    <a:pt x="27301" y="4154"/>
                    <a:pt x="27220" y="4194"/>
                    <a:pt x="27139" y="4234"/>
                  </a:cubicBezTo>
                  <a:lnTo>
                    <a:pt x="27139" y="7904"/>
                  </a:lnTo>
                  <a:lnTo>
                    <a:pt x="22542" y="7904"/>
                  </a:lnTo>
                  <a:lnTo>
                    <a:pt x="22542" y="6613"/>
                  </a:lnTo>
                  <a:cubicBezTo>
                    <a:pt x="22462" y="6694"/>
                    <a:pt x="22381" y="6734"/>
                    <a:pt x="22300" y="6775"/>
                  </a:cubicBezTo>
                  <a:lnTo>
                    <a:pt x="22300" y="7904"/>
                  </a:lnTo>
                  <a:lnTo>
                    <a:pt x="20566" y="7904"/>
                  </a:lnTo>
                  <a:cubicBezTo>
                    <a:pt x="20445" y="7985"/>
                    <a:pt x="20324" y="8065"/>
                    <a:pt x="20203" y="8146"/>
                  </a:cubicBezTo>
                  <a:lnTo>
                    <a:pt x="22300" y="8146"/>
                  </a:lnTo>
                  <a:lnTo>
                    <a:pt x="22300" y="12703"/>
                  </a:lnTo>
                  <a:lnTo>
                    <a:pt x="17743" y="12703"/>
                  </a:lnTo>
                  <a:lnTo>
                    <a:pt x="17743" y="9961"/>
                  </a:lnTo>
                  <a:lnTo>
                    <a:pt x="17501" y="10162"/>
                  </a:lnTo>
                  <a:lnTo>
                    <a:pt x="17501" y="12703"/>
                  </a:lnTo>
                  <a:lnTo>
                    <a:pt x="14558" y="12703"/>
                  </a:lnTo>
                  <a:lnTo>
                    <a:pt x="14316" y="12945"/>
                  </a:lnTo>
                  <a:lnTo>
                    <a:pt x="17501" y="12945"/>
                  </a:lnTo>
                  <a:lnTo>
                    <a:pt x="17501" y="17542"/>
                  </a:lnTo>
                  <a:lnTo>
                    <a:pt x="12945" y="17542"/>
                  </a:lnTo>
                  <a:lnTo>
                    <a:pt x="12945" y="14316"/>
                  </a:lnTo>
                  <a:lnTo>
                    <a:pt x="12703" y="14598"/>
                  </a:lnTo>
                  <a:lnTo>
                    <a:pt x="12703" y="17542"/>
                  </a:lnTo>
                  <a:lnTo>
                    <a:pt x="10122" y="17542"/>
                  </a:lnTo>
                  <a:lnTo>
                    <a:pt x="9920" y="17784"/>
                  </a:lnTo>
                  <a:lnTo>
                    <a:pt x="12703" y="17784"/>
                  </a:lnTo>
                  <a:lnTo>
                    <a:pt x="12703" y="22341"/>
                  </a:lnTo>
                  <a:lnTo>
                    <a:pt x="8106" y="22341"/>
                  </a:lnTo>
                  <a:lnTo>
                    <a:pt x="8106" y="20244"/>
                  </a:lnTo>
                  <a:cubicBezTo>
                    <a:pt x="8025" y="20365"/>
                    <a:pt x="7944" y="20486"/>
                    <a:pt x="7864" y="20607"/>
                  </a:cubicBezTo>
                  <a:lnTo>
                    <a:pt x="7864" y="22341"/>
                  </a:lnTo>
                  <a:lnTo>
                    <a:pt x="6775" y="22341"/>
                  </a:lnTo>
                  <a:cubicBezTo>
                    <a:pt x="6694" y="22421"/>
                    <a:pt x="6654" y="22502"/>
                    <a:pt x="6613" y="22583"/>
                  </a:cubicBezTo>
                  <a:lnTo>
                    <a:pt x="7864" y="22583"/>
                  </a:lnTo>
                  <a:lnTo>
                    <a:pt x="7864" y="27139"/>
                  </a:lnTo>
                  <a:lnTo>
                    <a:pt x="4194" y="27139"/>
                  </a:lnTo>
                  <a:cubicBezTo>
                    <a:pt x="4154" y="27220"/>
                    <a:pt x="4113" y="27301"/>
                    <a:pt x="4073" y="27381"/>
                  </a:cubicBezTo>
                  <a:lnTo>
                    <a:pt x="7864" y="27381"/>
                  </a:lnTo>
                  <a:lnTo>
                    <a:pt x="7864" y="31978"/>
                  </a:lnTo>
                  <a:lnTo>
                    <a:pt x="3307" y="31978"/>
                  </a:lnTo>
                  <a:lnTo>
                    <a:pt x="3307" y="29236"/>
                  </a:lnTo>
                  <a:lnTo>
                    <a:pt x="3065" y="29841"/>
                  </a:lnTo>
                  <a:lnTo>
                    <a:pt x="3065" y="31978"/>
                  </a:lnTo>
                  <a:lnTo>
                    <a:pt x="2299" y="31978"/>
                  </a:lnTo>
                  <a:cubicBezTo>
                    <a:pt x="2299" y="32059"/>
                    <a:pt x="2258" y="32140"/>
                    <a:pt x="2218" y="32220"/>
                  </a:cubicBezTo>
                  <a:lnTo>
                    <a:pt x="3065" y="32220"/>
                  </a:lnTo>
                  <a:lnTo>
                    <a:pt x="3065" y="36777"/>
                  </a:lnTo>
                  <a:lnTo>
                    <a:pt x="1008" y="36777"/>
                  </a:lnTo>
                  <a:cubicBezTo>
                    <a:pt x="1008" y="36858"/>
                    <a:pt x="968" y="36939"/>
                    <a:pt x="968" y="37019"/>
                  </a:cubicBezTo>
                  <a:lnTo>
                    <a:pt x="3065" y="37019"/>
                  </a:lnTo>
                  <a:lnTo>
                    <a:pt x="3065" y="41576"/>
                  </a:lnTo>
                  <a:lnTo>
                    <a:pt x="242" y="41576"/>
                  </a:lnTo>
                  <a:cubicBezTo>
                    <a:pt x="242" y="41657"/>
                    <a:pt x="242" y="41737"/>
                    <a:pt x="242" y="41818"/>
                  </a:cubicBezTo>
                  <a:lnTo>
                    <a:pt x="3065" y="41818"/>
                  </a:lnTo>
                  <a:lnTo>
                    <a:pt x="3065" y="46415"/>
                  </a:lnTo>
                  <a:lnTo>
                    <a:pt x="0" y="46415"/>
                  </a:lnTo>
                  <a:lnTo>
                    <a:pt x="0" y="46536"/>
                  </a:lnTo>
                  <a:lnTo>
                    <a:pt x="0" y="46657"/>
                  </a:lnTo>
                  <a:lnTo>
                    <a:pt x="3065" y="46657"/>
                  </a:lnTo>
                  <a:lnTo>
                    <a:pt x="3065" y="51214"/>
                  </a:lnTo>
                  <a:lnTo>
                    <a:pt x="242" y="51214"/>
                  </a:lnTo>
                  <a:cubicBezTo>
                    <a:pt x="242" y="51295"/>
                    <a:pt x="242" y="51375"/>
                    <a:pt x="242" y="51456"/>
                  </a:cubicBezTo>
                  <a:lnTo>
                    <a:pt x="3065" y="51456"/>
                  </a:lnTo>
                  <a:lnTo>
                    <a:pt x="3065" y="56053"/>
                  </a:lnTo>
                  <a:lnTo>
                    <a:pt x="968" y="56053"/>
                  </a:lnTo>
                  <a:cubicBezTo>
                    <a:pt x="968" y="56134"/>
                    <a:pt x="1008" y="56174"/>
                    <a:pt x="1008" y="56295"/>
                  </a:cubicBezTo>
                  <a:lnTo>
                    <a:pt x="3065" y="56295"/>
                  </a:lnTo>
                  <a:lnTo>
                    <a:pt x="3065" y="60852"/>
                  </a:lnTo>
                  <a:lnTo>
                    <a:pt x="2218" y="60852"/>
                  </a:lnTo>
                  <a:cubicBezTo>
                    <a:pt x="2258" y="60933"/>
                    <a:pt x="2299" y="61013"/>
                    <a:pt x="2299" y="61094"/>
                  </a:cubicBezTo>
                  <a:lnTo>
                    <a:pt x="3065" y="61094"/>
                  </a:lnTo>
                  <a:lnTo>
                    <a:pt x="3065" y="63191"/>
                  </a:lnTo>
                  <a:lnTo>
                    <a:pt x="3307" y="63836"/>
                  </a:lnTo>
                  <a:lnTo>
                    <a:pt x="3307" y="61094"/>
                  </a:lnTo>
                  <a:lnTo>
                    <a:pt x="7864" y="61094"/>
                  </a:lnTo>
                  <a:lnTo>
                    <a:pt x="7864" y="65651"/>
                  </a:lnTo>
                  <a:lnTo>
                    <a:pt x="4073" y="65651"/>
                  </a:lnTo>
                  <a:cubicBezTo>
                    <a:pt x="4113" y="65731"/>
                    <a:pt x="4154" y="65812"/>
                    <a:pt x="4194" y="65893"/>
                  </a:cubicBezTo>
                  <a:lnTo>
                    <a:pt x="7864" y="65893"/>
                  </a:lnTo>
                  <a:lnTo>
                    <a:pt x="7864" y="70490"/>
                  </a:lnTo>
                  <a:lnTo>
                    <a:pt x="6613" y="70490"/>
                  </a:lnTo>
                  <a:cubicBezTo>
                    <a:pt x="6654" y="70570"/>
                    <a:pt x="6694" y="70651"/>
                    <a:pt x="6775" y="70732"/>
                  </a:cubicBezTo>
                  <a:lnTo>
                    <a:pt x="7864" y="70732"/>
                  </a:lnTo>
                  <a:lnTo>
                    <a:pt x="7864" y="72466"/>
                  </a:lnTo>
                  <a:cubicBezTo>
                    <a:pt x="7944" y="72587"/>
                    <a:pt x="8025" y="72708"/>
                    <a:pt x="8106" y="72829"/>
                  </a:cubicBezTo>
                  <a:lnTo>
                    <a:pt x="8106" y="70732"/>
                  </a:lnTo>
                  <a:lnTo>
                    <a:pt x="12703" y="70732"/>
                  </a:lnTo>
                  <a:lnTo>
                    <a:pt x="12703" y="75289"/>
                  </a:lnTo>
                  <a:lnTo>
                    <a:pt x="9920" y="75289"/>
                  </a:lnTo>
                  <a:lnTo>
                    <a:pt x="10122" y="75531"/>
                  </a:lnTo>
                  <a:lnTo>
                    <a:pt x="12703" y="75531"/>
                  </a:lnTo>
                  <a:lnTo>
                    <a:pt x="12703" y="78474"/>
                  </a:lnTo>
                  <a:lnTo>
                    <a:pt x="12945" y="78716"/>
                  </a:lnTo>
                  <a:lnTo>
                    <a:pt x="12945" y="75531"/>
                  </a:lnTo>
                  <a:lnTo>
                    <a:pt x="17501" y="75531"/>
                  </a:lnTo>
                  <a:lnTo>
                    <a:pt x="17501" y="80087"/>
                  </a:lnTo>
                  <a:lnTo>
                    <a:pt x="14316" y="80087"/>
                  </a:lnTo>
                  <a:lnTo>
                    <a:pt x="14558" y="80329"/>
                  </a:lnTo>
                  <a:lnTo>
                    <a:pt x="17501" y="80329"/>
                  </a:lnTo>
                  <a:lnTo>
                    <a:pt x="17501" y="82910"/>
                  </a:lnTo>
                  <a:lnTo>
                    <a:pt x="17743" y="83072"/>
                  </a:lnTo>
                  <a:lnTo>
                    <a:pt x="17743" y="80329"/>
                  </a:lnTo>
                  <a:lnTo>
                    <a:pt x="22300" y="80329"/>
                  </a:lnTo>
                  <a:lnTo>
                    <a:pt x="22300" y="84927"/>
                  </a:lnTo>
                  <a:lnTo>
                    <a:pt x="20203" y="84927"/>
                  </a:lnTo>
                  <a:cubicBezTo>
                    <a:pt x="20324" y="85007"/>
                    <a:pt x="20445" y="85088"/>
                    <a:pt x="20566" y="85168"/>
                  </a:cubicBezTo>
                  <a:lnTo>
                    <a:pt x="22300" y="85168"/>
                  </a:lnTo>
                  <a:lnTo>
                    <a:pt x="22300" y="86257"/>
                  </a:lnTo>
                  <a:cubicBezTo>
                    <a:pt x="22381" y="86338"/>
                    <a:pt x="22462" y="86378"/>
                    <a:pt x="22542" y="86419"/>
                  </a:cubicBezTo>
                  <a:lnTo>
                    <a:pt x="22542" y="85168"/>
                  </a:lnTo>
                  <a:lnTo>
                    <a:pt x="27139" y="85168"/>
                  </a:lnTo>
                  <a:lnTo>
                    <a:pt x="27139" y="88838"/>
                  </a:lnTo>
                  <a:cubicBezTo>
                    <a:pt x="27220" y="88878"/>
                    <a:pt x="27301" y="88919"/>
                    <a:pt x="27381" y="88959"/>
                  </a:cubicBezTo>
                  <a:lnTo>
                    <a:pt x="27381" y="85168"/>
                  </a:lnTo>
                  <a:lnTo>
                    <a:pt x="31938" y="85168"/>
                  </a:lnTo>
                  <a:lnTo>
                    <a:pt x="31938" y="89725"/>
                  </a:lnTo>
                  <a:lnTo>
                    <a:pt x="29236" y="89725"/>
                  </a:lnTo>
                  <a:lnTo>
                    <a:pt x="29841" y="89967"/>
                  </a:lnTo>
                  <a:lnTo>
                    <a:pt x="31938" y="89967"/>
                  </a:lnTo>
                  <a:lnTo>
                    <a:pt x="31938" y="90733"/>
                  </a:lnTo>
                  <a:cubicBezTo>
                    <a:pt x="32019" y="90733"/>
                    <a:pt x="32099" y="90774"/>
                    <a:pt x="32180" y="90814"/>
                  </a:cubicBezTo>
                  <a:lnTo>
                    <a:pt x="32180" y="89967"/>
                  </a:lnTo>
                  <a:lnTo>
                    <a:pt x="36777" y="89967"/>
                  </a:lnTo>
                  <a:lnTo>
                    <a:pt x="36777" y="92024"/>
                  </a:lnTo>
                  <a:cubicBezTo>
                    <a:pt x="36858" y="92024"/>
                    <a:pt x="36939" y="92064"/>
                    <a:pt x="37019" y="92064"/>
                  </a:cubicBezTo>
                  <a:lnTo>
                    <a:pt x="37019" y="89967"/>
                  </a:lnTo>
                  <a:lnTo>
                    <a:pt x="41576" y="89967"/>
                  </a:lnTo>
                  <a:lnTo>
                    <a:pt x="41576" y="92790"/>
                  </a:lnTo>
                  <a:cubicBezTo>
                    <a:pt x="41657" y="92790"/>
                    <a:pt x="41737" y="92790"/>
                    <a:pt x="41818" y="92790"/>
                  </a:cubicBezTo>
                  <a:lnTo>
                    <a:pt x="41818" y="89967"/>
                  </a:lnTo>
                  <a:lnTo>
                    <a:pt x="46375" y="89967"/>
                  </a:lnTo>
                  <a:lnTo>
                    <a:pt x="46375" y="93032"/>
                  </a:lnTo>
                  <a:lnTo>
                    <a:pt x="46496" y="93032"/>
                  </a:lnTo>
                  <a:lnTo>
                    <a:pt x="46617" y="93032"/>
                  </a:lnTo>
                  <a:lnTo>
                    <a:pt x="46617" y="89967"/>
                  </a:lnTo>
                  <a:lnTo>
                    <a:pt x="51214" y="89967"/>
                  </a:lnTo>
                  <a:lnTo>
                    <a:pt x="51214" y="92790"/>
                  </a:lnTo>
                  <a:cubicBezTo>
                    <a:pt x="51295" y="92790"/>
                    <a:pt x="51375" y="92790"/>
                    <a:pt x="51456" y="92790"/>
                  </a:cubicBezTo>
                  <a:lnTo>
                    <a:pt x="51456" y="89967"/>
                  </a:lnTo>
                  <a:lnTo>
                    <a:pt x="56013" y="89967"/>
                  </a:lnTo>
                  <a:lnTo>
                    <a:pt x="56013" y="92064"/>
                  </a:lnTo>
                  <a:cubicBezTo>
                    <a:pt x="56093" y="92064"/>
                    <a:pt x="56174" y="92024"/>
                    <a:pt x="56255" y="92024"/>
                  </a:cubicBezTo>
                  <a:lnTo>
                    <a:pt x="56255" y="89967"/>
                  </a:lnTo>
                  <a:lnTo>
                    <a:pt x="60812" y="89967"/>
                  </a:lnTo>
                  <a:lnTo>
                    <a:pt x="60812" y="90814"/>
                  </a:lnTo>
                  <a:cubicBezTo>
                    <a:pt x="60892" y="90774"/>
                    <a:pt x="60973" y="90733"/>
                    <a:pt x="61054" y="90733"/>
                  </a:cubicBezTo>
                  <a:lnTo>
                    <a:pt x="61054" y="89967"/>
                  </a:lnTo>
                  <a:lnTo>
                    <a:pt x="63191" y="89967"/>
                  </a:lnTo>
                  <a:lnTo>
                    <a:pt x="63796" y="89725"/>
                  </a:lnTo>
                  <a:lnTo>
                    <a:pt x="61054" y="89725"/>
                  </a:lnTo>
                  <a:lnTo>
                    <a:pt x="61054" y="85168"/>
                  </a:lnTo>
                  <a:lnTo>
                    <a:pt x="65651" y="85168"/>
                  </a:lnTo>
                  <a:lnTo>
                    <a:pt x="65651" y="88959"/>
                  </a:lnTo>
                  <a:cubicBezTo>
                    <a:pt x="65731" y="88919"/>
                    <a:pt x="65812" y="88878"/>
                    <a:pt x="65893" y="88838"/>
                  </a:cubicBezTo>
                  <a:lnTo>
                    <a:pt x="65893" y="85168"/>
                  </a:lnTo>
                  <a:lnTo>
                    <a:pt x="70450" y="85168"/>
                  </a:lnTo>
                  <a:lnTo>
                    <a:pt x="70450" y="86419"/>
                  </a:lnTo>
                  <a:cubicBezTo>
                    <a:pt x="70530" y="86378"/>
                    <a:pt x="70611" y="86338"/>
                    <a:pt x="70691" y="86257"/>
                  </a:cubicBezTo>
                  <a:lnTo>
                    <a:pt x="70691" y="85168"/>
                  </a:lnTo>
                  <a:lnTo>
                    <a:pt x="72425" y="85168"/>
                  </a:lnTo>
                  <a:cubicBezTo>
                    <a:pt x="72546" y="85088"/>
                    <a:pt x="72667" y="85007"/>
                    <a:pt x="72788" y="84927"/>
                  </a:cubicBezTo>
                  <a:lnTo>
                    <a:pt x="70691" y="84927"/>
                  </a:lnTo>
                  <a:lnTo>
                    <a:pt x="70691" y="80329"/>
                  </a:lnTo>
                  <a:lnTo>
                    <a:pt x="75248" y="80329"/>
                  </a:lnTo>
                  <a:lnTo>
                    <a:pt x="75248" y="83072"/>
                  </a:lnTo>
                  <a:lnTo>
                    <a:pt x="75490" y="82910"/>
                  </a:lnTo>
                  <a:lnTo>
                    <a:pt x="75490" y="80329"/>
                  </a:lnTo>
                  <a:lnTo>
                    <a:pt x="78434" y="80329"/>
                  </a:lnTo>
                  <a:lnTo>
                    <a:pt x="78716" y="80087"/>
                  </a:lnTo>
                  <a:lnTo>
                    <a:pt x="75490" y="80087"/>
                  </a:lnTo>
                  <a:lnTo>
                    <a:pt x="75490" y="75531"/>
                  </a:lnTo>
                  <a:lnTo>
                    <a:pt x="80087" y="75531"/>
                  </a:lnTo>
                  <a:lnTo>
                    <a:pt x="80087" y="78716"/>
                  </a:lnTo>
                  <a:lnTo>
                    <a:pt x="80329" y="78474"/>
                  </a:lnTo>
                  <a:lnTo>
                    <a:pt x="80329" y="75531"/>
                  </a:lnTo>
                  <a:lnTo>
                    <a:pt x="82870" y="75531"/>
                  </a:lnTo>
                  <a:lnTo>
                    <a:pt x="83072" y="75289"/>
                  </a:lnTo>
                  <a:lnTo>
                    <a:pt x="80329" y="75289"/>
                  </a:lnTo>
                  <a:lnTo>
                    <a:pt x="80329" y="70732"/>
                  </a:lnTo>
                  <a:lnTo>
                    <a:pt x="84886" y="70732"/>
                  </a:lnTo>
                  <a:lnTo>
                    <a:pt x="84886" y="72829"/>
                  </a:lnTo>
                  <a:cubicBezTo>
                    <a:pt x="84967" y="72708"/>
                    <a:pt x="85048" y="72587"/>
                    <a:pt x="85128" y="72466"/>
                  </a:cubicBezTo>
                  <a:lnTo>
                    <a:pt x="85128" y="70732"/>
                  </a:lnTo>
                  <a:lnTo>
                    <a:pt x="86257" y="70732"/>
                  </a:lnTo>
                  <a:cubicBezTo>
                    <a:pt x="86298" y="70651"/>
                    <a:pt x="86338" y="70570"/>
                    <a:pt x="86378" y="70490"/>
                  </a:cubicBezTo>
                  <a:lnTo>
                    <a:pt x="85128" y="70490"/>
                  </a:lnTo>
                  <a:lnTo>
                    <a:pt x="85128" y="65893"/>
                  </a:lnTo>
                  <a:lnTo>
                    <a:pt x="88798" y="65893"/>
                  </a:lnTo>
                  <a:cubicBezTo>
                    <a:pt x="88838" y="65812"/>
                    <a:pt x="88879" y="65731"/>
                    <a:pt x="88919" y="65651"/>
                  </a:cubicBezTo>
                  <a:lnTo>
                    <a:pt x="85128" y="65651"/>
                  </a:lnTo>
                  <a:lnTo>
                    <a:pt x="85128" y="61094"/>
                  </a:lnTo>
                  <a:lnTo>
                    <a:pt x="89685" y="61094"/>
                  </a:lnTo>
                  <a:close/>
                  <a:moveTo>
                    <a:pt x="85128" y="32180"/>
                  </a:moveTo>
                  <a:lnTo>
                    <a:pt x="89685" y="32180"/>
                  </a:lnTo>
                  <a:lnTo>
                    <a:pt x="89685" y="36777"/>
                  </a:lnTo>
                  <a:lnTo>
                    <a:pt x="85128" y="36777"/>
                  </a:lnTo>
                  <a:close/>
                  <a:moveTo>
                    <a:pt x="85128" y="37019"/>
                  </a:moveTo>
                  <a:lnTo>
                    <a:pt x="89685" y="37019"/>
                  </a:lnTo>
                  <a:lnTo>
                    <a:pt x="89685" y="41576"/>
                  </a:lnTo>
                  <a:lnTo>
                    <a:pt x="85128" y="41576"/>
                  </a:lnTo>
                  <a:close/>
                  <a:moveTo>
                    <a:pt x="85128" y="41818"/>
                  </a:moveTo>
                  <a:lnTo>
                    <a:pt x="89685" y="41818"/>
                  </a:lnTo>
                  <a:lnTo>
                    <a:pt x="89685" y="46375"/>
                  </a:lnTo>
                  <a:lnTo>
                    <a:pt x="85128" y="46375"/>
                  </a:lnTo>
                  <a:close/>
                  <a:moveTo>
                    <a:pt x="85128" y="46617"/>
                  </a:moveTo>
                  <a:lnTo>
                    <a:pt x="89685" y="46617"/>
                  </a:lnTo>
                  <a:lnTo>
                    <a:pt x="89685" y="51214"/>
                  </a:lnTo>
                  <a:lnTo>
                    <a:pt x="85128" y="51214"/>
                  </a:lnTo>
                  <a:close/>
                  <a:moveTo>
                    <a:pt x="85128" y="51456"/>
                  </a:moveTo>
                  <a:lnTo>
                    <a:pt x="89685" y="51456"/>
                  </a:lnTo>
                  <a:lnTo>
                    <a:pt x="89685" y="56013"/>
                  </a:lnTo>
                  <a:lnTo>
                    <a:pt x="85128" y="56013"/>
                  </a:lnTo>
                  <a:close/>
                  <a:moveTo>
                    <a:pt x="85128" y="56255"/>
                  </a:moveTo>
                  <a:lnTo>
                    <a:pt x="89685" y="56255"/>
                  </a:lnTo>
                  <a:lnTo>
                    <a:pt x="89685" y="60812"/>
                  </a:lnTo>
                  <a:lnTo>
                    <a:pt x="85128" y="60812"/>
                  </a:lnTo>
                  <a:close/>
                  <a:moveTo>
                    <a:pt x="7904" y="60812"/>
                  </a:moveTo>
                  <a:lnTo>
                    <a:pt x="3347" y="60812"/>
                  </a:lnTo>
                  <a:lnTo>
                    <a:pt x="3347" y="56255"/>
                  </a:lnTo>
                  <a:lnTo>
                    <a:pt x="7904" y="56255"/>
                  </a:lnTo>
                  <a:close/>
                  <a:moveTo>
                    <a:pt x="7904" y="56013"/>
                  </a:moveTo>
                  <a:lnTo>
                    <a:pt x="3347" y="56013"/>
                  </a:lnTo>
                  <a:lnTo>
                    <a:pt x="3347" y="51456"/>
                  </a:lnTo>
                  <a:lnTo>
                    <a:pt x="7904" y="51456"/>
                  </a:lnTo>
                  <a:close/>
                  <a:moveTo>
                    <a:pt x="7904" y="51214"/>
                  </a:moveTo>
                  <a:lnTo>
                    <a:pt x="3347" y="51214"/>
                  </a:lnTo>
                  <a:lnTo>
                    <a:pt x="3347" y="46617"/>
                  </a:lnTo>
                  <a:lnTo>
                    <a:pt x="7904" y="46617"/>
                  </a:lnTo>
                  <a:close/>
                  <a:moveTo>
                    <a:pt x="7904" y="46375"/>
                  </a:moveTo>
                  <a:lnTo>
                    <a:pt x="3347" y="46375"/>
                  </a:lnTo>
                  <a:lnTo>
                    <a:pt x="3347" y="41818"/>
                  </a:lnTo>
                  <a:lnTo>
                    <a:pt x="7904" y="41818"/>
                  </a:lnTo>
                  <a:close/>
                  <a:moveTo>
                    <a:pt x="7904" y="41576"/>
                  </a:moveTo>
                  <a:lnTo>
                    <a:pt x="3347" y="41576"/>
                  </a:lnTo>
                  <a:lnTo>
                    <a:pt x="3347" y="37019"/>
                  </a:lnTo>
                  <a:lnTo>
                    <a:pt x="7904" y="37019"/>
                  </a:lnTo>
                  <a:close/>
                  <a:moveTo>
                    <a:pt x="7904" y="36777"/>
                  </a:moveTo>
                  <a:lnTo>
                    <a:pt x="3347" y="36777"/>
                  </a:lnTo>
                  <a:lnTo>
                    <a:pt x="3347" y="32180"/>
                  </a:lnTo>
                  <a:lnTo>
                    <a:pt x="7904" y="32180"/>
                  </a:lnTo>
                  <a:close/>
                  <a:moveTo>
                    <a:pt x="12703" y="70449"/>
                  </a:moveTo>
                  <a:lnTo>
                    <a:pt x="8146" y="70449"/>
                  </a:lnTo>
                  <a:lnTo>
                    <a:pt x="8146" y="65893"/>
                  </a:lnTo>
                  <a:lnTo>
                    <a:pt x="12703" y="65893"/>
                  </a:lnTo>
                  <a:close/>
                  <a:moveTo>
                    <a:pt x="12703" y="65610"/>
                  </a:moveTo>
                  <a:lnTo>
                    <a:pt x="8146" y="65610"/>
                  </a:lnTo>
                  <a:lnTo>
                    <a:pt x="8146" y="61054"/>
                  </a:lnTo>
                  <a:lnTo>
                    <a:pt x="12703" y="61054"/>
                  </a:lnTo>
                  <a:close/>
                  <a:moveTo>
                    <a:pt x="12703" y="60812"/>
                  </a:moveTo>
                  <a:lnTo>
                    <a:pt x="8146" y="60812"/>
                  </a:lnTo>
                  <a:lnTo>
                    <a:pt x="8146" y="56255"/>
                  </a:lnTo>
                  <a:lnTo>
                    <a:pt x="12703" y="56255"/>
                  </a:lnTo>
                  <a:close/>
                  <a:moveTo>
                    <a:pt x="12703" y="56013"/>
                  </a:moveTo>
                  <a:lnTo>
                    <a:pt x="8146" y="56013"/>
                  </a:lnTo>
                  <a:lnTo>
                    <a:pt x="8146" y="51456"/>
                  </a:lnTo>
                  <a:lnTo>
                    <a:pt x="12703" y="51456"/>
                  </a:lnTo>
                  <a:close/>
                  <a:moveTo>
                    <a:pt x="12703" y="51174"/>
                  </a:moveTo>
                  <a:lnTo>
                    <a:pt x="8146" y="51174"/>
                  </a:lnTo>
                  <a:lnTo>
                    <a:pt x="8146" y="46617"/>
                  </a:lnTo>
                  <a:lnTo>
                    <a:pt x="12703" y="46617"/>
                  </a:lnTo>
                  <a:close/>
                  <a:moveTo>
                    <a:pt x="12703" y="46375"/>
                  </a:moveTo>
                  <a:lnTo>
                    <a:pt x="8146" y="46375"/>
                  </a:lnTo>
                  <a:lnTo>
                    <a:pt x="8146" y="41818"/>
                  </a:lnTo>
                  <a:lnTo>
                    <a:pt x="12703" y="41818"/>
                  </a:lnTo>
                  <a:close/>
                  <a:moveTo>
                    <a:pt x="12703" y="41576"/>
                  </a:moveTo>
                  <a:lnTo>
                    <a:pt x="8146" y="41576"/>
                  </a:lnTo>
                  <a:lnTo>
                    <a:pt x="8146" y="36979"/>
                  </a:lnTo>
                  <a:lnTo>
                    <a:pt x="12703" y="36979"/>
                  </a:lnTo>
                  <a:close/>
                  <a:moveTo>
                    <a:pt x="12703" y="36737"/>
                  </a:moveTo>
                  <a:lnTo>
                    <a:pt x="8146" y="36737"/>
                  </a:lnTo>
                  <a:lnTo>
                    <a:pt x="8146" y="32180"/>
                  </a:lnTo>
                  <a:lnTo>
                    <a:pt x="12703" y="32180"/>
                  </a:lnTo>
                  <a:close/>
                  <a:moveTo>
                    <a:pt x="12703" y="31938"/>
                  </a:moveTo>
                  <a:lnTo>
                    <a:pt x="8146" y="31938"/>
                  </a:lnTo>
                  <a:lnTo>
                    <a:pt x="8146" y="27381"/>
                  </a:lnTo>
                  <a:lnTo>
                    <a:pt x="12703" y="27381"/>
                  </a:lnTo>
                  <a:close/>
                  <a:moveTo>
                    <a:pt x="12703" y="27139"/>
                  </a:moveTo>
                  <a:lnTo>
                    <a:pt x="8146" y="27139"/>
                  </a:lnTo>
                  <a:lnTo>
                    <a:pt x="8146" y="22542"/>
                  </a:lnTo>
                  <a:lnTo>
                    <a:pt x="12703" y="22542"/>
                  </a:lnTo>
                  <a:close/>
                  <a:moveTo>
                    <a:pt x="17542" y="75248"/>
                  </a:moveTo>
                  <a:lnTo>
                    <a:pt x="12945" y="75248"/>
                  </a:lnTo>
                  <a:lnTo>
                    <a:pt x="12945" y="70651"/>
                  </a:lnTo>
                  <a:lnTo>
                    <a:pt x="17542" y="70651"/>
                  </a:lnTo>
                  <a:close/>
                  <a:moveTo>
                    <a:pt x="17542" y="70449"/>
                  </a:moveTo>
                  <a:lnTo>
                    <a:pt x="12945" y="70449"/>
                  </a:lnTo>
                  <a:lnTo>
                    <a:pt x="12945" y="65852"/>
                  </a:lnTo>
                  <a:lnTo>
                    <a:pt x="17542" y="65852"/>
                  </a:lnTo>
                  <a:close/>
                  <a:moveTo>
                    <a:pt x="17542" y="65610"/>
                  </a:moveTo>
                  <a:lnTo>
                    <a:pt x="12945" y="65610"/>
                  </a:lnTo>
                  <a:lnTo>
                    <a:pt x="12945" y="61054"/>
                  </a:lnTo>
                  <a:lnTo>
                    <a:pt x="17542" y="61054"/>
                  </a:lnTo>
                  <a:close/>
                  <a:moveTo>
                    <a:pt x="17542" y="60812"/>
                  </a:moveTo>
                  <a:lnTo>
                    <a:pt x="12945" y="60812"/>
                  </a:lnTo>
                  <a:lnTo>
                    <a:pt x="12945" y="56214"/>
                  </a:lnTo>
                  <a:lnTo>
                    <a:pt x="17542" y="56214"/>
                  </a:lnTo>
                  <a:close/>
                  <a:moveTo>
                    <a:pt x="17542" y="55972"/>
                  </a:moveTo>
                  <a:lnTo>
                    <a:pt x="12945" y="55972"/>
                  </a:lnTo>
                  <a:lnTo>
                    <a:pt x="12945" y="51416"/>
                  </a:lnTo>
                  <a:lnTo>
                    <a:pt x="17542" y="51416"/>
                  </a:lnTo>
                  <a:close/>
                  <a:moveTo>
                    <a:pt x="17542" y="51174"/>
                  </a:moveTo>
                  <a:lnTo>
                    <a:pt x="12945" y="51174"/>
                  </a:lnTo>
                  <a:lnTo>
                    <a:pt x="12945" y="46617"/>
                  </a:lnTo>
                  <a:lnTo>
                    <a:pt x="17542" y="46617"/>
                  </a:lnTo>
                  <a:close/>
                  <a:moveTo>
                    <a:pt x="17542" y="46375"/>
                  </a:moveTo>
                  <a:lnTo>
                    <a:pt x="12945" y="46375"/>
                  </a:lnTo>
                  <a:lnTo>
                    <a:pt x="12945" y="41778"/>
                  </a:lnTo>
                  <a:lnTo>
                    <a:pt x="17542" y="41778"/>
                  </a:lnTo>
                  <a:close/>
                  <a:moveTo>
                    <a:pt x="17542" y="41536"/>
                  </a:moveTo>
                  <a:lnTo>
                    <a:pt x="12945" y="41536"/>
                  </a:lnTo>
                  <a:lnTo>
                    <a:pt x="12945" y="36979"/>
                  </a:lnTo>
                  <a:lnTo>
                    <a:pt x="17542" y="36979"/>
                  </a:lnTo>
                  <a:close/>
                  <a:moveTo>
                    <a:pt x="17542" y="36737"/>
                  </a:moveTo>
                  <a:lnTo>
                    <a:pt x="12945" y="36737"/>
                  </a:lnTo>
                  <a:lnTo>
                    <a:pt x="12945" y="32180"/>
                  </a:lnTo>
                  <a:lnTo>
                    <a:pt x="17542" y="32180"/>
                  </a:lnTo>
                  <a:close/>
                  <a:moveTo>
                    <a:pt x="17542" y="31938"/>
                  </a:moveTo>
                  <a:lnTo>
                    <a:pt x="12945" y="31938"/>
                  </a:lnTo>
                  <a:lnTo>
                    <a:pt x="12945" y="27341"/>
                  </a:lnTo>
                  <a:lnTo>
                    <a:pt x="17542" y="27341"/>
                  </a:lnTo>
                  <a:close/>
                  <a:moveTo>
                    <a:pt x="17542" y="27099"/>
                  </a:moveTo>
                  <a:lnTo>
                    <a:pt x="12945" y="27099"/>
                  </a:lnTo>
                  <a:lnTo>
                    <a:pt x="12945" y="22542"/>
                  </a:lnTo>
                  <a:lnTo>
                    <a:pt x="17542" y="22542"/>
                  </a:lnTo>
                  <a:close/>
                  <a:moveTo>
                    <a:pt x="17542" y="22300"/>
                  </a:moveTo>
                  <a:lnTo>
                    <a:pt x="12945" y="22300"/>
                  </a:lnTo>
                  <a:lnTo>
                    <a:pt x="12945" y="17743"/>
                  </a:lnTo>
                  <a:lnTo>
                    <a:pt x="17542" y="17743"/>
                  </a:lnTo>
                  <a:close/>
                  <a:moveTo>
                    <a:pt x="22341" y="80047"/>
                  </a:moveTo>
                  <a:lnTo>
                    <a:pt x="17784" y="80047"/>
                  </a:lnTo>
                  <a:lnTo>
                    <a:pt x="17784" y="75450"/>
                  </a:lnTo>
                  <a:lnTo>
                    <a:pt x="22341" y="75450"/>
                  </a:lnTo>
                  <a:close/>
                  <a:moveTo>
                    <a:pt x="22341" y="75208"/>
                  </a:moveTo>
                  <a:lnTo>
                    <a:pt x="17784" y="75208"/>
                  </a:lnTo>
                  <a:lnTo>
                    <a:pt x="17784" y="70651"/>
                  </a:lnTo>
                  <a:lnTo>
                    <a:pt x="22341" y="70651"/>
                  </a:lnTo>
                  <a:close/>
                  <a:moveTo>
                    <a:pt x="22341" y="70409"/>
                  </a:moveTo>
                  <a:lnTo>
                    <a:pt x="17784" y="70409"/>
                  </a:lnTo>
                  <a:lnTo>
                    <a:pt x="17784" y="65852"/>
                  </a:lnTo>
                  <a:lnTo>
                    <a:pt x="22341" y="65852"/>
                  </a:lnTo>
                  <a:close/>
                  <a:moveTo>
                    <a:pt x="22341" y="65610"/>
                  </a:moveTo>
                  <a:lnTo>
                    <a:pt x="17784" y="65610"/>
                  </a:lnTo>
                  <a:lnTo>
                    <a:pt x="17784" y="61013"/>
                  </a:lnTo>
                  <a:lnTo>
                    <a:pt x="22341" y="61013"/>
                  </a:lnTo>
                  <a:close/>
                  <a:moveTo>
                    <a:pt x="22341" y="60771"/>
                  </a:moveTo>
                  <a:lnTo>
                    <a:pt x="17784" y="60771"/>
                  </a:lnTo>
                  <a:lnTo>
                    <a:pt x="17784" y="56214"/>
                  </a:lnTo>
                  <a:lnTo>
                    <a:pt x="22341" y="56214"/>
                  </a:lnTo>
                  <a:close/>
                  <a:moveTo>
                    <a:pt x="22341" y="55972"/>
                  </a:moveTo>
                  <a:lnTo>
                    <a:pt x="17784" y="55972"/>
                  </a:lnTo>
                  <a:lnTo>
                    <a:pt x="17784" y="51416"/>
                  </a:lnTo>
                  <a:lnTo>
                    <a:pt x="22341" y="51416"/>
                  </a:lnTo>
                  <a:close/>
                  <a:moveTo>
                    <a:pt x="22341" y="51174"/>
                  </a:moveTo>
                  <a:lnTo>
                    <a:pt x="17784" y="51174"/>
                  </a:lnTo>
                  <a:lnTo>
                    <a:pt x="17784" y="46577"/>
                  </a:lnTo>
                  <a:lnTo>
                    <a:pt x="22341" y="46577"/>
                  </a:lnTo>
                  <a:close/>
                  <a:moveTo>
                    <a:pt x="22341" y="46335"/>
                  </a:moveTo>
                  <a:lnTo>
                    <a:pt x="17784" y="46335"/>
                  </a:lnTo>
                  <a:lnTo>
                    <a:pt x="17784" y="41778"/>
                  </a:lnTo>
                  <a:lnTo>
                    <a:pt x="22341" y="41778"/>
                  </a:lnTo>
                  <a:close/>
                  <a:moveTo>
                    <a:pt x="22341" y="41536"/>
                  </a:moveTo>
                  <a:lnTo>
                    <a:pt x="17784" y="41536"/>
                  </a:lnTo>
                  <a:lnTo>
                    <a:pt x="17784" y="36939"/>
                  </a:lnTo>
                  <a:lnTo>
                    <a:pt x="22341" y="36939"/>
                  </a:lnTo>
                  <a:close/>
                  <a:moveTo>
                    <a:pt x="22341" y="36737"/>
                  </a:moveTo>
                  <a:lnTo>
                    <a:pt x="17784" y="36737"/>
                  </a:lnTo>
                  <a:lnTo>
                    <a:pt x="17784" y="32140"/>
                  </a:lnTo>
                  <a:lnTo>
                    <a:pt x="22341" y="32140"/>
                  </a:lnTo>
                  <a:close/>
                  <a:moveTo>
                    <a:pt x="22341" y="31898"/>
                  </a:moveTo>
                  <a:lnTo>
                    <a:pt x="17784" y="31898"/>
                  </a:lnTo>
                  <a:lnTo>
                    <a:pt x="17784" y="27341"/>
                  </a:lnTo>
                  <a:lnTo>
                    <a:pt x="22341" y="27341"/>
                  </a:lnTo>
                  <a:close/>
                  <a:moveTo>
                    <a:pt x="22341" y="27099"/>
                  </a:moveTo>
                  <a:lnTo>
                    <a:pt x="17784" y="27099"/>
                  </a:lnTo>
                  <a:lnTo>
                    <a:pt x="17784" y="22502"/>
                  </a:lnTo>
                  <a:lnTo>
                    <a:pt x="22341" y="22502"/>
                  </a:lnTo>
                  <a:close/>
                  <a:moveTo>
                    <a:pt x="22341" y="22260"/>
                  </a:moveTo>
                  <a:lnTo>
                    <a:pt x="17784" y="22260"/>
                  </a:lnTo>
                  <a:lnTo>
                    <a:pt x="17784" y="17703"/>
                  </a:lnTo>
                  <a:lnTo>
                    <a:pt x="22341" y="17703"/>
                  </a:lnTo>
                  <a:close/>
                  <a:moveTo>
                    <a:pt x="22341" y="17461"/>
                  </a:moveTo>
                  <a:lnTo>
                    <a:pt x="17784" y="17461"/>
                  </a:lnTo>
                  <a:lnTo>
                    <a:pt x="17784" y="12904"/>
                  </a:lnTo>
                  <a:lnTo>
                    <a:pt x="22341" y="12904"/>
                  </a:lnTo>
                  <a:close/>
                  <a:moveTo>
                    <a:pt x="27139" y="84846"/>
                  </a:moveTo>
                  <a:lnTo>
                    <a:pt x="22583" y="84846"/>
                  </a:lnTo>
                  <a:lnTo>
                    <a:pt x="22583" y="80249"/>
                  </a:lnTo>
                  <a:lnTo>
                    <a:pt x="27139" y="80249"/>
                  </a:lnTo>
                  <a:close/>
                  <a:moveTo>
                    <a:pt x="27139" y="80007"/>
                  </a:moveTo>
                  <a:lnTo>
                    <a:pt x="22583" y="80007"/>
                  </a:lnTo>
                  <a:lnTo>
                    <a:pt x="22583" y="75450"/>
                  </a:lnTo>
                  <a:lnTo>
                    <a:pt x="27139" y="75450"/>
                  </a:lnTo>
                  <a:close/>
                  <a:moveTo>
                    <a:pt x="27139" y="75208"/>
                  </a:moveTo>
                  <a:lnTo>
                    <a:pt x="22583" y="75208"/>
                  </a:lnTo>
                  <a:lnTo>
                    <a:pt x="22583" y="70611"/>
                  </a:lnTo>
                  <a:lnTo>
                    <a:pt x="27139" y="70611"/>
                  </a:lnTo>
                  <a:close/>
                  <a:moveTo>
                    <a:pt x="27139" y="70369"/>
                  </a:moveTo>
                  <a:lnTo>
                    <a:pt x="22583" y="70369"/>
                  </a:lnTo>
                  <a:lnTo>
                    <a:pt x="22583" y="65812"/>
                  </a:lnTo>
                  <a:lnTo>
                    <a:pt x="27139" y="65812"/>
                  </a:lnTo>
                  <a:close/>
                  <a:moveTo>
                    <a:pt x="27139" y="65570"/>
                  </a:moveTo>
                  <a:lnTo>
                    <a:pt x="22583" y="65570"/>
                  </a:lnTo>
                  <a:lnTo>
                    <a:pt x="22583" y="61013"/>
                  </a:lnTo>
                  <a:lnTo>
                    <a:pt x="27139" y="61013"/>
                  </a:lnTo>
                  <a:close/>
                  <a:moveTo>
                    <a:pt x="27139" y="60771"/>
                  </a:moveTo>
                  <a:lnTo>
                    <a:pt x="22583" y="60771"/>
                  </a:lnTo>
                  <a:lnTo>
                    <a:pt x="22583" y="56174"/>
                  </a:lnTo>
                  <a:lnTo>
                    <a:pt x="27139" y="56174"/>
                  </a:lnTo>
                  <a:close/>
                  <a:moveTo>
                    <a:pt x="27139" y="55932"/>
                  </a:moveTo>
                  <a:lnTo>
                    <a:pt x="22583" y="55932"/>
                  </a:lnTo>
                  <a:lnTo>
                    <a:pt x="22583" y="51375"/>
                  </a:lnTo>
                  <a:lnTo>
                    <a:pt x="27139" y="51375"/>
                  </a:lnTo>
                  <a:close/>
                  <a:moveTo>
                    <a:pt x="27139" y="51133"/>
                  </a:moveTo>
                  <a:lnTo>
                    <a:pt x="22583" y="51133"/>
                  </a:lnTo>
                  <a:lnTo>
                    <a:pt x="22583" y="46577"/>
                  </a:lnTo>
                  <a:lnTo>
                    <a:pt x="27139" y="46577"/>
                  </a:lnTo>
                  <a:close/>
                  <a:moveTo>
                    <a:pt x="27139" y="46335"/>
                  </a:moveTo>
                  <a:lnTo>
                    <a:pt x="22583" y="46335"/>
                  </a:lnTo>
                  <a:lnTo>
                    <a:pt x="22583" y="41737"/>
                  </a:lnTo>
                  <a:lnTo>
                    <a:pt x="27139" y="41737"/>
                  </a:lnTo>
                  <a:close/>
                  <a:moveTo>
                    <a:pt x="27139" y="41495"/>
                  </a:moveTo>
                  <a:lnTo>
                    <a:pt x="22583" y="41495"/>
                  </a:lnTo>
                  <a:lnTo>
                    <a:pt x="22583" y="36939"/>
                  </a:lnTo>
                  <a:lnTo>
                    <a:pt x="27139" y="36939"/>
                  </a:lnTo>
                  <a:close/>
                  <a:moveTo>
                    <a:pt x="27139" y="36697"/>
                  </a:moveTo>
                  <a:lnTo>
                    <a:pt x="22583" y="36697"/>
                  </a:lnTo>
                  <a:lnTo>
                    <a:pt x="22583" y="32140"/>
                  </a:lnTo>
                  <a:lnTo>
                    <a:pt x="27139" y="32140"/>
                  </a:lnTo>
                  <a:close/>
                  <a:moveTo>
                    <a:pt x="27139" y="31898"/>
                  </a:moveTo>
                  <a:lnTo>
                    <a:pt x="22583" y="31898"/>
                  </a:lnTo>
                  <a:lnTo>
                    <a:pt x="22583" y="27301"/>
                  </a:lnTo>
                  <a:lnTo>
                    <a:pt x="27139" y="27301"/>
                  </a:lnTo>
                  <a:close/>
                  <a:moveTo>
                    <a:pt x="27139" y="27059"/>
                  </a:moveTo>
                  <a:lnTo>
                    <a:pt x="22583" y="27059"/>
                  </a:lnTo>
                  <a:lnTo>
                    <a:pt x="22583" y="22502"/>
                  </a:lnTo>
                  <a:lnTo>
                    <a:pt x="27139" y="22502"/>
                  </a:lnTo>
                  <a:close/>
                  <a:moveTo>
                    <a:pt x="27139" y="22260"/>
                  </a:moveTo>
                  <a:lnTo>
                    <a:pt x="22583" y="22260"/>
                  </a:lnTo>
                  <a:lnTo>
                    <a:pt x="22583" y="17703"/>
                  </a:lnTo>
                  <a:lnTo>
                    <a:pt x="27139" y="17703"/>
                  </a:lnTo>
                  <a:close/>
                  <a:moveTo>
                    <a:pt x="27139" y="17461"/>
                  </a:moveTo>
                  <a:lnTo>
                    <a:pt x="22583" y="17461"/>
                  </a:lnTo>
                  <a:lnTo>
                    <a:pt x="22583" y="12864"/>
                  </a:lnTo>
                  <a:lnTo>
                    <a:pt x="27139" y="12864"/>
                  </a:lnTo>
                  <a:close/>
                  <a:moveTo>
                    <a:pt x="27139" y="12622"/>
                  </a:moveTo>
                  <a:lnTo>
                    <a:pt x="22583" y="12622"/>
                  </a:lnTo>
                  <a:lnTo>
                    <a:pt x="22583" y="8065"/>
                  </a:lnTo>
                  <a:lnTo>
                    <a:pt x="27139" y="8065"/>
                  </a:lnTo>
                  <a:close/>
                  <a:moveTo>
                    <a:pt x="31979" y="84806"/>
                  </a:moveTo>
                  <a:lnTo>
                    <a:pt x="27381" y="84806"/>
                  </a:lnTo>
                  <a:lnTo>
                    <a:pt x="27381" y="80249"/>
                  </a:lnTo>
                  <a:lnTo>
                    <a:pt x="31979" y="80249"/>
                  </a:lnTo>
                  <a:close/>
                  <a:moveTo>
                    <a:pt x="31979" y="80007"/>
                  </a:moveTo>
                  <a:lnTo>
                    <a:pt x="27381" y="80007"/>
                  </a:lnTo>
                  <a:lnTo>
                    <a:pt x="27381" y="75410"/>
                  </a:lnTo>
                  <a:lnTo>
                    <a:pt x="31979" y="75410"/>
                  </a:lnTo>
                  <a:close/>
                  <a:moveTo>
                    <a:pt x="31979" y="75168"/>
                  </a:moveTo>
                  <a:lnTo>
                    <a:pt x="27381" y="75168"/>
                  </a:lnTo>
                  <a:lnTo>
                    <a:pt x="27381" y="70611"/>
                  </a:lnTo>
                  <a:lnTo>
                    <a:pt x="31979" y="70611"/>
                  </a:lnTo>
                  <a:close/>
                  <a:moveTo>
                    <a:pt x="31979" y="70369"/>
                  </a:moveTo>
                  <a:lnTo>
                    <a:pt x="27381" y="70369"/>
                  </a:lnTo>
                  <a:lnTo>
                    <a:pt x="27381" y="65812"/>
                  </a:lnTo>
                  <a:lnTo>
                    <a:pt x="31979" y="65812"/>
                  </a:lnTo>
                  <a:close/>
                  <a:moveTo>
                    <a:pt x="31979" y="65570"/>
                  </a:moveTo>
                  <a:lnTo>
                    <a:pt x="27381" y="65570"/>
                  </a:lnTo>
                  <a:lnTo>
                    <a:pt x="27381" y="60973"/>
                  </a:lnTo>
                  <a:lnTo>
                    <a:pt x="31979" y="60973"/>
                  </a:lnTo>
                  <a:close/>
                  <a:moveTo>
                    <a:pt x="31979" y="60731"/>
                  </a:moveTo>
                  <a:lnTo>
                    <a:pt x="27381" y="60731"/>
                  </a:lnTo>
                  <a:lnTo>
                    <a:pt x="27381" y="56174"/>
                  </a:lnTo>
                  <a:lnTo>
                    <a:pt x="31979" y="56174"/>
                  </a:lnTo>
                  <a:close/>
                  <a:moveTo>
                    <a:pt x="31979" y="55932"/>
                  </a:moveTo>
                  <a:lnTo>
                    <a:pt x="27381" y="55932"/>
                  </a:lnTo>
                  <a:lnTo>
                    <a:pt x="27381" y="51375"/>
                  </a:lnTo>
                  <a:lnTo>
                    <a:pt x="31979" y="51375"/>
                  </a:lnTo>
                  <a:close/>
                  <a:moveTo>
                    <a:pt x="31979" y="51133"/>
                  </a:moveTo>
                  <a:lnTo>
                    <a:pt x="27381" y="51133"/>
                  </a:lnTo>
                  <a:lnTo>
                    <a:pt x="27381" y="46536"/>
                  </a:lnTo>
                  <a:lnTo>
                    <a:pt x="31979" y="46536"/>
                  </a:lnTo>
                  <a:close/>
                  <a:moveTo>
                    <a:pt x="31979" y="46294"/>
                  </a:moveTo>
                  <a:lnTo>
                    <a:pt x="27381" y="46294"/>
                  </a:lnTo>
                  <a:lnTo>
                    <a:pt x="27381" y="41737"/>
                  </a:lnTo>
                  <a:lnTo>
                    <a:pt x="31979" y="41737"/>
                  </a:lnTo>
                  <a:close/>
                  <a:moveTo>
                    <a:pt x="31979" y="41495"/>
                  </a:moveTo>
                  <a:lnTo>
                    <a:pt x="27381" y="41495"/>
                  </a:lnTo>
                  <a:lnTo>
                    <a:pt x="27381" y="36898"/>
                  </a:lnTo>
                  <a:lnTo>
                    <a:pt x="31979" y="36898"/>
                  </a:lnTo>
                  <a:close/>
                  <a:moveTo>
                    <a:pt x="31979" y="36656"/>
                  </a:moveTo>
                  <a:lnTo>
                    <a:pt x="27381" y="36656"/>
                  </a:lnTo>
                  <a:lnTo>
                    <a:pt x="27381" y="32099"/>
                  </a:lnTo>
                  <a:lnTo>
                    <a:pt x="31979" y="32099"/>
                  </a:lnTo>
                  <a:close/>
                  <a:moveTo>
                    <a:pt x="31979" y="31858"/>
                  </a:moveTo>
                  <a:lnTo>
                    <a:pt x="27381" y="31858"/>
                  </a:lnTo>
                  <a:lnTo>
                    <a:pt x="27381" y="27301"/>
                  </a:lnTo>
                  <a:lnTo>
                    <a:pt x="31979" y="27301"/>
                  </a:lnTo>
                  <a:close/>
                  <a:moveTo>
                    <a:pt x="31979" y="27059"/>
                  </a:moveTo>
                  <a:lnTo>
                    <a:pt x="27381" y="27059"/>
                  </a:lnTo>
                  <a:lnTo>
                    <a:pt x="27381" y="22462"/>
                  </a:lnTo>
                  <a:lnTo>
                    <a:pt x="31979" y="22462"/>
                  </a:lnTo>
                  <a:close/>
                  <a:moveTo>
                    <a:pt x="31979" y="22220"/>
                  </a:moveTo>
                  <a:lnTo>
                    <a:pt x="27381" y="22220"/>
                  </a:lnTo>
                  <a:lnTo>
                    <a:pt x="27381" y="17663"/>
                  </a:lnTo>
                  <a:lnTo>
                    <a:pt x="31979" y="17663"/>
                  </a:lnTo>
                  <a:close/>
                  <a:moveTo>
                    <a:pt x="31979" y="17421"/>
                  </a:moveTo>
                  <a:lnTo>
                    <a:pt x="27381" y="17421"/>
                  </a:lnTo>
                  <a:lnTo>
                    <a:pt x="27381" y="12864"/>
                  </a:lnTo>
                  <a:lnTo>
                    <a:pt x="31979" y="12864"/>
                  </a:lnTo>
                  <a:close/>
                  <a:moveTo>
                    <a:pt x="31979" y="12622"/>
                  </a:moveTo>
                  <a:lnTo>
                    <a:pt x="27381" y="12622"/>
                  </a:lnTo>
                  <a:lnTo>
                    <a:pt x="27381" y="8025"/>
                  </a:lnTo>
                  <a:lnTo>
                    <a:pt x="31979" y="8025"/>
                  </a:lnTo>
                  <a:close/>
                  <a:moveTo>
                    <a:pt x="36777" y="89604"/>
                  </a:moveTo>
                  <a:lnTo>
                    <a:pt x="32220" y="89604"/>
                  </a:lnTo>
                  <a:lnTo>
                    <a:pt x="32220" y="85007"/>
                  </a:lnTo>
                  <a:lnTo>
                    <a:pt x="36777" y="85007"/>
                  </a:lnTo>
                  <a:close/>
                  <a:moveTo>
                    <a:pt x="36777" y="84765"/>
                  </a:moveTo>
                  <a:lnTo>
                    <a:pt x="32220" y="84765"/>
                  </a:lnTo>
                  <a:lnTo>
                    <a:pt x="32220" y="80208"/>
                  </a:lnTo>
                  <a:lnTo>
                    <a:pt x="36777" y="80208"/>
                  </a:lnTo>
                  <a:close/>
                  <a:moveTo>
                    <a:pt x="36777" y="79966"/>
                  </a:moveTo>
                  <a:lnTo>
                    <a:pt x="32220" y="79966"/>
                  </a:lnTo>
                  <a:lnTo>
                    <a:pt x="32220" y="75410"/>
                  </a:lnTo>
                  <a:lnTo>
                    <a:pt x="36777" y="75410"/>
                  </a:lnTo>
                  <a:close/>
                  <a:moveTo>
                    <a:pt x="36777" y="75168"/>
                  </a:moveTo>
                  <a:lnTo>
                    <a:pt x="32220" y="75168"/>
                  </a:lnTo>
                  <a:lnTo>
                    <a:pt x="32220" y="70570"/>
                  </a:lnTo>
                  <a:lnTo>
                    <a:pt x="36777" y="70570"/>
                  </a:lnTo>
                  <a:close/>
                  <a:moveTo>
                    <a:pt x="36777" y="70329"/>
                  </a:moveTo>
                  <a:lnTo>
                    <a:pt x="32220" y="70329"/>
                  </a:lnTo>
                  <a:lnTo>
                    <a:pt x="32220" y="65772"/>
                  </a:lnTo>
                  <a:lnTo>
                    <a:pt x="36777" y="65772"/>
                  </a:lnTo>
                  <a:close/>
                  <a:moveTo>
                    <a:pt x="36777" y="65530"/>
                  </a:moveTo>
                  <a:lnTo>
                    <a:pt x="32220" y="65530"/>
                  </a:lnTo>
                  <a:lnTo>
                    <a:pt x="32220" y="60973"/>
                  </a:lnTo>
                  <a:lnTo>
                    <a:pt x="36777" y="60973"/>
                  </a:lnTo>
                  <a:close/>
                  <a:moveTo>
                    <a:pt x="36777" y="60731"/>
                  </a:moveTo>
                  <a:lnTo>
                    <a:pt x="32220" y="60731"/>
                  </a:lnTo>
                  <a:lnTo>
                    <a:pt x="32220" y="56134"/>
                  </a:lnTo>
                  <a:lnTo>
                    <a:pt x="36777" y="56134"/>
                  </a:lnTo>
                  <a:close/>
                  <a:moveTo>
                    <a:pt x="36777" y="55892"/>
                  </a:moveTo>
                  <a:lnTo>
                    <a:pt x="32220" y="55892"/>
                  </a:lnTo>
                  <a:lnTo>
                    <a:pt x="32220" y="51335"/>
                  </a:lnTo>
                  <a:lnTo>
                    <a:pt x="36777" y="51335"/>
                  </a:lnTo>
                  <a:close/>
                  <a:moveTo>
                    <a:pt x="36777" y="51093"/>
                  </a:moveTo>
                  <a:lnTo>
                    <a:pt x="32220" y="51093"/>
                  </a:lnTo>
                  <a:lnTo>
                    <a:pt x="32220" y="46536"/>
                  </a:lnTo>
                  <a:lnTo>
                    <a:pt x="36777" y="46536"/>
                  </a:lnTo>
                  <a:close/>
                  <a:moveTo>
                    <a:pt x="36777" y="46294"/>
                  </a:moveTo>
                  <a:lnTo>
                    <a:pt x="32220" y="46294"/>
                  </a:lnTo>
                  <a:lnTo>
                    <a:pt x="32220" y="41697"/>
                  </a:lnTo>
                  <a:lnTo>
                    <a:pt x="36777" y="41697"/>
                  </a:lnTo>
                  <a:close/>
                  <a:moveTo>
                    <a:pt x="36777" y="41455"/>
                  </a:moveTo>
                  <a:lnTo>
                    <a:pt x="32220" y="41455"/>
                  </a:lnTo>
                  <a:lnTo>
                    <a:pt x="32220" y="36898"/>
                  </a:lnTo>
                  <a:lnTo>
                    <a:pt x="36777" y="36898"/>
                  </a:lnTo>
                  <a:close/>
                  <a:moveTo>
                    <a:pt x="36777" y="36656"/>
                  </a:moveTo>
                  <a:lnTo>
                    <a:pt x="32220" y="36656"/>
                  </a:lnTo>
                  <a:lnTo>
                    <a:pt x="32220" y="32059"/>
                  </a:lnTo>
                  <a:lnTo>
                    <a:pt x="36777" y="32059"/>
                  </a:lnTo>
                  <a:close/>
                  <a:moveTo>
                    <a:pt x="36777" y="31817"/>
                  </a:moveTo>
                  <a:lnTo>
                    <a:pt x="32220" y="31817"/>
                  </a:lnTo>
                  <a:lnTo>
                    <a:pt x="32220" y="27260"/>
                  </a:lnTo>
                  <a:lnTo>
                    <a:pt x="36777" y="27260"/>
                  </a:lnTo>
                  <a:close/>
                  <a:moveTo>
                    <a:pt x="36777" y="27018"/>
                  </a:moveTo>
                  <a:lnTo>
                    <a:pt x="32220" y="27018"/>
                  </a:lnTo>
                  <a:lnTo>
                    <a:pt x="32220" y="22462"/>
                  </a:lnTo>
                  <a:lnTo>
                    <a:pt x="36777" y="22462"/>
                  </a:lnTo>
                  <a:close/>
                  <a:moveTo>
                    <a:pt x="36777" y="22220"/>
                  </a:moveTo>
                  <a:lnTo>
                    <a:pt x="32220" y="22220"/>
                  </a:lnTo>
                  <a:lnTo>
                    <a:pt x="32220" y="17622"/>
                  </a:lnTo>
                  <a:lnTo>
                    <a:pt x="36777" y="17622"/>
                  </a:lnTo>
                  <a:close/>
                  <a:moveTo>
                    <a:pt x="36777" y="17380"/>
                  </a:moveTo>
                  <a:lnTo>
                    <a:pt x="32220" y="17380"/>
                  </a:lnTo>
                  <a:lnTo>
                    <a:pt x="32220" y="12824"/>
                  </a:lnTo>
                  <a:lnTo>
                    <a:pt x="36777" y="12824"/>
                  </a:lnTo>
                  <a:close/>
                  <a:moveTo>
                    <a:pt x="36777" y="12582"/>
                  </a:moveTo>
                  <a:lnTo>
                    <a:pt x="32220" y="12582"/>
                  </a:lnTo>
                  <a:lnTo>
                    <a:pt x="32220" y="8025"/>
                  </a:lnTo>
                  <a:lnTo>
                    <a:pt x="36777" y="8025"/>
                  </a:lnTo>
                  <a:close/>
                  <a:moveTo>
                    <a:pt x="36777" y="7783"/>
                  </a:moveTo>
                  <a:lnTo>
                    <a:pt x="32220" y="7783"/>
                  </a:lnTo>
                  <a:lnTo>
                    <a:pt x="32220" y="3307"/>
                  </a:lnTo>
                  <a:lnTo>
                    <a:pt x="36777" y="3307"/>
                  </a:lnTo>
                  <a:lnTo>
                    <a:pt x="36777" y="7904"/>
                  </a:lnTo>
                  <a:close/>
                  <a:moveTo>
                    <a:pt x="41616" y="89564"/>
                  </a:moveTo>
                  <a:lnTo>
                    <a:pt x="37019" y="89564"/>
                  </a:lnTo>
                  <a:lnTo>
                    <a:pt x="37019" y="85007"/>
                  </a:lnTo>
                  <a:lnTo>
                    <a:pt x="41616" y="85007"/>
                  </a:lnTo>
                  <a:close/>
                  <a:moveTo>
                    <a:pt x="41616" y="84765"/>
                  </a:moveTo>
                  <a:lnTo>
                    <a:pt x="37019" y="84765"/>
                  </a:lnTo>
                  <a:lnTo>
                    <a:pt x="37019" y="80168"/>
                  </a:lnTo>
                  <a:lnTo>
                    <a:pt x="41616" y="80168"/>
                  </a:lnTo>
                  <a:close/>
                  <a:moveTo>
                    <a:pt x="41616" y="79926"/>
                  </a:moveTo>
                  <a:lnTo>
                    <a:pt x="37019" y="79926"/>
                  </a:lnTo>
                  <a:lnTo>
                    <a:pt x="37019" y="75369"/>
                  </a:lnTo>
                  <a:lnTo>
                    <a:pt x="41616" y="75369"/>
                  </a:lnTo>
                  <a:close/>
                  <a:moveTo>
                    <a:pt x="41616" y="75127"/>
                  </a:moveTo>
                  <a:lnTo>
                    <a:pt x="37019" y="75127"/>
                  </a:lnTo>
                  <a:lnTo>
                    <a:pt x="37019" y="70570"/>
                  </a:lnTo>
                  <a:lnTo>
                    <a:pt x="41616" y="70570"/>
                  </a:lnTo>
                  <a:close/>
                  <a:moveTo>
                    <a:pt x="41616" y="70329"/>
                  </a:moveTo>
                  <a:lnTo>
                    <a:pt x="37019" y="70329"/>
                  </a:lnTo>
                  <a:lnTo>
                    <a:pt x="37019" y="65731"/>
                  </a:lnTo>
                  <a:lnTo>
                    <a:pt x="41616" y="65731"/>
                  </a:lnTo>
                  <a:close/>
                  <a:moveTo>
                    <a:pt x="41616" y="65489"/>
                  </a:moveTo>
                  <a:lnTo>
                    <a:pt x="37019" y="65489"/>
                  </a:lnTo>
                  <a:lnTo>
                    <a:pt x="37019" y="60933"/>
                  </a:lnTo>
                  <a:lnTo>
                    <a:pt x="41616" y="60933"/>
                  </a:lnTo>
                  <a:close/>
                  <a:moveTo>
                    <a:pt x="41616" y="60691"/>
                  </a:moveTo>
                  <a:lnTo>
                    <a:pt x="37019" y="60691"/>
                  </a:lnTo>
                  <a:lnTo>
                    <a:pt x="37019" y="56134"/>
                  </a:lnTo>
                  <a:lnTo>
                    <a:pt x="41616" y="56134"/>
                  </a:lnTo>
                  <a:close/>
                  <a:moveTo>
                    <a:pt x="41616" y="55892"/>
                  </a:moveTo>
                  <a:lnTo>
                    <a:pt x="37019" y="55892"/>
                  </a:lnTo>
                  <a:lnTo>
                    <a:pt x="37019" y="51295"/>
                  </a:lnTo>
                  <a:lnTo>
                    <a:pt x="41616" y="51295"/>
                  </a:lnTo>
                  <a:close/>
                  <a:moveTo>
                    <a:pt x="41616" y="51053"/>
                  </a:moveTo>
                  <a:lnTo>
                    <a:pt x="37019" y="51053"/>
                  </a:lnTo>
                  <a:lnTo>
                    <a:pt x="37019" y="46496"/>
                  </a:lnTo>
                  <a:lnTo>
                    <a:pt x="41616" y="46496"/>
                  </a:lnTo>
                  <a:close/>
                  <a:moveTo>
                    <a:pt x="41616" y="46254"/>
                  </a:moveTo>
                  <a:lnTo>
                    <a:pt x="37019" y="46254"/>
                  </a:lnTo>
                  <a:lnTo>
                    <a:pt x="37019" y="41697"/>
                  </a:lnTo>
                  <a:lnTo>
                    <a:pt x="41616" y="41697"/>
                  </a:lnTo>
                  <a:close/>
                  <a:moveTo>
                    <a:pt x="41616" y="41455"/>
                  </a:moveTo>
                  <a:lnTo>
                    <a:pt x="37019" y="41455"/>
                  </a:lnTo>
                  <a:lnTo>
                    <a:pt x="37019" y="36858"/>
                  </a:lnTo>
                  <a:lnTo>
                    <a:pt x="41616" y="36858"/>
                  </a:lnTo>
                  <a:close/>
                  <a:moveTo>
                    <a:pt x="41616" y="36616"/>
                  </a:moveTo>
                  <a:lnTo>
                    <a:pt x="37019" y="36616"/>
                  </a:lnTo>
                  <a:lnTo>
                    <a:pt x="37019" y="32059"/>
                  </a:lnTo>
                  <a:lnTo>
                    <a:pt x="41616" y="32059"/>
                  </a:lnTo>
                  <a:close/>
                  <a:moveTo>
                    <a:pt x="41616" y="31817"/>
                  </a:moveTo>
                  <a:lnTo>
                    <a:pt x="37019" y="31817"/>
                  </a:lnTo>
                  <a:lnTo>
                    <a:pt x="37019" y="27220"/>
                  </a:lnTo>
                  <a:lnTo>
                    <a:pt x="41616" y="27220"/>
                  </a:lnTo>
                  <a:close/>
                  <a:moveTo>
                    <a:pt x="41616" y="26978"/>
                  </a:moveTo>
                  <a:lnTo>
                    <a:pt x="37019" y="26978"/>
                  </a:lnTo>
                  <a:lnTo>
                    <a:pt x="37019" y="22421"/>
                  </a:lnTo>
                  <a:lnTo>
                    <a:pt x="41616" y="22421"/>
                  </a:lnTo>
                  <a:close/>
                  <a:moveTo>
                    <a:pt x="41616" y="22179"/>
                  </a:moveTo>
                  <a:lnTo>
                    <a:pt x="37019" y="22179"/>
                  </a:lnTo>
                  <a:lnTo>
                    <a:pt x="37019" y="17622"/>
                  </a:lnTo>
                  <a:lnTo>
                    <a:pt x="41616" y="17622"/>
                  </a:lnTo>
                  <a:close/>
                  <a:moveTo>
                    <a:pt x="41616" y="17380"/>
                  </a:moveTo>
                  <a:lnTo>
                    <a:pt x="37019" y="17380"/>
                  </a:lnTo>
                  <a:lnTo>
                    <a:pt x="37019" y="12783"/>
                  </a:lnTo>
                  <a:lnTo>
                    <a:pt x="41616" y="12783"/>
                  </a:lnTo>
                  <a:close/>
                  <a:moveTo>
                    <a:pt x="41616" y="12541"/>
                  </a:moveTo>
                  <a:lnTo>
                    <a:pt x="37019" y="12541"/>
                  </a:lnTo>
                  <a:lnTo>
                    <a:pt x="37019" y="7985"/>
                  </a:lnTo>
                  <a:lnTo>
                    <a:pt x="41616" y="7985"/>
                  </a:lnTo>
                  <a:close/>
                  <a:moveTo>
                    <a:pt x="41616" y="7743"/>
                  </a:moveTo>
                  <a:lnTo>
                    <a:pt x="37019" y="7743"/>
                  </a:lnTo>
                  <a:lnTo>
                    <a:pt x="37019" y="3307"/>
                  </a:lnTo>
                  <a:lnTo>
                    <a:pt x="41616" y="3307"/>
                  </a:lnTo>
                  <a:lnTo>
                    <a:pt x="41616" y="7904"/>
                  </a:lnTo>
                  <a:close/>
                  <a:moveTo>
                    <a:pt x="46415" y="89564"/>
                  </a:moveTo>
                  <a:lnTo>
                    <a:pt x="41858" y="89564"/>
                  </a:lnTo>
                  <a:lnTo>
                    <a:pt x="41858" y="84967"/>
                  </a:lnTo>
                  <a:lnTo>
                    <a:pt x="46415" y="84967"/>
                  </a:lnTo>
                  <a:close/>
                  <a:moveTo>
                    <a:pt x="46415" y="84725"/>
                  </a:moveTo>
                  <a:lnTo>
                    <a:pt x="41858" y="84725"/>
                  </a:lnTo>
                  <a:lnTo>
                    <a:pt x="41858" y="80168"/>
                  </a:lnTo>
                  <a:lnTo>
                    <a:pt x="46415" y="80168"/>
                  </a:lnTo>
                  <a:close/>
                  <a:moveTo>
                    <a:pt x="46415" y="79926"/>
                  </a:moveTo>
                  <a:lnTo>
                    <a:pt x="41858" y="79926"/>
                  </a:lnTo>
                  <a:lnTo>
                    <a:pt x="41858" y="75329"/>
                  </a:lnTo>
                  <a:lnTo>
                    <a:pt x="46415" y="75329"/>
                  </a:lnTo>
                  <a:close/>
                  <a:moveTo>
                    <a:pt x="46415" y="75087"/>
                  </a:moveTo>
                  <a:lnTo>
                    <a:pt x="41858" y="75087"/>
                  </a:lnTo>
                  <a:lnTo>
                    <a:pt x="41858" y="70530"/>
                  </a:lnTo>
                  <a:lnTo>
                    <a:pt x="46415" y="70530"/>
                  </a:lnTo>
                  <a:close/>
                  <a:moveTo>
                    <a:pt x="46415" y="70288"/>
                  </a:moveTo>
                  <a:lnTo>
                    <a:pt x="41858" y="70288"/>
                  </a:lnTo>
                  <a:lnTo>
                    <a:pt x="41858" y="65731"/>
                  </a:lnTo>
                  <a:lnTo>
                    <a:pt x="46415" y="65731"/>
                  </a:lnTo>
                  <a:close/>
                  <a:moveTo>
                    <a:pt x="46415" y="65489"/>
                  </a:moveTo>
                  <a:lnTo>
                    <a:pt x="41858" y="65489"/>
                  </a:lnTo>
                  <a:lnTo>
                    <a:pt x="41858" y="60892"/>
                  </a:lnTo>
                  <a:lnTo>
                    <a:pt x="46415" y="60892"/>
                  </a:lnTo>
                  <a:close/>
                  <a:moveTo>
                    <a:pt x="46415" y="60650"/>
                  </a:moveTo>
                  <a:lnTo>
                    <a:pt x="41858" y="60650"/>
                  </a:lnTo>
                  <a:lnTo>
                    <a:pt x="41858" y="56093"/>
                  </a:lnTo>
                  <a:lnTo>
                    <a:pt x="46415" y="56093"/>
                  </a:lnTo>
                  <a:close/>
                  <a:moveTo>
                    <a:pt x="46415" y="55851"/>
                  </a:moveTo>
                  <a:lnTo>
                    <a:pt x="41858" y="55851"/>
                  </a:lnTo>
                  <a:lnTo>
                    <a:pt x="41858" y="51295"/>
                  </a:lnTo>
                  <a:lnTo>
                    <a:pt x="46415" y="51295"/>
                  </a:lnTo>
                  <a:close/>
                  <a:moveTo>
                    <a:pt x="46415" y="51053"/>
                  </a:moveTo>
                  <a:lnTo>
                    <a:pt x="41858" y="51053"/>
                  </a:lnTo>
                  <a:lnTo>
                    <a:pt x="41858" y="46456"/>
                  </a:lnTo>
                  <a:lnTo>
                    <a:pt x="46415" y="46456"/>
                  </a:lnTo>
                  <a:close/>
                  <a:moveTo>
                    <a:pt x="46415" y="46214"/>
                  </a:moveTo>
                  <a:lnTo>
                    <a:pt x="41858" y="46214"/>
                  </a:lnTo>
                  <a:lnTo>
                    <a:pt x="41858" y="41657"/>
                  </a:lnTo>
                  <a:lnTo>
                    <a:pt x="46415" y="41657"/>
                  </a:lnTo>
                  <a:close/>
                  <a:moveTo>
                    <a:pt x="46415" y="41415"/>
                  </a:moveTo>
                  <a:lnTo>
                    <a:pt x="41858" y="41415"/>
                  </a:lnTo>
                  <a:lnTo>
                    <a:pt x="41858" y="36858"/>
                  </a:lnTo>
                  <a:lnTo>
                    <a:pt x="46415" y="36858"/>
                  </a:lnTo>
                  <a:close/>
                  <a:moveTo>
                    <a:pt x="46415" y="36616"/>
                  </a:moveTo>
                  <a:lnTo>
                    <a:pt x="41858" y="36616"/>
                  </a:lnTo>
                  <a:lnTo>
                    <a:pt x="41858" y="32019"/>
                  </a:lnTo>
                  <a:lnTo>
                    <a:pt x="46415" y="32019"/>
                  </a:lnTo>
                  <a:close/>
                  <a:moveTo>
                    <a:pt x="46415" y="31777"/>
                  </a:moveTo>
                  <a:lnTo>
                    <a:pt x="41858" y="31777"/>
                  </a:lnTo>
                  <a:lnTo>
                    <a:pt x="41858" y="27220"/>
                  </a:lnTo>
                  <a:lnTo>
                    <a:pt x="46415" y="27220"/>
                  </a:lnTo>
                  <a:close/>
                  <a:moveTo>
                    <a:pt x="46415" y="26978"/>
                  </a:moveTo>
                  <a:lnTo>
                    <a:pt x="41858" y="26978"/>
                  </a:lnTo>
                  <a:lnTo>
                    <a:pt x="41858" y="22381"/>
                  </a:lnTo>
                  <a:lnTo>
                    <a:pt x="46415" y="22381"/>
                  </a:lnTo>
                  <a:close/>
                  <a:moveTo>
                    <a:pt x="46415" y="22139"/>
                  </a:moveTo>
                  <a:lnTo>
                    <a:pt x="41858" y="22139"/>
                  </a:lnTo>
                  <a:lnTo>
                    <a:pt x="41858" y="17582"/>
                  </a:lnTo>
                  <a:lnTo>
                    <a:pt x="46415" y="17582"/>
                  </a:lnTo>
                  <a:close/>
                  <a:moveTo>
                    <a:pt x="46415" y="17340"/>
                  </a:moveTo>
                  <a:lnTo>
                    <a:pt x="41858" y="17340"/>
                  </a:lnTo>
                  <a:lnTo>
                    <a:pt x="41858" y="12783"/>
                  </a:lnTo>
                  <a:lnTo>
                    <a:pt x="46415" y="12783"/>
                  </a:lnTo>
                  <a:close/>
                  <a:moveTo>
                    <a:pt x="46415" y="12541"/>
                  </a:moveTo>
                  <a:lnTo>
                    <a:pt x="41858" y="12541"/>
                  </a:lnTo>
                  <a:lnTo>
                    <a:pt x="41858" y="7944"/>
                  </a:lnTo>
                  <a:lnTo>
                    <a:pt x="46415" y="7944"/>
                  </a:lnTo>
                  <a:close/>
                  <a:moveTo>
                    <a:pt x="46415" y="7702"/>
                  </a:moveTo>
                  <a:lnTo>
                    <a:pt x="41858" y="7702"/>
                  </a:lnTo>
                  <a:lnTo>
                    <a:pt x="41858" y="3307"/>
                  </a:lnTo>
                  <a:lnTo>
                    <a:pt x="46415" y="3307"/>
                  </a:lnTo>
                  <a:lnTo>
                    <a:pt x="46415" y="7904"/>
                  </a:lnTo>
                  <a:close/>
                  <a:moveTo>
                    <a:pt x="51214" y="89524"/>
                  </a:moveTo>
                  <a:lnTo>
                    <a:pt x="46657" y="89524"/>
                  </a:lnTo>
                  <a:lnTo>
                    <a:pt x="46657" y="84967"/>
                  </a:lnTo>
                  <a:lnTo>
                    <a:pt x="51214" y="84967"/>
                  </a:lnTo>
                  <a:close/>
                  <a:moveTo>
                    <a:pt x="51214" y="84685"/>
                  </a:moveTo>
                  <a:lnTo>
                    <a:pt x="46657" y="84685"/>
                  </a:lnTo>
                  <a:lnTo>
                    <a:pt x="46657" y="80128"/>
                  </a:lnTo>
                  <a:lnTo>
                    <a:pt x="51214" y="80128"/>
                  </a:lnTo>
                  <a:close/>
                  <a:moveTo>
                    <a:pt x="51214" y="79886"/>
                  </a:moveTo>
                  <a:lnTo>
                    <a:pt x="46657" y="79886"/>
                  </a:lnTo>
                  <a:lnTo>
                    <a:pt x="46657" y="75329"/>
                  </a:lnTo>
                  <a:lnTo>
                    <a:pt x="51214" y="75329"/>
                  </a:lnTo>
                  <a:close/>
                  <a:moveTo>
                    <a:pt x="51214" y="75087"/>
                  </a:moveTo>
                  <a:lnTo>
                    <a:pt x="46657" y="75087"/>
                  </a:lnTo>
                  <a:lnTo>
                    <a:pt x="46657" y="70490"/>
                  </a:lnTo>
                  <a:lnTo>
                    <a:pt x="51214" y="70490"/>
                  </a:lnTo>
                  <a:close/>
                  <a:moveTo>
                    <a:pt x="51214" y="70248"/>
                  </a:moveTo>
                  <a:lnTo>
                    <a:pt x="46657" y="70248"/>
                  </a:lnTo>
                  <a:lnTo>
                    <a:pt x="46657" y="65691"/>
                  </a:lnTo>
                  <a:lnTo>
                    <a:pt x="51214" y="65691"/>
                  </a:lnTo>
                  <a:close/>
                  <a:moveTo>
                    <a:pt x="51214" y="65449"/>
                  </a:moveTo>
                  <a:lnTo>
                    <a:pt x="46657" y="65449"/>
                  </a:lnTo>
                  <a:lnTo>
                    <a:pt x="46657" y="60892"/>
                  </a:lnTo>
                  <a:lnTo>
                    <a:pt x="51214" y="60892"/>
                  </a:lnTo>
                  <a:close/>
                  <a:moveTo>
                    <a:pt x="51214" y="60650"/>
                  </a:moveTo>
                  <a:lnTo>
                    <a:pt x="46657" y="60650"/>
                  </a:lnTo>
                  <a:lnTo>
                    <a:pt x="46657" y="56053"/>
                  </a:lnTo>
                  <a:lnTo>
                    <a:pt x="51214" y="56053"/>
                  </a:lnTo>
                  <a:close/>
                  <a:moveTo>
                    <a:pt x="51214" y="55811"/>
                  </a:moveTo>
                  <a:lnTo>
                    <a:pt x="46657" y="55811"/>
                  </a:lnTo>
                  <a:lnTo>
                    <a:pt x="46657" y="51254"/>
                  </a:lnTo>
                  <a:lnTo>
                    <a:pt x="51214" y="51254"/>
                  </a:lnTo>
                  <a:close/>
                  <a:moveTo>
                    <a:pt x="51214" y="51012"/>
                  </a:moveTo>
                  <a:lnTo>
                    <a:pt x="46657" y="51012"/>
                  </a:lnTo>
                  <a:lnTo>
                    <a:pt x="46657" y="46456"/>
                  </a:lnTo>
                  <a:lnTo>
                    <a:pt x="51214" y="46456"/>
                  </a:lnTo>
                  <a:close/>
                  <a:moveTo>
                    <a:pt x="51214" y="46214"/>
                  </a:moveTo>
                  <a:lnTo>
                    <a:pt x="46657" y="46214"/>
                  </a:lnTo>
                  <a:lnTo>
                    <a:pt x="46657" y="41616"/>
                  </a:lnTo>
                  <a:lnTo>
                    <a:pt x="51214" y="41616"/>
                  </a:lnTo>
                  <a:close/>
                  <a:moveTo>
                    <a:pt x="51214" y="41374"/>
                  </a:moveTo>
                  <a:lnTo>
                    <a:pt x="46657" y="41374"/>
                  </a:lnTo>
                  <a:lnTo>
                    <a:pt x="46657" y="36818"/>
                  </a:lnTo>
                  <a:lnTo>
                    <a:pt x="51214" y="36818"/>
                  </a:lnTo>
                  <a:close/>
                  <a:moveTo>
                    <a:pt x="51214" y="36576"/>
                  </a:moveTo>
                  <a:lnTo>
                    <a:pt x="46657" y="36576"/>
                  </a:lnTo>
                  <a:lnTo>
                    <a:pt x="46657" y="32019"/>
                  </a:lnTo>
                  <a:lnTo>
                    <a:pt x="51214" y="32019"/>
                  </a:lnTo>
                  <a:close/>
                  <a:moveTo>
                    <a:pt x="51214" y="31777"/>
                  </a:moveTo>
                  <a:lnTo>
                    <a:pt x="46657" y="31777"/>
                  </a:lnTo>
                  <a:lnTo>
                    <a:pt x="46657" y="27180"/>
                  </a:lnTo>
                  <a:lnTo>
                    <a:pt x="51214" y="27180"/>
                  </a:lnTo>
                  <a:close/>
                  <a:moveTo>
                    <a:pt x="51214" y="26938"/>
                  </a:moveTo>
                  <a:lnTo>
                    <a:pt x="46657" y="26938"/>
                  </a:lnTo>
                  <a:lnTo>
                    <a:pt x="46657" y="22381"/>
                  </a:lnTo>
                  <a:lnTo>
                    <a:pt x="51214" y="22381"/>
                  </a:lnTo>
                  <a:close/>
                  <a:moveTo>
                    <a:pt x="51214" y="22139"/>
                  </a:moveTo>
                  <a:lnTo>
                    <a:pt x="46657" y="22139"/>
                  </a:lnTo>
                  <a:lnTo>
                    <a:pt x="46657" y="17582"/>
                  </a:lnTo>
                  <a:lnTo>
                    <a:pt x="51214" y="17582"/>
                  </a:lnTo>
                  <a:close/>
                  <a:moveTo>
                    <a:pt x="51214" y="17340"/>
                  </a:moveTo>
                  <a:lnTo>
                    <a:pt x="46657" y="17340"/>
                  </a:lnTo>
                  <a:lnTo>
                    <a:pt x="46657" y="12743"/>
                  </a:lnTo>
                  <a:lnTo>
                    <a:pt x="51214" y="12743"/>
                  </a:lnTo>
                  <a:close/>
                  <a:moveTo>
                    <a:pt x="51214" y="12501"/>
                  </a:moveTo>
                  <a:lnTo>
                    <a:pt x="46657" y="12501"/>
                  </a:lnTo>
                  <a:lnTo>
                    <a:pt x="46657" y="7944"/>
                  </a:lnTo>
                  <a:lnTo>
                    <a:pt x="51214" y="7944"/>
                  </a:lnTo>
                  <a:close/>
                  <a:moveTo>
                    <a:pt x="51214" y="7702"/>
                  </a:moveTo>
                  <a:lnTo>
                    <a:pt x="46657" y="7702"/>
                  </a:lnTo>
                  <a:lnTo>
                    <a:pt x="46657" y="3307"/>
                  </a:lnTo>
                  <a:lnTo>
                    <a:pt x="51214" y="3307"/>
                  </a:lnTo>
                  <a:lnTo>
                    <a:pt x="51214" y="7904"/>
                  </a:lnTo>
                  <a:close/>
                  <a:moveTo>
                    <a:pt x="56053" y="89483"/>
                  </a:moveTo>
                  <a:lnTo>
                    <a:pt x="51456" y="89483"/>
                  </a:lnTo>
                  <a:lnTo>
                    <a:pt x="51456" y="84927"/>
                  </a:lnTo>
                  <a:lnTo>
                    <a:pt x="56053" y="84927"/>
                  </a:lnTo>
                  <a:close/>
                  <a:moveTo>
                    <a:pt x="56053" y="84685"/>
                  </a:moveTo>
                  <a:lnTo>
                    <a:pt x="51456" y="84685"/>
                  </a:lnTo>
                  <a:lnTo>
                    <a:pt x="51456" y="80087"/>
                  </a:lnTo>
                  <a:lnTo>
                    <a:pt x="56053" y="80087"/>
                  </a:lnTo>
                  <a:close/>
                  <a:moveTo>
                    <a:pt x="56053" y="79845"/>
                  </a:moveTo>
                  <a:lnTo>
                    <a:pt x="51456" y="79845"/>
                  </a:lnTo>
                  <a:lnTo>
                    <a:pt x="51456" y="75289"/>
                  </a:lnTo>
                  <a:lnTo>
                    <a:pt x="56053" y="75289"/>
                  </a:lnTo>
                  <a:close/>
                  <a:moveTo>
                    <a:pt x="56053" y="75047"/>
                  </a:moveTo>
                  <a:lnTo>
                    <a:pt x="51456" y="75047"/>
                  </a:lnTo>
                  <a:lnTo>
                    <a:pt x="51456" y="70490"/>
                  </a:lnTo>
                  <a:lnTo>
                    <a:pt x="56053" y="70490"/>
                  </a:lnTo>
                  <a:close/>
                  <a:moveTo>
                    <a:pt x="56053" y="70248"/>
                  </a:moveTo>
                  <a:lnTo>
                    <a:pt x="51456" y="70248"/>
                  </a:lnTo>
                  <a:lnTo>
                    <a:pt x="51456" y="65651"/>
                  </a:lnTo>
                  <a:lnTo>
                    <a:pt x="56053" y="65651"/>
                  </a:lnTo>
                  <a:close/>
                  <a:moveTo>
                    <a:pt x="56053" y="65409"/>
                  </a:moveTo>
                  <a:lnTo>
                    <a:pt x="51456" y="65409"/>
                  </a:lnTo>
                  <a:lnTo>
                    <a:pt x="51456" y="60852"/>
                  </a:lnTo>
                  <a:lnTo>
                    <a:pt x="56053" y="60852"/>
                  </a:lnTo>
                  <a:close/>
                  <a:moveTo>
                    <a:pt x="56053" y="60610"/>
                  </a:moveTo>
                  <a:lnTo>
                    <a:pt x="51456" y="60610"/>
                  </a:lnTo>
                  <a:lnTo>
                    <a:pt x="51456" y="56053"/>
                  </a:lnTo>
                  <a:lnTo>
                    <a:pt x="56053" y="56053"/>
                  </a:lnTo>
                  <a:close/>
                  <a:moveTo>
                    <a:pt x="56053" y="55811"/>
                  </a:moveTo>
                  <a:lnTo>
                    <a:pt x="51456" y="55811"/>
                  </a:lnTo>
                  <a:lnTo>
                    <a:pt x="51456" y="51214"/>
                  </a:lnTo>
                  <a:lnTo>
                    <a:pt x="56053" y="51214"/>
                  </a:lnTo>
                  <a:close/>
                  <a:moveTo>
                    <a:pt x="56053" y="50972"/>
                  </a:moveTo>
                  <a:lnTo>
                    <a:pt x="51456" y="50972"/>
                  </a:lnTo>
                  <a:lnTo>
                    <a:pt x="51456" y="46415"/>
                  </a:lnTo>
                  <a:lnTo>
                    <a:pt x="56053" y="46415"/>
                  </a:lnTo>
                  <a:close/>
                  <a:moveTo>
                    <a:pt x="56053" y="46173"/>
                  </a:moveTo>
                  <a:lnTo>
                    <a:pt x="51456" y="46173"/>
                  </a:lnTo>
                  <a:lnTo>
                    <a:pt x="51456" y="41616"/>
                  </a:lnTo>
                  <a:lnTo>
                    <a:pt x="56053" y="41616"/>
                  </a:lnTo>
                  <a:close/>
                  <a:moveTo>
                    <a:pt x="56053" y="41374"/>
                  </a:moveTo>
                  <a:lnTo>
                    <a:pt x="51456" y="41374"/>
                  </a:lnTo>
                  <a:lnTo>
                    <a:pt x="51456" y="36777"/>
                  </a:lnTo>
                  <a:lnTo>
                    <a:pt x="56053" y="36777"/>
                  </a:lnTo>
                  <a:close/>
                  <a:moveTo>
                    <a:pt x="56053" y="36535"/>
                  </a:moveTo>
                  <a:lnTo>
                    <a:pt x="51456" y="36535"/>
                  </a:lnTo>
                  <a:lnTo>
                    <a:pt x="51456" y="31978"/>
                  </a:lnTo>
                  <a:lnTo>
                    <a:pt x="56053" y="31978"/>
                  </a:lnTo>
                  <a:close/>
                  <a:moveTo>
                    <a:pt x="56053" y="31737"/>
                  </a:moveTo>
                  <a:lnTo>
                    <a:pt x="51456" y="31737"/>
                  </a:lnTo>
                  <a:lnTo>
                    <a:pt x="51456" y="27180"/>
                  </a:lnTo>
                  <a:lnTo>
                    <a:pt x="56053" y="27180"/>
                  </a:lnTo>
                  <a:close/>
                  <a:moveTo>
                    <a:pt x="56053" y="26938"/>
                  </a:moveTo>
                  <a:lnTo>
                    <a:pt x="51456" y="26938"/>
                  </a:lnTo>
                  <a:lnTo>
                    <a:pt x="51456" y="22341"/>
                  </a:lnTo>
                  <a:lnTo>
                    <a:pt x="56053" y="22341"/>
                  </a:lnTo>
                  <a:close/>
                  <a:moveTo>
                    <a:pt x="56053" y="22099"/>
                  </a:moveTo>
                  <a:lnTo>
                    <a:pt x="51456" y="22099"/>
                  </a:lnTo>
                  <a:lnTo>
                    <a:pt x="51456" y="17542"/>
                  </a:lnTo>
                  <a:lnTo>
                    <a:pt x="56053" y="17542"/>
                  </a:lnTo>
                  <a:close/>
                  <a:moveTo>
                    <a:pt x="56053" y="17300"/>
                  </a:moveTo>
                  <a:lnTo>
                    <a:pt x="51456" y="17300"/>
                  </a:lnTo>
                  <a:lnTo>
                    <a:pt x="51456" y="12743"/>
                  </a:lnTo>
                  <a:lnTo>
                    <a:pt x="56053" y="12743"/>
                  </a:lnTo>
                  <a:close/>
                  <a:moveTo>
                    <a:pt x="56053" y="12501"/>
                  </a:moveTo>
                  <a:lnTo>
                    <a:pt x="51456" y="12501"/>
                  </a:lnTo>
                  <a:lnTo>
                    <a:pt x="51456" y="7904"/>
                  </a:lnTo>
                  <a:lnTo>
                    <a:pt x="56053" y="7904"/>
                  </a:lnTo>
                  <a:close/>
                  <a:moveTo>
                    <a:pt x="56053" y="7662"/>
                  </a:moveTo>
                  <a:lnTo>
                    <a:pt x="51456" y="7662"/>
                  </a:lnTo>
                  <a:lnTo>
                    <a:pt x="51456" y="3307"/>
                  </a:lnTo>
                  <a:lnTo>
                    <a:pt x="56053" y="3307"/>
                  </a:lnTo>
                  <a:lnTo>
                    <a:pt x="56053" y="7904"/>
                  </a:lnTo>
                  <a:close/>
                  <a:moveTo>
                    <a:pt x="60852" y="89483"/>
                  </a:moveTo>
                  <a:lnTo>
                    <a:pt x="56295" y="89483"/>
                  </a:lnTo>
                  <a:lnTo>
                    <a:pt x="56295" y="84886"/>
                  </a:lnTo>
                  <a:lnTo>
                    <a:pt x="60852" y="84886"/>
                  </a:lnTo>
                  <a:close/>
                  <a:moveTo>
                    <a:pt x="60852" y="84644"/>
                  </a:moveTo>
                  <a:lnTo>
                    <a:pt x="56295" y="84644"/>
                  </a:lnTo>
                  <a:lnTo>
                    <a:pt x="56295" y="80087"/>
                  </a:lnTo>
                  <a:lnTo>
                    <a:pt x="60852" y="80087"/>
                  </a:lnTo>
                  <a:close/>
                  <a:moveTo>
                    <a:pt x="60852" y="79845"/>
                  </a:moveTo>
                  <a:lnTo>
                    <a:pt x="56295" y="79845"/>
                  </a:lnTo>
                  <a:lnTo>
                    <a:pt x="56295" y="75248"/>
                  </a:lnTo>
                  <a:lnTo>
                    <a:pt x="60852" y="75248"/>
                  </a:lnTo>
                  <a:close/>
                  <a:moveTo>
                    <a:pt x="60852" y="75006"/>
                  </a:moveTo>
                  <a:lnTo>
                    <a:pt x="56295" y="75006"/>
                  </a:lnTo>
                  <a:lnTo>
                    <a:pt x="56295" y="70449"/>
                  </a:lnTo>
                  <a:lnTo>
                    <a:pt x="60852" y="70449"/>
                  </a:lnTo>
                  <a:close/>
                  <a:moveTo>
                    <a:pt x="60852" y="70208"/>
                  </a:moveTo>
                  <a:lnTo>
                    <a:pt x="56295" y="70208"/>
                  </a:lnTo>
                  <a:lnTo>
                    <a:pt x="56295" y="65651"/>
                  </a:lnTo>
                  <a:lnTo>
                    <a:pt x="60852" y="65651"/>
                  </a:lnTo>
                  <a:close/>
                  <a:moveTo>
                    <a:pt x="60852" y="65409"/>
                  </a:moveTo>
                  <a:lnTo>
                    <a:pt x="56295" y="65409"/>
                  </a:lnTo>
                  <a:lnTo>
                    <a:pt x="56295" y="60812"/>
                  </a:lnTo>
                  <a:lnTo>
                    <a:pt x="60852" y="60812"/>
                  </a:lnTo>
                  <a:close/>
                  <a:moveTo>
                    <a:pt x="60852" y="60570"/>
                  </a:moveTo>
                  <a:lnTo>
                    <a:pt x="56295" y="60570"/>
                  </a:lnTo>
                  <a:lnTo>
                    <a:pt x="56295" y="56013"/>
                  </a:lnTo>
                  <a:lnTo>
                    <a:pt x="60852" y="56013"/>
                  </a:lnTo>
                  <a:close/>
                  <a:moveTo>
                    <a:pt x="60852" y="55771"/>
                  </a:moveTo>
                  <a:lnTo>
                    <a:pt x="56295" y="55771"/>
                  </a:lnTo>
                  <a:lnTo>
                    <a:pt x="56295" y="51214"/>
                  </a:lnTo>
                  <a:lnTo>
                    <a:pt x="60852" y="51214"/>
                  </a:lnTo>
                  <a:close/>
                  <a:moveTo>
                    <a:pt x="60852" y="50972"/>
                  </a:moveTo>
                  <a:lnTo>
                    <a:pt x="56295" y="50972"/>
                  </a:lnTo>
                  <a:lnTo>
                    <a:pt x="56295" y="46375"/>
                  </a:lnTo>
                  <a:lnTo>
                    <a:pt x="60852" y="46375"/>
                  </a:lnTo>
                  <a:close/>
                  <a:moveTo>
                    <a:pt x="60852" y="46133"/>
                  </a:moveTo>
                  <a:lnTo>
                    <a:pt x="56295" y="46133"/>
                  </a:lnTo>
                  <a:lnTo>
                    <a:pt x="56295" y="41576"/>
                  </a:lnTo>
                  <a:lnTo>
                    <a:pt x="60852" y="41576"/>
                  </a:lnTo>
                  <a:close/>
                  <a:moveTo>
                    <a:pt x="60852" y="41334"/>
                  </a:moveTo>
                  <a:lnTo>
                    <a:pt x="56295" y="41334"/>
                  </a:lnTo>
                  <a:lnTo>
                    <a:pt x="56295" y="36777"/>
                  </a:lnTo>
                  <a:lnTo>
                    <a:pt x="60852" y="36777"/>
                  </a:lnTo>
                  <a:close/>
                  <a:moveTo>
                    <a:pt x="60852" y="36535"/>
                  </a:moveTo>
                  <a:lnTo>
                    <a:pt x="56295" y="36535"/>
                  </a:lnTo>
                  <a:lnTo>
                    <a:pt x="56295" y="31938"/>
                  </a:lnTo>
                  <a:lnTo>
                    <a:pt x="60852" y="31938"/>
                  </a:lnTo>
                  <a:close/>
                  <a:moveTo>
                    <a:pt x="60852" y="31696"/>
                  </a:moveTo>
                  <a:lnTo>
                    <a:pt x="56295" y="31696"/>
                  </a:lnTo>
                  <a:lnTo>
                    <a:pt x="56295" y="27139"/>
                  </a:lnTo>
                  <a:lnTo>
                    <a:pt x="60852" y="27139"/>
                  </a:lnTo>
                  <a:close/>
                  <a:moveTo>
                    <a:pt x="60852" y="26897"/>
                  </a:moveTo>
                  <a:lnTo>
                    <a:pt x="56295" y="26897"/>
                  </a:lnTo>
                  <a:lnTo>
                    <a:pt x="56295" y="22341"/>
                  </a:lnTo>
                  <a:lnTo>
                    <a:pt x="60852" y="22341"/>
                  </a:lnTo>
                  <a:close/>
                  <a:moveTo>
                    <a:pt x="60852" y="22099"/>
                  </a:moveTo>
                  <a:lnTo>
                    <a:pt x="56295" y="22099"/>
                  </a:lnTo>
                  <a:lnTo>
                    <a:pt x="56295" y="17501"/>
                  </a:lnTo>
                  <a:lnTo>
                    <a:pt x="60852" y="17501"/>
                  </a:lnTo>
                  <a:close/>
                  <a:moveTo>
                    <a:pt x="60852" y="17260"/>
                  </a:moveTo>
                  <a:lnTo>
                    <a:pt x="56295" y="17260"/>
                  </a:lnTo>
                  <a:lnTo>
                    <a:pt x="56295" y="12703"/>
                  </a:lnTo>
                  <a:lnTo>
                    <a:pt x="60852" y="12703"/>
                  </a:lnTo>
                  <a:close/>
                  <a:moveTo>
                    <a:pt x="60852" y="12461"/>
                  </a:moveTo>
                  <a:lnTo>
                    <a:pt x="56295" y="12461"/>
                  </a:lnTo>
                  <a:lnTo>
                    <a:pt x="56295" y="7904"/>
                  </a:lnTo>
                  <a:lnTo>
                    <a:pt x="60852" y="7904"/>
                  </a:lnTo>
                  <a:close/>
                  <a:moveTo>
                    <a:pt x="60852" y="7662"/>
                  </a:moveTo>
                  <a:lnTo>
                    <a:pt x="56295" y="7662"/>
                  </a:lnTo>
                  <a:lnTo>
                    <a:pt x="56295" y="3307"/>
                  </a:lnTo>
                  <a:lnTo>
                    <a:pt x="60852" y="3307"/>
                  </a:lnTo>
                  <a:lnTo>
                    <a:pt x="60852" y="7904"/>
                  </a:lnTo>
                  <a:close/>
                  <a:moveTo>
                    <a:pt x="65651" y="84644"/>
                  </a:moveTo>
                  <a:lnTo>
                    <a:pt x="61094" y="84644"/>
                  </a:lnTo>
                  <a:lnTo>
                    <a:pt x="61094" y="80047"/>
                  </a:lnTo>
                  <a:lnTo>
                    <a:pt x="65651" y="80047"/>
                  </a:lnTo>
                  <a:close/>
                  <a:moveTo>
                    <a:pt x="65651" y="79805"/>
                  </a:moveTo>
                  <a:lnTo>
                    <a:pt x="61094" y="79805"/>
                  </a:lnTo>
                  <a:lnTo>
                    <a:pt x="61094" y="75248"/>
                  </a:lnTo>
                  <a:lnTo>
                    <a:pt x="65651" y="75248"/>
                  </a:lnTo>
                  <a:close/>
                  <a:moveTo>
                    <a:pt x="65651" y="75006"/>
                  </a:moveTo>
                  <a:lnTo>
                    <a:pt x="61094" y="75006"/>
                  </a:lnTo>
                  <a:lnTo>
                    <a:pt x="61094" y="70449"/>
                  </a:lnTo>
                  <a:lnTo>
                    <a:pt x="65651" y="70449"/>
                  </a:lnTo>
                  <a:close/>
                  <a:moveTo>
                    <a:pt x="65651" y="70208"/>
                  </a:moveTo>
                  <a:lnTo>
                    <a:pt x="61094" y="70208"/>
                  </a:lnTo>
                  <a:lnTo>
                    <a:pt x="61094" y="65610"/>
                  </a:lnTo>
                  <a:lnTo>
                    <a:pt x="65651" y="65610"/>
                  </a:lnTo>
                  <a:close/>
                  <a:moveTo>
                    <a:pt x="65651" y="65368"/>
                  </a:moveTo>
                  <a:lnTo>
                    <a:pt x="61094" y="65368"/>
                  </a:lnTo>
                  <a:lnTo>
                    <a:pt x="61094" y="60812"/>
                  </a:lnTo>
                  <a:lnTo>
                    <a:pt x="65651" y="60812"/>
                  </a:lnTo>
                  <a:close/>
                  <a:moveTo>
                    <a:pt x="65651" y="60570"/>
                  </a:moveTo>
                  <a:lnTo>
                    <a:pt x="61094" y="60570"/>
                  </a:lnTo>
                  <a:lnTo>
                    <a:pt x="61094" y="56013"/>
                  </a:lnTo>
                  <a:lnTo>
                    <a:pt x="65651" y="56013"/>
                  </a:lnTo>
                  <a:close/>
                  <a:moveTo>
                    <a:pt x="65651" y="55771"/>
                  </a:moveTo>
                  <a:lnTo>
                    <a:pt x="61094" y="55771"/>
                  </a:lnTo>
                  <a:lnTo>
                    <a:pt x="61094" y="51174"/>
                  </a:lnTo>
                  <a:lnTo>
                    <a:pt x="65651" y="51174"/>
                  </a:lnTo>
                  <a:close/>
                  <a:moveTo>
                    <a:pt x="65651" y="50932"/>
                  </a:moveTo>
                  <a:lnTo>
                    <a:pt x="61094" y="50932"/>
                  </a:lnTo>
                  <a:lnTo>
                    <a:pt x="61094" y="46375"/>
                  </a:lnTo>
                  <a:lnTo>
                    <a:pt x="65651" y="46375"/>
                  </a:lnTo>
                  <a:close/>
                  <a:moveTo>
                    <a:pt x="65651" y="46133"/>
                  </a:moveTo>
                  <a:lnTo>
                    <a:pt x="61094" y="46133"/>
                  </a:lnTo>
                  <a:lnTo>
                    <a:pt x="61094" y="41536"/>
                  </a:lnTo>
                  <a:lnTo>
                    <a:pt x="65651" y="41536"/>
                  </a:lnTo>
                  <a:close/>
                  <a:moveTo>
                    <a:pt x="65651" y="41294"/>
                  </a:moveTo>
                  <a:lnTo>
                    <a:pt x="61094" y="41294"/>
                  </a:lnTo>
                  <a:lnTo>
                    <a:pt x="61094" y="36737"/>
                  </a:lnTo>
                  <a:lnTo>
                    <a:pt x="65651" y="36737"/>
                  </a:lnTo>
                  <a:close/>
                  <a:moveTo>
                    <a:pt x="65651" y="36495"/>
                  </a:moveTo>
                  <a:lnTo>
                    <a:pt x="61094" y="36495"/>
                  </a:lnTo>
                  <a:lnTo>
                    <a:pt x="61094" y="31938"/>
                  </a:lnTo>
                  <a:lnTo>
                    <a:pt x="65651" y="31938"/>
                  </a:lnTo>
                  <a:close/>
                  <a:moveTo>
                    <a:pt x="65651" y="31696"/>
                  </a:moveTo>
                  <a:lnTo>
                    <a:pt x="61094" y="31696"/>
                  </a:lnTo>
                  <a:lnTo>
                    <a:pt x="61094" y="27099"/>
                  </a:lnTo>
                  <a:lnTo>
                    <a:pt x="65651" y="27099"/>
                  </a:lnTo>
                  <a:close/>
                  <a:moveTo>
                    <a:pt x="65651" y="26857"/>
                  </a:moveTo>
                  <a:lnTo>
                    <a:pt x="61094" y="26857"/>
                  </a:lnTo>
                  <a:lnTo>
                    <a:pt x="61094" y="22300"/>
                  </a:lnTo>
                  <a:lnTo>
                    <a:pt x="65651" y="22300"/>
                  </a:lnTo>
                  <a:close/>
                  <a:moveTo>
                    <a:pt x="65651" y="22058"/>
                  </a:moveTo>
                  <a:lnTo>
                    <a:pt x="61094" y="22058"/>
                  </a:lnTo>
                  <a:lnTo>
                    <a:pt x="61094" y="17501"/>
                  </a:lnTo>
                  <a:lnTo>
                    <a:pt x="65651" y="17501"/>
                  </a:lnTo>
                  <a:close/>
                  <a:moveTo>
                    <a:pt x="65651" y="17260"/>
                  </a:moveTo>
                  <a:lnTo>
                    <a:pt x="61094" y="17260"/>
                  </a:lnTo>
                  <a:lnTo>
                    <a:pt x="61094" y="12662"/>
                  </a:lnTo>
                  <a:lnTo>
                    <a:pt x="65651" y="12662"/>
                  </a:lnTo>
                  <a:close/>
                  <a:moveTo>
                    <a:pt x="65651" y="12420"/>
                  </a:moveTo>
                  <a:lnTo>
                    <a:pt x="61094" y="12420"/>
                  </a:lnTo>
                  <a:lnTo>
                    <a:pt x="61094" y="7864"/>
                  </a:lnTo>
                  <a:lnTo>
                    <a:pt x="65651" y="7864"/>
                  </a:lnTo>
                  <a:close/>
                  <a:moveTo>
                    <a:pt x="70490" y="84604"/>
                  </a:moveTo>
                  <a:lnTo>
                    <a:pt x="65893" y="84604"/>
                  </a:lnTo>
                  <a:lnTo>
                    <a:pt x="65893" y="80047"/>
                  </a:lnTo>
                  <a:lnTo>
                    <a:pt x="70490" y="80047"/>
                  </a:lnTo>
                  <a:close/>
                  <a:moveTo>
                    <a:pt x="70490" y="79805"/>
                  </a:moveTo>
                  <a:lnTo>
                    <a:pt x="65893" y="79805"/>
                  </a:lnTo>
                  <a:lnTo>
                    <a:pt x="65893" y="75208"/>
                  </a:lnTo>
                  <a:lnTo>
                    <a:pt x="70490" y="75208"/>
                  </a:lnTo>
                  <a:close/>
                  <a:moveTo>
                    <a:pt x="70490" y="74966"/>
                  </a:moveTo>
                  <a:lnTo>
                    <a:pt x="65893" y="74966"/>
                  </a:lnTo>
                  <a:lnTo>
                    <a:pt x="65893" y="70409"/>
                  </a:lnTo>
                  <a:lnTo>
                    <a:pt x="70490" y="70409"/>
                  </a:lnTo>
                  <a:close/>
                  <a:moveTo>
                    <a:pt x="70490" y="70167"/>
                  </a:moveTo>
                  <a:lnTo>
                    <a:pt x="65893" y="70167"/>
                  </a:lnTo>
                  <a:lnTo>
                    <a:pt x="65893" y="65610"/>
                  </a:lnTo>
                  <a:lnTo>
                    <a:pt x="70490" y="65610"/>
                  </a:lnTo>
                  <a:close/>
                  <a:moveTo>
                    <a:pt x="70490" y="65368"/>
                  </a:moveTo>
                  <a:lnTo>
                    <a:pt x="65893" y="65368"/>
                  </a:lnTo>
                  <a:lnTo>
                    <a:pt x="65893" y="60771"/>
                  </a:lnTo>
                  <a:lnTo>
                    <a:pt x="70490" y="60771"/>
                  </a:lnTo>
                  <a:close/>
                  <a:moveTo>
                    <a:pt x="70490" y="60529"/>
                  </a:moveTo>
                  <a:lnTo>
                    <a:pt x="65893" y="60529"/>
                  </a:lnTo>
                  <a:lnTo>
                    <a:pt x="65893" y="55972"/>
                  </a:lnTo>
                  <a:lnTo>
                    <a:pt x="70490" y="55972"/>
                  </a:lnTo>
                  <a:close/>
                  <a:moveTo>
                    <a:pt x="70490" y="55730"/>
                  </a:moveTo>
                  <a:lnTo>
                    <a:pt x="65893" y="55730"/>
                  </a:lnTo>
                  <a:lnTo>
                    <a:pt x="65893" y="51174"/>
                  </a:lnTo>
                  <a:lnTo>
                    <a:pt x="70490" y="51174"/>
                  </a:lnTo>
                  <a:close/>
                  <a:moveTo>
                    <a:pt x="70490" y="50932"/>
                  </a:moveTo>
                  <a:lnTo>
                    <a:pt x="65893" y="50932"/>
                  </a:lnTo>
                  <a:lnTo>
                    <a:pt x="65893" y="46335"/>
                  </a:lnTo>
                  <a:lnTo>
                    <a:pt x="70490" y="46335"/>
                  </a:lnTo>
                  <a:close/>
                  <a:moveTo>
                    <a:pt x="70490" y="46093"/>
                  </a:moveTo>
                  <a:lnTo>
                    <a:pt x="65893" y="46093"/>
                  </a:lnTo>
                  <a:lnTo>
                    <a:pt x="65893" y="41536"/>
                  </a:lnTo>
                  <a:lnTo>
                    <a:pt x="70490" y="41536"/>
                  </a:lnTo>
                  <a:close/>
                  <a:moveTo>
                    <a:pt x="70490" y="41294"/>
                  </a:moveTo>
                  <a:lnTo>
                    <a:pt x="65893" y="41294"/>
                  </a:lnTo>
                  <a:lnTo>
                    <a:pt x="65893" y="36737"/>
                  </a:lnTo>
                  <a:lnTo>
                    <a:pt x="70490" y="36737"/>
                  </a:lnTo>
                  <a:close/>
                  <a:moveTo>
                    <a:pt x="70490" y="36495"/>
                  </a:moveTo>
                  <a:lnTo>
                    <a:pt x="65893" y="36495"/>
                  </a:lnTo>
                  <a:lnTo>
                    <a:pt x="65893" y="31898"/>
                  </a:lnTo>
                  <a:lnTo>
                    <a:pt x="70490" y="31898"/>
                  </a:lnTo>
                  <a:close/>
                  <a:moveTo>
                    <a:pt x="70490" y="31656"/>
                  </a:moveTo>
                  <a:lnTo>
                    <a:pt x="65893" y="31656"/>
                  </a:lnTo>
                  <a:lnTo>
                    <a:pt x="65893" y="27099"/>
                  </a:lnTo>
                  <a:lnTo>
                    <a:pt x="70490" y="27099"/>
                  </a:lnTo>
                  <a:close/>
                  <a:moveTo>
                    <a:pt x="70490" y="26857"/>
                  </a:moveTo>
                  <a:lnTo>
                    <a:pt x="65893" y="26857"/>
                  </a:lnTo>
                  <a:lnTo>
                    <a:pt x="65893" y="22260"/>
                  </a:lnTo>
                  <a:lnTo>
                    <a:pt x="70490" y="22260"/>
                  </a:lnTo>
                  <a:close/>
                  <a:moveTo>
                    <a:pt x="70490" y="22018"/>
                  </a:moveTo>
                  <a:lnTo>
                    <a:pt x="65893" y="22018"/>
                  </a:lnTo>
                  <a:lnTo>
                    <a:pt x="65893" y="17461"/>
                  </a:lnTo>
                  <a:lnTo>
                    <a:pt x="70490" y="17461"/>
                  </a:lnTo>
                  <a:close/>
                  <a:moveTo>
                    <a:pt x="70490" y="17219"/>
                  </a:moveTo>
                  <a:lnTo>
                    <a:pt x="65893" y="17219"/>
                  </a:lnTo>
                  <a:lnTo>
                    <a:pt x="65893" y="12662"/>
                  </a:lnTo>
                  <a:lnTo>
                    <a:pt x="70490" y="12662"/>
                  </a:lnTo>
                  <a:close/>
                  <a:moveTo>
                    <a:pt x="70490" y="12420"/>
                  </a:moveTo>
                  <a:lnTo>
                    <a:pt x="65893" y="12420"/>
                  </a:lnTo>
                  <a:lnTo>
                    <a:pt x="65893" y="7823"/>
                  </a:lnTo>
                  <a:lnTo>
                    <a:pt x="70490" y="7823"/>
                  </a:lnTo>
                  <a:close/>
                  <a:moveTo>
                    <a:pt x="75289" y="79765"/>
                  </a:moveTo>
                  <a:lnTo>
                    <a:pt x="70732" y="79765"/>
                  </a:lnTo>
                  <a:lnTo>
                    <a:pt x="70732" y="75208"/>
                  </a:lnTo>
                  <a:lnTo>
                    <a:pt x="75289" y="75208"/>
                  </a:lnTo>
                  <a:close/>
                  <a:moveTo>
                    <a:pt x="75289" y="74966"/>
                  </a:moveTo>
                  <a:lnTo>
                    <a:pt x="70732" y="74966"/>
                  </a:lnTo>
                  <a:lnTo>
                    <a:pt x="70732" y="70409"/>
                  </a:lnTo>
                  <a:lnTo>
                    <a:pt x="75289" y="70409"/>
                  </a:lnTo>
                  <a:close/>
                  <a:moveTo>
                    <a:pt x="75289" y="70167"/>
                  </a:moveTo>
                  <a:lnTo>
                    <a:pt x="70732" y="70167"/>
                  </a:lnTo>
                  <a:lnTo>
                    <a:pt x="70732" y="65570"/>
                  </a:lnTo>
                  <a:lnTo>
                    <a:pt x="75289" y="65570"/>
                  </a:lnTo>
                  <a:close/>
                  <a:moveTo>
                    <a:pt x="75289" y="65328"/>
                  </a:moveTo>
                  <a:lnTo>
                    <a:pt x="70732" y="65328"/>
                  </a:lnTo>
                  <a:lnTo>
                    <a:pt x="70732" y="60771"/>
                  </a:lnTo>
                  <a:lnTo>
                    <a:pt x="75289" y="60771"/>
                  </a:lnTo>
                  <a:close/>
                  <a:moveTo>
                    <a:pt x="75289" y="60529"/>
                  </a:moveTo>
                  <a:lnTo>
                    <a:pt x="70732" y="60529"/>
                  </a:lnTo>
                  <a:lnTo>
                    <a:pt x="70732" y="55972"/>
                  </a:lnTo>
                  <a:lnTo>
                    <a:pt x="75289" y="55972"/>
                  </a:lnTo>
                  <a:close/>
                  <a:moveTo>
                    <a:pt x="75289" y="55730"/>
                  </a:moveTo>
                  <a:lnTo>
                    <a:pt x="70732" y="55730"/>
                  </a:lnTo>
                  <a:lnTo>
                    <a:pt x="70732" y="51133"/>
                  </a:lnTo>
                  <a:lnTo>
                    <a:pt x="75289" y="51133"/>
                  </a:lnTo>
                  <a:close/>
                  <a:moveTo>
                    <a:pt x="75289" y="50891"/>
                  </a:moveTo>
                  <a:lnTo>
                    <a:pt x="70732" y="50891"/>
                  </a:lnTo>
                  <a:lnTo>
                    <a:pt x="70732" y="46335"/>
                  </a:lnTo>
                  <a:lnTo>
                    <a:pt x="75289" y="46335"/>
                  </a:lnTo>
                  <a:close/>
                  <a:moveTo>
                    <a:pt x="75289" y="46093"/>
                  </a:moveTo>
                  <a:lnTo>
                    <a:pt x="70732" y="46093"/>
                  </a:lnTo>
                  <a:lnTo>
                    <a:pt x="70732" y="41495"/>
                  </a:lnTo>
                  <a:lnTo>
                    <a:pt x="75289" y="41495"/>
                  </a:lnTo>
                  <a:close/>
                  <a:moveTo>
                    <a:pt x="75289" y="41253"/>
                  </a:moveTo>
                  <a:lnTo>
                    <a:pt x="70732" y="41253"/>
                  </a:lnTo>
                  <a:lnTo>
                    <a:pt x="70732" y="36697"/>
                  </a:lnTo>
                  <a:lnTo>
                    <a:pt x="75289" y="36697"/>
                  </a:lnTo>
                  <a:close/>
                  <a:moveTo>
                    <a:pt x="75289" y="36455"/>
                  </a:moveTo>
                  <a:lnTo>
                    <a:pt x="70732" y="36455"/>
                  </a:lnTo>
                  <a:lnTo>
                    <a:pt x="70732" y="31898"/>
                  </a:lnTo>
                  <a:lnTo>
                    <a:pt x="75289" y="31898"/>
                  </a:lnTo>
                  <a:close/>
                  <a:moveTo>
                    <a:pt x="75289" y="31656"/>
                  </a:moveTo>
                  <a:lnTo>
                    <a:pt x="70732" y="31656"/>
                  </a:lnTo>
                  <a:lnTo>
                    <a:pt x="70732" y="27059"/>
                  </a:lnTo>
                  <a:lnTo>
                    <a:pt x="75289" y="27059"/>
                  </a:lnTo>
                  <a:close/>
                  <a:moveTo>
                    <a:pt x="75289" y="26817"/>
                  </a:moveTo>
                  <a:lnTo>
                    <a:pt x="70732" y="26817"/>
                  </a:lnTo>
                  <a:lnTo>
                    <a:pt x="70732" y="22260"/>
                  </a:lnTo>
                  <a:lnTo>
                    <a:pt x="75289" y="22260"/>
                  </a:lnTo>
                  <a:close/>
                  <a:moveTo>
                    <a:pt x="75289" y="22018"/>
                  </a:moveTo>
                  <a:lnTo>
                    <a:pt x="70732" y="22018"/>
                  </a:lnTo>
                  <a:lnTo>
                    <a:pt x="70732" y="17461"/>
                  </a:lnTo>
                  <a:lnTo>
                    <a:pt x="75289" y="17461"/>
                  </a:lnTo>
                  <a:close/>
                  <a:moveTo>
                    <a:pt x="75289" y="17219"/>
                  </a:moveTo>
                  <a:lnTo>
                    <a:pt x="70732" y="17219"/>
                  </a:lnTo>
                  <a:lnTo>
                    <a:pt x="70732" y="12622"/>
                  </a:lnTo>
                  <a:lnTo>
                    <a:pt x="75289" y="12622"/>
                  </a:lnTo>
                  <a:close/>
                  <a:moveTo>
                    <a:pt x="80087" y="74926"/>
                  </a:moveTo>
                  <a:lnTo>
                    <a:pt x="75531" y="74926"/>
                  </a:lnTo>
                  <a:lnTo>
                    <a:pt x="75531" y="70369"/>
                  </a:lnTo>
                  <a:lnTo>
                    <a:pt x="80087" y="70369"/>
                  </a:lnTo>
                  <a:close/>
                  <a:moveTo>
                    <a:pt x="80087" y="70127"/>
                  </a:moveTo>
                  <a:lnTo>
                    <a:pt x="75531" y="70127"/>
                  </a:lnTo>
                  <a:lnTo>
                    <a:pt x="75531" y="65570"/>
                  </a:lnTo>
                  <a:lnTo>
                    <a:pt x="80087" y="65570"/>
                  </a:lnTo>
                  <a:close/>
                  <a:moveTo>
                    <a:pt x="80087" y="65328"/>
                  </a:moveTo>
                  <a:lnTo>
                    <a:pt x="75531" y="65328"/>
                  </a:lnTo>
                  <a:lnTo>
                    <a:pt x="75531" y="60731"/>
                  </a:lnTo>
                  <a:lnTo>
                    <a:pt x="80087" y="60731"/>
                  </a:lnTo>
                  <a:close/>
                  <a:moveTo>
                    <a:pt x="80087" y="60489"/>
                  </a:moveTo>
                  <a:lnTo>
                    <a:pt x="75531" y="60489"/>
                  </a:lnTo>
                  <a:lnTo>
                    <a:pt x="75531" y="55932"/>
                  </a:lnTo>
                  <a:lnTo>
                    <a:pt x="80087" y="55932"/>
                  </a:lnTo>
                  <a:close/>
                  <a:moveTo>
                    <a:pt x="80087" y="55690"/>
                  </a:moveTo>
                  <a:lnTo>
                    <a:pt x="75531" y="55690"/>
                  </a:lnTo>
                  <a:lnTo>
                    <a:pt x="75531" y="51133"/>
                  </a:lnTo>
                  <a:lnTo>
                    <a:pt x="80087" y="51133"/>
                  </a:lnTo>
                  <a:close/>
                  <a:moveTo>
                    <a:pt x="80087" y="50891"/>
                  </a:moveTo>
                  <a:lnTo>
                    <a:pt x="75531" y="50891"/>
                  </a:lnTo>
                  <a:lnTo>
                    <a:pt x="75531" y="46294"/>
                  </a:lnTo>
                  <a:lnTo>
                    <a:pt x="80087" y="46294"/>
                  </a:lnTo>
                  <a:close/>
                  <a:moveTo>
                    <a:pt x="80087" y="46052"/>
                  </a:moveTo>
                  <a:lnTo>
                    <a:pt x="75531" y="46052"/>
                  </a:lnTo>
                  <a:lnTo>
                    <a:pt x="75531" y="41495"/>
                  </a:lnTo>
                  <a:lnTo>
                    <a:pt x="80087" y="41495"/>
                  </a:lnTo>
                  <a:close/>
                  <a:moveTo>
                    <a:pt x="80087" y="41253"/>
                  </a:moveTo>
                  <a:lnTo>
                    <a:pt x="75531" y="41253"/>
                  </a:lnTo>
                  <a:lnTo>
                    <a:pt x="75531" y="36697"/>
                  </a:lnTo>
                  <a:lnTo>
                    <a:pt x="80087" y="36697"/>
                  </a:lnTo>
                  <a:close/>
                  <a:moveTo>
                    <a:pt x="80087" y="36455"/>
                  </a:moveTo>
                  <a:lnTo>
                    <a:pt x="75531" y="36455"/>
                  </a:lnTo>
                  <a:lnTo>
                    <a:pt x="75531" y="31858"/>
                  </a:lnTo>
                  <a:lnTo>
                    <a:pt x="80087" y="31858"/>
                  </a:lnTo>
                  <a:close/>
                  <a:moveTo>
                    <a:pt x="80087" y="31616"/>
                  </a:moveTo>
                  <a:lnTo>
                    <a:pt x="75531" y="31616"/>
                  </a:lnTo>
                  <a:lnTo>
                    <a:pt x="75531" y="27059"/>
                  </a:lnTo>
                  <a:lnTo>
                    <a:pt x="80087" y="27059"/>
                  </a:lnTo>
                  <a:close/>
                  <a:moveTo>
                    <a:pt x="80087" y="26817"/>
                  </a:moveTo>
                  <a:lnTo>
                    <a:pt x="75531" y="26817"/>
                  </a:lnTo>
                  <a:lnTo>
                    <a:pt x="75531" y="22260"/>
                  </a:lnTo>
                  <a:lnTo>
                    <a:pt x="80087" y="22260"/>
                  </a:lnTo>
                  <a:close/>
                  <a:moveTo>
                    <a:pt x="80087" y="22018"/>
                  </a:moveTo>
                  <a:lnTo>
                    <a:pt x="75531" y="22018"/>
                  </a:lnTo>
                  <a:lnTo>
                    <a:pt x="75531" y="17421"/>
                  </a:lnTo>
                  <a:lnTo>
                    <a:pt x="80087" y="17421"/>
                  </a:lnTo>
                  <a:close/>
                  <a:moveTo>
                    <a:pt x="84886" y="70127"/>
                  </a:moveTo>
                  <a:lnTo>
                    <a:pt x="80329" y="70127"/>
                  </a:lnTo>
                  <a:lnTo>
                    <a:pt x="80329" y="65530"/>
                  </a:lnTo>
                  <a:lnTo>
                    <a:pt x="84886" y="65530"/>
                  </a:lnTo>
                  <a:close/>
                  <a:moveTo>
                    <a:pt x="84886" y="65288"/>
                  </a:moveTo>
                  <a:lnTo>
                    <a:pt x="80329" y="65288"/>
                  </a:lnTo>
                  <a:lnTo>
                    <a:pt x="80329" y="60731"/>
                  </a:lnTo>
                  <a:lnTo>
                    <a:pt x="84886" y="60731"/>
                  </a:lnTo>
                  <a:close/>
                  <a:moveTo>
                    <a:pt x="84886" y="60489"/>
                  </a:moveTo>
                  <a:lnTo>
                    <a:pt x="80329" y="60489"/>
                  </a:lnTo>
                  <a:lnTo>
                    <a:pt x="80329" y="55932"/>
                  </a:lnTo>
                  <a:lnTo>
                    <a:pt x="84886" y="55932"/>
                  </a:lnTo>
                  <a:close/>
                  <a:moveTo>
                    <a:pt x="84886" y="55690"/>
                  </a:moveTo>
                  <a:lnTo>
                    <a:pt x="80329" y="55690"/>
                  </a:lnTo>
                  <a:lnTo>
                    <a:pt x="80329" y="51093"/>
                  </a:lnTo>
                  <a:lnTo>
                    <a:pt x="84886" y="51093"/>
                  </a:lnTo>
                  <a:close/>
                  <a:moveTo>
                    <a:pt x="84886" y="50851"/>
                  </a:moveTo>
                  <a:lnTo>
                    <a:pt x="80329" y="50851"/>
                  </a:lnTo>
                  <a:lnTo>
                    <a:pt x="80329" y="46294"/>
                  </a:lnTo>
                  <a:lnTo>
                    <a:pt x="84886" y="46294"/>
                  </a:lnTo>
                  <a:close/>
                  <a:moveTo>
                    <a:pt x="84886" y="46052"/>
                  </a:moveTo>
                  <a:lnTo>
                    <a:pt x="80329" y="46052"/>
                  </a:lnTo>
                  <a:lnTo>
                    <a:pt x="80329" y="41495"/>
                  </a:lnTo>
                  <a:lnTo>
                    <a:pt x="84886" y="41495"/>
                  </a:lnTo>
                  <a:close/>
                  <a:moveTo>
                    <a:pt x="84886" y="41253"/>
                  </a:moveTo>
                  <a:lnTo>
                    <a:pt x="80329" y="41253"/>
                  </a:lnTo>
                  <a:lnTo>
                    <a:pt x="80329" y="36656"/>
                  </a:lnTo>
                  <a:lnTo>
                    <a:pt x="84886" y="36656"/>
                  </a:lnTo>
                  <a:close/>
                  <a:moveTo>
                    <a:pt x="84886" y="36414"/>
                  </a:moveTo>
                  <a:lnTo>
                    <a:pt x="80329" y="36414"/>
                  </a:lnTo>
                  <a:lnTo>
                    <a:pt x="80329" y="31858"/>
                  </a:lnTo>
                  <a:lnTo>
                    <a:pt x="84886" y="31858"/>
                  </a:lnTo>
                  <a:close/>
                  <a:moveTo>
                    <a:pt x="84886" y="31616"/>
                  </a:moveTo>
                  <a:lnTo>
                    <a:pt x="80329" y="31616"/>
                  </a:lnTo>
                  <a:lnTo>
                    <a:pt x="80329" y="27018"/>
                  </a:lnTo>
                  <a:lnTo>
                    <a:pt x="84886" y="27018"/>
                  </a:lnTo>
                  <a:close/>
                  <a:moveTo>
                    <a:pt x="84886" y="26776"/>
                  </a:moveTo>
                  <a:lnTo>
                    <a:pt x="80329" y="26776"/>
                  </a:lnTo>
                  <a:lnTo>
                    <a:pt x="80329" y="22220"/>
                  </a:lnTo>
                  <a:lnTo>
                    <a:pt x="84886" y="2222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OpenSymbol"/>
              </a:endParaRPr>
            </a:p>
          </p:txBody>
        </p:sp>
      </p:grpSp>
      <p:sp>
        <p:nvSpPr>
          <p:cNvPr id="104" name="Rectangle 103"/>
          <p:cNvSpPr/>
          <p:nvPr/>
        </p:nvSpPr>
        <p:spPr>
          <a:xfrm>
            <a:off x="265716" y="2239260"/>
            <a:ext cx="8612568" cy="1523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vi-VN" sz="2400" b="1" dirty="0"/>
              <a:t>TESOL INTERNATIONAL CONFERENCE 202</a:t>
            </a:r>
            <a:r>
              <a:rPr lang="en-US" sz="2400" b="1" dirty="0"/>
              <a:t>6</a:t>
            </a:r>
          </a:p>
          <a:p>
            <a:pPr algn="ctr">
              <a:tabLst>
                <a:tab pos="0" algn="l"/>
              </a:tabLst>
            </a:pPr>
            <a:endParaRPr lang="en-US" sz="2800" b="1" dirty="0"/>
          </a:p>
          <a:p>
            <a:pPr algn="ctr"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ARTIFICIAL INTELLIGENCE IN ENHANCING LISTENING AND NOTE-TAKING SKILLS: </a:t>
            </a: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EVIDENCE FROM FIRST-YEAR STUDENTS IN VIETNAM</a:t>
            </a:r>
            <a:endParaRPr lang="en-US" sz="2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36540" y="3793860"/>
            <a:ext cx="9254688" cy="43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effectLst/>
                <a:uFillTx/>
                <a:latin typeface="Maven Pro"/>
              </a:rPr>
              <a:t>Le Ngoc Anh Thu, Tran Tan Phat</a:t>
            </a: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Faculty of Foreign Languages, Ho Chi Minh City University of Foreign Languages and Information Technology</a:t>
            </a:r>
          </a:p>
          <a:p>
            <a:pPr algn="ctr"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4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Faculty of Foreign Languages, Ho Chi Minh University of Banking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5181480" y="447840"/>
            <a:ext cx="2304720" cy="533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rmAutofit fontScale="77500" lnSpcReduction="20000"/>
          </a:bodyPr>
          <a:lstStyle/>
          <a:p>
            <a:pPr algn="ctr" defTabSz="914400">
              <a:lnSpc>
                <a:spcPct val="70000"/>
              </a:lnSpc>
              <a:tabLst>
                <a:tab pos="0" algn="l"/>
              </a:tabLst>
            </a:pPr>
            <a:endParaRPr lang="en-US" sz="6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F696F-6C91-F54B-5035-BB140E135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384" y="30228"/>
            <a:ext cx="5809992" cy="8352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/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The Theoretical Framework: SOI Model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619200" y="1143478"/>
            <a:ext cx="79052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Selection: Identifying relevant information from oral input.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Organization: Structuring selected information coherently.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Integration: Connecting new information with prior knowledge.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AI Role: Scaffolding these processes through real-time aids.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13B6-ACBA-CE4C-232A-FD254CED4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29A1EDC5-26EA-133B-52B6-CA8742B5A83A}"/>
              </a:ext>
            </a:extLst>
          </p:cNvPr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AI Tools in Language Education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A19DFF46-E053-7D57-E35B-5BD76A69778E}"/>
              </a:ext>
            </a:extLst>
          </p:cNvPr>
          <p:cNvSpPr/>
          <p:nvPr/>
        </p:nvSpPr>
        <p:spPr>
          <a:xfrm>
            <a:off x="619200" y="1143478"/>
            <a:ext cx="79052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STT (Speech-to-Text): Immediate transcripts to facilitate noticing pronunciation and vocabulary.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Generative AI (e.g., </a:t>
            </a:r>
            <a:r>
              <a:rPr lang="en-US" sz="2000" b="0" u="none" strike="noStrike" dirty="0" err="1">
                <a:solidFill>
                  <a:srgbClr val="00094A"/>
                </a:solidFill>
                <a:effectLst/>
                <a:uFillTx/>
                <a:latin typeface="Maven Pro"/>
              </a:rPr>
              <a:t>NoteBookLM</a:t>
            </a: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): Transforming written text into podcast-style dialogues to reduce cognitive load.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Personalization: 24/7 learning support and adjustable playback speeds.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2632558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1CC8D-603E-BF6A-B341-15D21813A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3B46F083-464B-D1F2-11EF-A658ADDBC0CE}"/>
              </a:ext>
            </a:extLst>
          </p:cNvPr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Potential Benefits vs. Concerns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204BD09-C72E-4BFE-D3CC-794A7A54C019}"/>
              </a:ext>
            </a:extLst>
          </p:cNvPr>
          <p:cNvSpPr/>
          <p:nvPr/>
        </p:nvSpPr>
        <p:spPr>
          <a:xfrm>
            <a:off x="619200" y="980640"/>
            <a:ext cx="79052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Benefits: 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Personalized feedback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rgbClr val="00094A"/>
                </a:solidFill>
                <a:latin typeface="Maven Pro"/>
              </a:rPr>
              <a:t>V</a:t>
            </a: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ocabulary expansion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rgbClr val="00094A"/>
                </a:solidFill>
                <a:latin typeface="Maven Pro"/>
              </a:rPr>
              <a:t>R</a:t>
            </a: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educed listening anxiety</a:t>
            </a:r>
            <a:endParaRPr lang="en-US" sz="2000" dirty="0">
              <a:solidFill>
                <a:srgbClr val="00094A"/>
              </a:solidFill>
              <a:latin typeface="Maven Pro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Concerns: 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Unnatural prosody (robotic voices)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Over-reliance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dirty="0">
                <a:solidFill>
                  <a:srgbClr val="00094A"/>
                </a:solidFill>
                <a:latin typeface="Maven Pro"/>
              </a:rPr>
              <a:t>L</a:t>
            </a: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oss of critical thinking</a:t>
            </a: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1061335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image_0:slide_img_DokCga.jpg"/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1" name="Rectangle 120"/>
          <p:cNvSpPr/>
          <p:nvPr/>
        </p:nvSpPr>
        <p:spPr>
          <a:xfrm>
            <a:off x="5048280" y="619200"/>
            <a:ext cx="2285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3.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4800960" y="1604205"/>
            <a:ext cx="411444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METHODOLOGY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5048280" y="3333600"/>
            <a:ext cx="34761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>
                <a:solidFill>
                  <a:srgbClr val="00094A"/>
                </a:solidFill>
                <a:effectLst/>
                <a:uFillTx/>
                <a:latin typeface="Montserrat"/>
              </a:rPr>
              <a:t>Instructional Strategies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-1" y="980640"/>
            <a:ext cx="8868427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Design: Mixed-methods sequential explanatory design.</a:t>
            </a: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8000" dirty="0">
              <a:solidFill>
                <a:srgbClr val="00094A"/>
              </a:solidFill>
              <a:latin typeface="Maven Pro"/>
            </a:endParaRP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Quantitative Strand: Quasi-experimental pretest-posttest control group design.</a:t>
            </a: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8000" dirty="0">
              <a:solidFill>
                <a:srgbClr val="00094A"/>
              </a:solidFill>
              <a:latin typeface="Maven Pro"/>
            </a:endParaRP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Qualitative Strand: Semi-structured reflective journals and open-ended questionnaires.</a:t>
            </a: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8000" dirty="0">
              <a:solidFill>
                <a:srgbClr val="00094A"/>
              </a:solidFill>
              <a:latin typeface="Maven Pro"/>
            </a:endParaRP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Rationale: Captures both statistical generalizability and contextual depth.</a:t>
            </a:r>
          </a:p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D787F3-9829-B0C8-07FB-7B276294A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>
            <a:extLst>
              <a:ext uri="{FF2B5EF4-FFF2-40B4-BE49-F238E27FC236}">
                <a16:creationId xmlns:a16="http://schemas.microsoft.com/office/drawing/2014/main" id="{BC380088-AF55-CA3B-FF67-39AC7FD975E5}"/>
              </a:ext>
            </a:extLst>
          </p:cNvPr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dirty="0">
                <a:solidFill>
                  <a:srgbClr val="00094A"/>
                </a:solidFill>
                <a:latin typeface="Montserrat"/>
              </a:rPr>
              <a:t>Research Participants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4415FB7-4086-E17E-2FF0-B98CD0504289}"/>
              </a:ext>
            </a:extLst>
          </p:cNvPr>
          <p:cNvSpPr/>
          <p:nvPr/>
        </p:nvSpPr>
        <p:spPr>
          <a:xfrm>
            <a:off x="-1" y="980640"/>
            <a:ext cx="8868427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80 first-year EFL students at HUFLIT</a:t>
            </a:r>
          </a:p>
          <a:p>
            <a:pPr marL="1606550" lvl="1" indent="-409575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Experimental Group (n=40): AI-assisted instruction.</a:t>
            </a:r>
          </a:p>
          <a:p>
            <a:pPr marL="1606550" lvl="1" indent="-409575">
              <a:lnSpc>
                <a:spcPct val="150000"/>
              </a:lnSpc>
              <a:buFont typeface="Courier New" panose="02070309020205020404" pitchFamily="49" charset="0"/>
              <a:buChar char="o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Control Group (n=40): Conventional instruction.</a:t>
            </a:r>
          </a:p>
          <a:p>
            <a:pPr marL="1139825" lvl="1" indent="-4000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Proficiency Level: A2 to B1 CEFR levels</a:t>
            </a:r>
          </a:p>
          <a:p>
            <a:pPr marL="1196975" lvl="1">
              <a:lnSpc>
                <a:spcPct val="150000"/>
              </a:lnSpc>
              <a:tabLst>
                <a:tab pos="0" algn="l"/>
              </a:tabLst>
            </a:pPr>
            <a:endParaRPr lang="en-US" sz="8000" dirty="0">
              <a:solidFill>
                <a:srgbClr val="00094A"/>
              </a:solidFill>
              <a:latin typeface="Maven Pro"/>
            </a:endParaRP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891BDB-2E2C-4E66-466D-2A5AF132E00B}"/>
              </a:ext>
            </a:extLst>
          </p:cNvPr>
          <p:cNvSpPr/>
          <p:nvPr/>
        </p:nvSpPr>
        <p:spPr>
          <a:xfrm>
            <a:off x="619200" y="2735101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dirty="0">
                <a:solidFill>
                  <a:srgbClr val="00094A"/>
                </a:solidFill>
                <a:latin typeface="Montserrat"/>
              </a:rPr>
              <a:t>Instruments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D208FD-63FB-46F6-EF13-7E7090EA8BC5}"/>
              </a:ext>
            </a:extLst>
          </p:cNvPr>
          <p:cNvSpPr/>
          <p:nvPr/>
        </p:nvSpPr>
        <p:spPr>
          <a:xfrm>
            <a:off x="-2" y="3096541"/>
            <a:ext cx="8868427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Listening/Note-taking Tests: TOEFL ITP format (pre- and post-tests)</a:t>
            </a: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Perception questionnaire: 20-item Likert-scale (Perceived usefulness, engagement, etc.)</a:t>
            </a: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8000" dirty="0">
                <a:solidFill>
                  <a:srgbClr val="00094A"/>
                </a:solidFill>
                <a:latin typeface="Maven Pro"/>
              </a:rPr>
              <a:t>Reflective Journals: Documenting weekly strategies and challenges</a:t>
            </a:r>
          </a:p>
          <a:p>
            <a:pPr marL="1196975" lvl="1">
              <a:lnSpc>
                <a:spcPct val="150000"/>
              </a:lnSpc>
              <a:tabLst>
                <a:tab pos="0" algn="l"/>
              </a:tabLst>
            </a:pPr>
            <a:endParaRPr lang="en-US" sz="8000" dirty="0">
              <a:solidFill>
                <a:srgbClr val="00094A"/>
              </a:solidFill>
              <a:latin typeface="Maven Pro"/>
            </a:endParaRPr>
          </a:p>
          <a:p>
            <a:pPr marL="1143000" indent="-403225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1039552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_0:slide_img_JaJgga.jpg"/>
          <p:cNvSpPr/>
          <p:nvPr/>
        </p:nvSpPr>
        <p:spPr>
          <a:xfrm>
            <a:off x="5538250" y="310988"/>
            <a:ext cx="4114440" cy="46288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383791" y="814171"/>
            <a:ext cx="4952298" cy="21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lnSpcReduction="9999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Data collection occurred over eight weeks during the first semester of the 2025 – 2026 academic year, following a structured timeline: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Week 1: Pretest (Standardized conditions)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Weeks 2-7: Intervention period (AI training for Experimental Group)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Week 8: Posttest and questionnaire.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2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17B39-76B9-B9D2-5766-E0D1B2E0F8F3}"/>
              </a:ext>
            </a:extLst>
          </p:cNvPr>
          <p:cNvSpPr txBox="1"/>
          <p:nvPr/>
        </p:nvSpPr>
        <p:spPr>
          <a:xfrm>
            <a:off x="383790" y="310988"/>
            <a:ext cx="51544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Data collection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image_0:slide_img_hOjHha.jpg"/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5048280" y="619200"/>
            <a:ext cx="2285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4.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5048280" y="1428840"/>
            <a:ext cx="347616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Results and Discussion</a:t>
            </a:r>
            <a:endParaRPr lang="en-US" sz="4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5048280" y="3333600"/>
            <a:ext cx="34761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CBA514C-D880-88CB-F3F9-D011BA6FA2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8920202"/>
              </p:ext>
            </p:extLst>
          </p:nvPr>
        </p:nvGraphicFramePr>
        <p:xfrm>
          <a:off x="487680" y="978264"/>
          <a:ext cx="8168640" cy="385281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18290">
                  <a:extLst>
                    <a:ext uri="{9D8B030D-6E8A-4147-A177-3AD203B41FA5}">
                      <a16:colId xmlns:a16="http://schemas.microsoft.com/office/drawing/2014/main" val="1767078593"/>
                    </a:ext>
                  </a:extLst>
                </a:gridCol>
                <a:gridCol w="2341085">
                  <a:extLst>
                    <a:ext uri="{9D8B030D-6E8A-4147-A177-3AD203B41FA5}">
                      <a16:colId xmlns:a16="http://schemas.microsoft.com/office/drawing/2014/main" val="2977841305"/>
                    </a:ext>
                  </a:extLst>
                </a:gridCol>
                <a:gridCol w="2185563">
                  <a:extLst>
                    <a:ext uri="{9D8B030D-6E8A-4147-A177-3AD203B41FA5}">
                      <a16:colId xmlns:a16="http://schemas.microsoft.com/office/drawing/2014/main" val="1838509785"/>
                    </a:ext>
                  </a:extLst>
                </a:gridCol>
                <a:gridCol w="1161851">
                  <a:extLst>
                    <a:ext uri="{9D8B030D-6E8A-4147-A177-3AD203B41FA5}">
                      <a16:colId xmlns:a16="http://schemas.microsoft.com/office/drawing/2014/main" val="766655679"/>
                    </a:ext>
                  </a:extLst>
                </a:gridCol>
                <a:gridCol w="1161851">
                  <a:extLst>
                    <a:ext uri="{9D8B030D-6E8A-4147-A177-3AD203B41FA5}">
                      <a16:colId xmlns:a16="http://schemas.microsoft.com/office/drawing/2014/main" val="3702271737"/>
                    </a:ext>
                  </a:extLst>
                </a:gridCol>
              </a:tblGrid>
              <a:tr h="64373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Perception Dimension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Experimental Group (n = 40) Mean (SD)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Control Group  </a:t>
                      </a:r>
                      <a:endParaRPr lang="en-US" sz="1200">
                        <a:effectLst/>
                        <a:latin typeface="Montserrat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(n = 40) Mean (SD)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t-value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p-value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extLst>
                  <a:ext uri="{0D108BD9-81ED-4DB2-BD59-A6C34878D82A}">
                    <a16:rowId xmlns:a16="http://schemas.microsoft.com/office/drawing/2014/main" val="2317122059"/>
                  </a:ext>
                </a:extLst>
              </a:tr>
              <a:tr h="64373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Perceived Usefulness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4.28 (0.52)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3.15 (0.68)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8.34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&lt;.001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0" marT="93103" marB="93103" anchor="ctr"/>
                </a:tc>
                <a:extLst>
                  <a:ext uri="{0D108BD9-81ED-4DB2-BD59-A6C34878D82A}">
                    <a16:rowId xmlns:a16="http://schemas.microsoft.com/office/drawing/2014/main" val="3779825005"/>
                  </a:ext>
                </a:extLst>
              </a:tr>
              <a:tr h="430452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Ease of Use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4.05 (0.61)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3.30 (0.72)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5.12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&lt;.001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0" marT="93103" marB="93103" anchor="ctr"/>
                </a:tc>
                <a:extLst>
                  <a:ext uri="{0D108BD9-81ED-4DB2-BD59-A6C34878D82A}">
                    <a16:rowId xmlns:a16="http://schemas.microsoft.com/office/drawing/2014/main" val="128341081"/>
                  </a:ext>
                </a:extLst>
              </a:tr>
              <a:tr h="634121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Engagement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4.18 (0.55)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3.28 (0.69)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6.45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&lt;.001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0" marT="93103" marB="93103" anchor="ctr"/>
                </a:tc>
                <a:extLst>
                  <a:ext uri="{0D108BD9-81ED-4DB2-BD59-A6C34878D82A}">
                    <a16:rowId xmlns:a16="http://schemas.microsoft.com/office/drawing/2014/main" val="3804974224"/>
                  </a:ext>
                </a:extLst>
              </a:tr>
              <a:tr h="857026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Reduced Listening Anxiety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3.98 (0.70)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3.22 (0.80)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4.56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&lt;.001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0" marT="93103" marB="93103" anchor="ctr"/>
                </a:tc>
                <a:extLst>
                  <a:ext uri="{0D108BD9-81ED-4DB2-BD59-A6C34878D82A}">
                    <a16:rowId xmlns:a16="http://schemas.microsoft.com/office/drawing/2014/main" val="1108350006"/>
                  </a:ext>
                </a:extLst>
              </a:tr>
              <a:tr h="643739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 dirty="0">
                          <a:effectLst/>
                          <a:latin typeface="Montserrat" panose="00000500000000000000" pitchFamily="2" charset="0"/>
                        </a:rPr>
                        <a:t>Overall Perception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4.12 (0.58)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3.24 (0.71)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>
                          <a:effectLst/>
                          <a:latin typeface="Montserrat" panose="00000500000000000000" pitchFamily="2" charset="0"/>
                        </a:rPr>
                        <a:t>6.14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148964" marT="93103" marB="93103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200" dirty="0">
                          <a:effectLst/>
                          <a:latin typeface="Montserrat" panose="00000500000000000000" pitchFamily="2" charset="0"/>
                        </a:rPr>
                        <a:t>&lt;.001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48964" marR="0" marT="93103" marB="93103" anchor="ctr"/>
                </a:tc>
                <a:extLst>
                  <a:ext uri="{0D108BD9-81ED-4DB2-BD59-A6C34878D82A}">
                    <a16:rowId xmlns:a16="http://schemas.microsoft.com/office/drawing/2014/main" val="377602974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CEA7F0-2A54-3EEC-B672-E6A1F2D77848}"/>
              </a:ext>
            </a:extLst>
          </p:cNvPr>
          <p:cNvSpPr txBox="1"/>
          <p:nvPr/>
        </p:nvSpPr>
        <p:spPr>
          <a:xfrm>
            <a:off x="746760" y="219145"/>
            <a:ext cx="7650479" cy="7591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US" sz="1800" b="1" dirty="0">
                <a:solidFill>
                  <a:srgbClr val="0F1115"/>
                </a:solidFill>
                <a:effectLst/>
                <a:latin typeface="Montserrat" panose="00000500000000000000" pitchFamily="2" charset="0"/>
                <a:ea typeface="SimSun" panose="02010600030101010101" pitchFamily="2" charset="-122"/>
                <a:cs typeface="Times New Roman" panose="02020603050405020304" pitchFamily="18" charset="0"/>
              </a:rPr>
              <a:t>4.1. Analysis of Survey Results from 80 First-Year Students</a:t>
            </a:r>
            <a:endParaRPr lang="en-GB" sz="1800" b="1" dirty="0">
              <a:solidFill>
                <a:srgbClr val="0F1115"/>
              </a:solidFill>
              <a:effectLst/>
              <a:latin typeface="Montserrat" panose="00000500000000000000" pitchFamily="2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GB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Descriptive Statistics of Student Perceptions (Post-Intervention)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E7D8FB-8C96-4040-9877-8EB4C2258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759" y="1124824"/>
            <a:ext cx="5353081" cy="42625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0C9570E-882B-6C73-ACB1-4CE9312167FA}"/>
              </a:ext>
            </a:extLst>
          </p:cNvPr>
          <p:cNvSpPr txBox="1"/>
          <p:nvPr/>
        </p:nvSpPr>
        <p:spPr>
          <a:xfrm>
            <a:off x="1491599" y="625271"/>
            <a:ext cx="586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Montserrat" panose="00000500000000000000" pitchFamily="2" charset="0"/>
              </a:rPr>
              <a:t>Pre- and Post-Intervention Listening Comprehension Scores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9C97FA-ABF7-3DE8-0622-AFFA5FFB2353}"/>
              </a:ext>
            </a:extLst>
          </p:cNvPr>
          <p:cNvSpPr txBox="1"/>
          <p:nvPr/>
        </p:nvSpPr>
        <p:spPr>
          <a:xfrm>
            <a:off x="411480" y="190829"/>
            <a:ext cx="7741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anose="00000500000000000000" pitchFamily="2" charset="0"/>
              </a:rPr>
              <a:t>4.1. Analysis of Survey Results from 80 First-Year Students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/>
          <p:cNvSpPr/>
          <p:nvPr/>
        </p:nvSpPr>
        <p:spPr>
          <a:xfrm>
            <a:off x="619199" y="384941"/>
            <a:ext cx="8621053" cy="61219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Presentation 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Outline</a:t>
            </a: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2800" b="0" u="none" strike="noStrike" dirty="0">
              <a:solidFill>
                <a:srgbClr val="00094A"/>
              </a:solidFill>
              <a:effectLst/>
              <a:uFillTx/>
              <a:latin typeface="Montserrat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US" sz="2800" b="0" u="none" strike="noStrike" dirty="0">
              <a:solidFill>
                <a:srgbClr val="00094A"/>
              </a:solidFill>
              <a:effectLst/>
              <a:uFillTx/>
              <a:latin typeface="Montserrat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619200" y="1905120"/>
            <a:ext cx="7905240" cy="137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87C7EA-C678-6A3F-13DC-4AC354135A3C}"/>
              </a:ext>
            </a:extLst>
          </p:cNvPr>
          <p:cNvSpPr txBox="1"/>
          <p:nvPr/>
        </p:nvSpPr>
        <p:spPr>
          <a:xfrm>
            <a:off x="3480816" y="1115259"/>
            <a:ext cx="515721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1. Introduction</a:t>
            </a:r>
          </a:p>
          <a:p>
            <a:endParaRPr lang="en-US" sz="2400" dirty="0"/>
          </a:p>
          <a:p>
            <a:r>
              <a:rPr lang="en-US" sz="2400" dirty="0"/>
              <a:t>2. Literature Review</a:t>
            </a:r>
          </a:p>
          <a:p>
            <a:endParaRPr lang="en-US" sz="2400" dirty="0"/>
          </a:p>
          <a:p>
            <a:r>
              <a:rPr lang="en-US" sz="2400" dirty="0"/>
              <a:t>3. Methodology</a:t>
            </a:r>
          </a:p>
          <a:p>
            <a:endParaRPr lang="en-US" sz="2400" dirty="0"/>
          </a:p>
          <a:p>
            <a:r>
              <a:rPr lang="en-US" sz="2400" dirty="0"/>
              <a:t>4. Results and Discussion</a:t>
            </a:r>
          </a:p>
          <a:p>
            <a:endParaRPr lang="en-US" sz="2400" dirty="0"/>
          </a:p>
          <a:p>
            <a:r>
              <a:rPr lang="en-US" sz="2400" dirty="0"/>
              <a:t>5. Conclusion &amp; Suggestions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516889D-71EE-9FC7-FF80-EA2BE98C6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811178"/>
              </p:ext>
            </p:extLst>
          </p:nvPr>
        </p:nvGraphicFramePr>
        <p:xfrm>
          <a:off x="106680" y="1356360"/>
          <a:ext cx="8869681" cy="361824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9951">
                  <a:extLst>
                    <a:ext uri="{9D8B030D-6E8A-4147-A177-3AD203B41FA5}">
                      <a16:colId xmlns:a16="http://schemas.microsoft.com/office/drawing/2014/main" val="2659363026"/>
                    </a:ext>
                  </a:extLst>
                </a:gridCol>
                <a:gridCol w="1351241">
                  <a:extLst>
                    <a:ext uri="{9D8B030D-6E8A-4147-A177-3AD203B41FA5}">
                      <a16:colId xmlns:a16="http://schemas.microsoft.com/office/drawing/2014/main" val="1387832414"/>
                    </a:ext>
                  </a:extLst>
                </a:gridCol>
                <a:gridCol w="2101929">
                  <a:extLst>
                    <a:ext uri="{9D8B030D-6E8A-4147-A177-3AD203B41FA5}">
                      <a16:colId xmlns:a16="http://schemas.microsoft.com/office/drawing/2014/main" val="1719713977"/>
                    </a:ext>
                  </a:extLst>
                </a:gridCol>
                <a:gridCol w="1355742">
                  <a:extLst>
                    <a:ext uri="{9D8B030D-6E8A-4147-A177-3AD203B41FA5}">
                      <a16:colId xmlns:a16="http://schemas.microsoft.com/office/drawing/2014/main" val="325944829"/>
                    </a:ext>
                  </a:extLst>
                </a:gridCol>
                <a:gridCol w="1600818">
                  <a:extLst>
                    <a:ext uri="{9D8B030D-6E8A-4147-A177-3AD203B41FA5}">
                      <a16:colId xmlns:a16="http://schemas.microsoft.com/office/drawing/2014/main" val="130879831"/>
                    </a:ext>
                  </a:extLst>
                </a:gridCol>
              </a:tblGrid>
              <a:tr h="131472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Assessment Point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 dirty="0">
                          <a:effectLst/>
                          <a:latin typeface="Montserrat" panose="00000500000000000000" pitchFamily="2" charset="0"/>
                        </a:rPr>
                        <a:t>Control Group (n=40) Mean (SD)</a:t>
                      </a:r>
                      <a:endParaRPr lang="en-US" sz="14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Experimental Group</a:t>
                      </a:r>
                      <a:endParaRPr lang="en-US" sz="1400">
                        <a:effectLst/>
                        <a:latin typeface="Montserrat" panose="00000500000000000000" pitchFamily="2" charset="0"/>
                      </a:endParaRPr>
                    </a:p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(n=40) Mean (SD)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Mean Difference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 dirty="0">
                          <a:effectLst/>
                          <a:latin typeface="Montserrat" panose="00000500000000000000" pitchFamily="2" charset="0"/>
                        </a:rPr>
                        <a:t>% Improvement</a:t>
                      </a:r>
                      <a:endParaRPr lang="en-US" sz="14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4284832844"/>
                  </a:ext>
                </a:extLst>
              </a:tr>
              <a:tr h="56508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Pretest (Week 1)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5.28 (1.38)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 dirty="0">
                          <a:effectLst/>
                          <a:latin typeface="Montserrat" panose="00000500000000000000" pitchFamily="2" charset="0"/>
                        </a:rPr>
                        <a:t>5.34 (1.42)</a:t>
                      </a:r>
                      <a:endParaRPr lang="en-US" sz="14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+0.06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—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256964797"/>
                  </a:ext>
                </a:extLst>
              </a:tr>
              <a:tr h="565087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Posttest (Week 8)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6.45 (1.67)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8.67 (1.15)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+2.22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—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3750722162"/>
                  </a:ext>
                </a:extLst>
              </a:tr>
              <a:tr h="405078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Gain Score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+1.17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+3.33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+2.16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—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032336696"/>
                  </a:ext>
                </a:extLst>
              </a:tr>
              <a:tr h="768265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 dirty="0">
                          <a:effectLst/>
                          <a:latin typeface="Montserrat" panose="00000500000000000000" pitchFamily="2" charset="0"/>
                        </a:rPr>
                        <a:t>% Improvement</a:t>
                      </a:r>
                      <a:endParaRPr lang="en-US" sz="14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22.2%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62.4%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>
                          <a:effectLst/>
                          <a:latin typeface="Montserrat" panose="00000500000000000000" pitchFamily="2" charset="0"/>
                        </a:rPr>
                        <a:t>—</a:t>
                      </a:r>
                      <a:endParaRPr lang="en-US" sz="14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400" dirty="0">
                          <a:effectLst/>
                          <a:latin typeface="Montserrat" panose="00000500000000000000" pitchFamily="2" charset="0"/>
                        </a:rPr>
                        <a:t>40.2% higher</a:t>
                      </a:r>
                      <a:endParaRPr lang="en-US" sz="14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26370972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0C215F1-1A1C-11BD-C869-53E8E30A9EE4}"/>
              </a:ext>
            </a:extLst>
          </p:cNvPr>
          <p:cNvSpPr txBox="1"/>
          <p:nvPr/>
        </p:nvSpPr>
        <p:spPr>
          <a:xfrm>
            <a:off x="1192530" y="726964"/>
            <a:ext cx="76123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Montserrat" panose="00000500000000000000" pitchFamily="2" charset="0"/>
              </a:rPr>
              <a:t>Note-Taking Quality Scores by Assessment and Group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55288B4-BDBE-C492-F3E6-C688679371ED}"/>
              </a:ext>
            </a:extLst>
          </p:cNvPr>
          <p:cNvSpPr txBox="1"/>
          <p:nvPr/>
        </p:nvSpPr>
        <p:spPr>
          <a:xfrm>
            <a:off x="339090" y="168895"/>
            <a:ext cx="7768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94A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4.1. Analysis of Survey Results from 80 First-Year Students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77779-A205-EE1F-21DF-09897D5B1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6B335D-2E15-1A74-4052-E7CA577A002B}"/>
              </a:ext>
            </a:extLst>
          </p:cNvPr>
          <p:cNvSpPr txBox="1"/>
          <p:nvPr/>
        </p:nvSpPr>
        <p:spPr>
          <a:xfrm>
            <a:off x="1981200" y="3729228"/>
            <a:ext cx="3083816" cy="99441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C9B079AA-99FF-F0A3-100B-B8579B732505}"/>
              </a:ext>
            </a:extLst>
          </p:cNvPr>
          <p:cNvSpPr/>
          <p:nvPr/>
        </p:nvSpPr>
        <p:spPr>
          <a:xfrm>
            <a:off x="630936" y="243840"/>
            <a:ext cx="8406384" cy="9944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91440" rIns="91440" bIns="9144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tabLst>
                <a:tab pos="0" algn="l"/>
              </a:tabLst>
            </a:pPr>
            <a:r>
              <a:rPr lang="en-US" sz="2900" b="1" u="none" strike="noStrike" kern="1200" dirty="0">
                <a:solidFill>
                  <a:schemeClr val="dk1"/>
                </a:solidFill>
                <a:effectLst/>
                <a:uFillTx/>
              </a:rPr>
              <a:t>4.2. Three Quantitative and Qualitative Models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EF8AEBFE-4525-B30A-52FC-4178A8E4CE6D}"/>
              </a:ext>
            </a:extLst>
          </p:cNvPr>
          <p:cNvSpPr/>
          <p:nvPr/>
        </p:nvSpPr>
        <p:spPr>
          <a:xfrm>
            <a:off x="630936" y="1459230"/>
            <a:ext cx="3752850" cy="326440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spcAft>
                <a:spcPts val="600"/>
              </a:spcAft>
              <a:tabLst>
                <a:tab pos="0" algn="l"/>
              </a:tabLst>
            </a:pPr>
            <a:r>
              <a:rPr lang="en-US" sz="1600" b="0" u="none" strike="noStrike" kern="1200" dirty="0">
                <a:solidFill>
                  <a:schemeClr val="dk1"/>
                </a:solidFill>
                <a:effectLst/>
                <a:uFillTx/>
                <a:latin typeface="Montserrat" panose="00000500000000000000" pitchFamily="2" charset="0"/>
              </a:rPr>
              <a:t>Model 1: Perceived Usefulness-Actual Usage Correlation Model</a:t>
            </a:r>
          </a:p>
          <a:p>
            <a:pPr>
              <a:spcAft>
                <a:spcPts val="600"/>
              </a:spcAft>
              <a:tabLst>
                <a:tab pos="0" algn="l"/>
              </a:tabLst>
            </a:pPr>
            <a:endParaRPr lang="en-US" sz="1600" b="0" u="none" strike="noStrike" kern="1200" dirty="0">
              <a:solidFill>
                <a:schemeClr val="dk1"/>
              </a:solidFill>
              <a:effectLst/>
              <a:uFillTx/>
              <a:latin typeface="Montserrat" panose="00000500000000000000" pitchFamily="2" charset="0"/>
            </a:endParaRPr>
          </a:p>
          <a:p>
            <a:pPr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kern="1200" dirty="0">
                <a:solidFill>
                  <a:schemeClr val="dk1"/>
                </a:solidFill>
                <a:latin typeface="Montserrat" panose="00000500000000000000" pitchFamily="2" charset="0"/>
              </a:rPr>
              <a:t>Perception:</a:t>
            </a:r>
            <a:r>
              <a:rPr lang="en-US" sz="1600" kern="1200" dirty="0">
                <a:solidFill>
                  <a:schemeClr val="dk1"/>
                </a:solidFill>
                <a:latin typeface="Montserrat" panose="00000500000000000000" pitchFamily="2" charset="0"/>
              </a:rPr>
              <a:t> 92.5% found AI useful.</a:t>
            </a:r>
          </a:p>
          <a:p>
            <a:pPr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kern="1200" dirty="0">
                <a:solidFill>
                  <a:schemeClr val="dk1"/>
                </a:solidFill>
                <a:latin typeface="Montserrat" panose="00000500000000000000" pitchFamily="2" charset="0"/>
              </a:rPr>
              <a:t>Usage:</a:t>
            </a:r>
            <a:r>
              <a:rPr lang="en-US" sz="1600" kern="1200" dirty="0">
                <a:solidFill>
                  <a:schemeClr val="dk1"/>
                </a:solidFill>
                <a:latin typeface="Montserrat" panose="00000500000000000000" pitchFamily="2" charset="0"/>
              </a:rPr>
              <a:t> Only 67.5% used it regularly beyond training.</a:t>
            </a:r>
          </a:p>
          <a:p>
            <a:pPr indent="-2889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kern="1200" dirty="0">
                <a:solidFill>
                  <a:schemeClr val="dk1"/>
                </a:solidFill>
                <a:latin typeface="Montserrat" panose="00000500000000000000" pitchFamily="2" charset="0"/>
              </a:rPr>
              <a:t>Gap reason:</a:t>
            </a:r>
            <a:r>
              <a:rPr lang="en-US" sz="1600" kern="1200" dirty="0">
                <a:solidFill>
                  <a:schemeClr val="dk1"/>
                </a:solidFill>
                <a:latin typeface="Montserrat" panose="00000500000000000000" pitchFamily="2" charset="0"/>
              </a:rPr>
              <a:t> Cognitive load involved in comparing personal notes with AI transcripts</a:t>
            </a:r>
          </a:p>
          <a:p>
            <a:pPr>
              <a:spcAft>
                <a:spcPts val="600"/>
              </a:spcAft>
            </a:pPr>
            <a:endParaRPr lang="en-US" sz="1400" kern="1200" dirty="0">
              <a:solidFill>
                <a:schemeClr val="dk1"/>
              </a:solidFill>
            </a:endParaRPr>
          </a:p>
          <a:p>
            <a:pPr>
              <a:spcAft>
                <a:spcPts val="600"/>
              </a:spcAft>
            </a:pPr>
            <a:endParaRPr lang="en-US" sz="1400" kern="1200" dirty="0">
              <a:solidFill>
                <a:schemeClr val="dk1"/>
              </a:solidFill>
            </a:endParaRPr>
          </a:p>
          <a:p>
            <a:pPr>
              <a:spcAft>
                <a:spcPts val="600"/>
              </a:spcAft>
              <a:tabLst>
                <a:tab pos="0" algn="l"/>
              </a:tabLst>
            </a:pPr>
            <a:endParaRPr lang="en-US" sz="1400" b="0" u="none" strike="noStrike" kern="1200" dirty="0">
              <a:solidFill>
                <a:schemeClr val="dk1"/>
              </a:solidFill>
              <a:effectLst/>
              <a:uFillTx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FE3790-CDAD-8022-4867-DF6E9892CA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93" r="-1" b="8621"/>
          <a:stretch>
            <a:fillRect/>
          </a:stretch>
        </p:blipFill>
        <p:spPr>
          <a:xfrm>
            <a:off x="4932426" y="1459230"/>
            <a:ext cx="3752850" cy="3264408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60483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A95904-084F-DA43-EC6B-150D36762551}"/>
              </a:ext>
            </a:extLst>
          </p:cNvPr>
          <p:cNvSpPr txBox="1"/>
          <p:nvPr/>
        </p:nvSpPr>
        <p:spPr>
          <a:xfrm>
            <a:off x="213360" y="586591"/>
            <a:ext cx="893064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2: Note-Taking Quality Improvement Model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AI-Assisted Linear Notes</a:t>
            </a:r>
          </a:p>
          <a:p>
            <a:r>
              <a:rPr lang="en-US" b="1" dirty="0"/>
              <a:t>Adoption Rate</a:t>
            </a:r>
            <a:r>
              <a:rPr lang="en-US" dirty="0"/>
              <a:t>: 42.5% of students.</a:t>
            </a:r>
          </a:p>
          <a:p>
            <a:r>
              <a:rPr lang="en-US" b="1" dirty="0"/>
              <a:t>Description:</a:t>
            </a:r>
            <a:r>
              <a:rPr lang="en-US" dirty="0"/>
              <a:t> Using AI transcripts as the primary base text and annotating them manually.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Comparative Dual-Column Notes</a:t>
            </a:r>
          </a:p>
          <a:p>
            <a:r>
              <a:rPr lang="en-US" b="1" dirty="0"/>
              <a:t>Adoption Rate: </a:t>
            </a:r>
            <a:r>
              <a:rPr lang="en-US" dirty="0"/>
              <a:t>35% of students.</a:t>
            </a:r>
          </a:p>
          <a:p>
            <a:r>
              <a:rPr lang="en-US" b="1" dirty="0"/>
              <a:t>Description:</a:t>
            </a:r>
            <a:r>
              <a:rPr lang="en-US" dirty="0"/>
              <a:t> Verifying personal notes alongside AI-generated summaries.</a:t>
            </a:r>
          </a:p>
          <a:p>
            <a:r>
              <a:rPr lang="en-US" b="1" dirty="0"/>
              <a:t>Outcome:</a:t>
            </a:r>
            <a:r>
              <a:rPr lang="en-US" dirty="0"/>
              <a:t> Yielded the highest learning outcomes.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/>
              <a:t>AI-Independent Strategic Notes</a:t>
            </a:r>
          </a:p>
          <a:p>
            <a:r>
              <a:rPr lang="en-US" b="1" dirty="0"/>
              <a:t>Adoption Rate: </a:t>
            </a:r>
            <a:r>
              <a:rPr lang="en-US" dirty="0"/>
              <a:t>22.5% of students.</a:t>
            </a:r>
          </a:p>
          <a:p>
            <a:r>
              <a:rPr lang="en-US" b="1" dirty="0"/>
              <a:t>Description:</a:t>
            </a:r>
            <a:r>
              <a:rPr lang="en-US" dirty="0"/>
              <a:t> Deliberately avoiding AI for certain tasks to practice unaided listening.</a:t>
            </a:r>
          </a:p>
          <a:p>
            <a:r>
              <a:rPr lang="en-US" b="1" dirty="0"/>
              <a:t>Insight</a:t>
            </a:r>
            <a:r>
              <a:rPr lang="en-US" dirty="0"/>
              <a:t>: Reflects high metacognitive awareness and resistance to over-reliance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8FEF1B-F9EB-F078-3B21-C614DCAEB050}"/>
              </a:ext>
            </a:extLst>
          </p:cNvPr>
          <p:cNvSpPr/>
          <p:nvPr/>
        </p:nvSpPr>
        <p:spPr>
          <a:xfrm>
            <a:off x="213360" y="220343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4.2. Three Quantitative and Qualitative Models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ectangle 148"/>
          <p:cNvSpPr/>
          <p:nvPr/>
        </p:nvSpPr>
        <p:spPr>
          <a:xfrm>
            <a:off x="847800" y="701291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Correlation Matrix of Key Variables (Experimental Group)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899360" y="4573394"/>
            <a:ext cx="7905240" cy="1676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>
              <a:lnSpc>
                <a:spcPct val="150000"/>
              </a:lnSpc>
              <a:tabLst>
                <a:tab pos="0" algn="l"/>
              </a:tabLst>
            </a:pPr>
            <a:r>
              <a:rPr lang="en-GB" dirty="0">
                <a:latin typeface="Montserrat" panose="00000500000000000000" pitchFamily="2" charset="0"/>
              </a:rPr>
              <a:t>Note: *p &lt; .05; **p &lt; .01; n=40*</a:t>
            </a:r>
            <a:endParaRPr lang="en-US" dirty="0">
              <a:latin typeface="Montserrat" panose="00000500000000000000" pitchFamily="2" charset="0"/>
            </a:endParaRP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406476-544B-D4A6-41DF-4C1AD1D40259}"/>
              </a:ext>
            </a:extLst>
          </p:cNvPr>
          <p:cNvSpPr/>
          <p:nvPr/>
        </p:nvSpPr>
        <p:spPr>
          <a:xfrm>
            <a:off x="213360" y="220343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4.2. Three Quantitative and Qualitative Models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306D201-8308-F2A3-98A6-387AAB5845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513303"/>
              </p:ext>
            </p:extLst>
          </p:nvPr>
        </p:nvGraphicFramePr>
        <p:xfrm>
          <a:off x="271590" y="1062731"/>
          <a:ext cx="8600819" cy="3525206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2240279">
                  <a:extLst>
                    <a:ext uri="{9D8B030D-6E8A-4147-A177-3AD203B41FA5}">
                      <a16:colId xmlns:a16="http://schemas.microsoft.com/office/drawing/2014/main" val="212941060"/>
                    </a:ext>
                  </a:extLst>
                </a:gridCol>
                <a:gridCol w="1386840">
                  <a:extLst>
                    <a:ext uri="{9D8B030D-6E8A-4147-A177-3AD203B41FA5}">
                      <a16:colId xmlns:a16="http://schemas.microsoft.com/office/drawing/2014/main" val="3990122892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455882125"/>
                    </a:ext>
                  </a:extLst>
                </a:gridCol>
                <a:gridCol w="1158240">
                  <a:extLst>
                    <a:ext uri="{9D8B030D-6E8A-4147-A177-3AD203B41FA5}">
                      <a16:colId xmlns:a16="http://schemas.microsoft.com/office/drawing/2014/main" val="664287561"/>
                    </a:ext>
                  </a:extLst>
                </a:gridCol>
                <a:gridCol w="1203960">
                  <a:extLst>
                    <a:ext uri="{9D8B030D-6E8A-4147-A177-3AD203B41FA5}">
                      <a16:colId xmlns:a16="http://schemas.microsoft.com/office/drawing/2014/main" val="1490457404"/>
                    </a:ext>
                  </a:extLst>
                </a:gridCol>
                <a:gridCol w="1270380">
                  <a:extLst>
                    <a:ext uri="{9D8B030D-6E8A-4147-A177-3AD203B41FA5}">
                      <a16:colId xmlns:a16="http://schemas.microsoft.com/office/drawing/2014/main" val="965864277"/>
                    </a:ext>
                  </a:extLst>
                </a:gridCol>
              </a:tblGrid>
              <a:tr h="284564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Variable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extLst>
                  <a:ext uri="{0D108BD9-81ED-4DB2-BD59-A6C34878D82A}">
                    <a16:rowId xmlns:a16="http://schemas.microsoft.com/office/drawing/2014/main" val="3621761009"/>
                  </a:ext>
                </a:extLst>
              </a:tr>
              <a:tr h="50329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 dirty="0">
                          <a:effectLst/>
                        </a:rPr>
                        <a:t>1.Perceived Usefulness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0" marT="46872" marB="46872" anchor="ctr"/>
                </a:tc>
                <a:extLst>
                  <a:ext uri="{0D108BD9-81ED-4DB2-BD59-A6C34878D82A}">
                    <a16:rowId xmlns:a16="http://schemas.microsoft.com/office/drawing/2014/main" val="3627992924"/>
                  </a:ext>
                </a:extLst>
              </a:tr>
              <a:tr h="50329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2. Frequency of AI Tool Use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0.62**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0" marT="46872" marB="46872" anchor="ctr"/>
                </a:tc>
                <a:extLst>
                  <a:ext uri="{0D108BD9-81ED-4DB2-BD59-A6C34878D82A}">
                    <a16:rowId xmlns:a16="http://schemas.microsoft.com/office/drawing/2014/main" val="2173904606"/>
                  </a:ext>
                </a:extLst>
              </a:tr>
              <a:tr h="50329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3. Note-Taking Quality (Posttest)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0.58**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0.71**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0" marT="46872" marB="46872" anchor="ctr"/>
                </a:tc>
                <a:extLst>
                  <a:ext uri="{0D108BD9-81ED-4DB2-BD59-A6C34878D82A}">
                    <a16:rowId xmlns:a16="http://schemas.microsoft.com/office/drawing/2014/main" val="3776682046"/>
                  </a:ext>
                </a:extLst>
              </a:tr>
              <a:tr h="695650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 dirty="0">
                          <a:effectLst/>
                        </a:rPr>
                        <a:t>4.Listening Comprehension (</a:t>
                      </a:r>
                      <a:r>
                        <a:rPr lang="en-GB" sz="1600" dirty="0" err="1">
                          <a:effectLst/>
                        </a:rPr>
                        <a:t>Posttest</a:t>
                      </a:r>
                      <a:r>
                        <a:rPr lang="en-GB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0.53**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0.67**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0.79**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996" marR="0" marT="46872" marB="46872" anchor="ctr"/>
                </a:tc>
                <a:extLst>
                  <a:ext uri="{0D108BD9-81ED-4DB2-BD59-A6C34878D82A}">
                    <a16:rowId xmlns:a16="http://schemas.microsoft.com/office/drawing/2014/main" val="3556217380"/>
                  </a:ext>
                </a:extLst>
              </a:tr>
              <a:tr h="618086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 dirty="0">
                          <a:effectLst/>
                        </a:rPr>
                        <a:t>5.Self-Reported Anxiety Reduction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0.48*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0.44*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0.39*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0.52**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74996" marT="46872" marB="46872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1.00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74996" marR="0" marT="46872" marB="46872" anchor="ctr"/>
                </a:tc>
                <a:extLst>
                  <a:ext uri="{0D108BD9-81ED-4DB2-BD59-A6C34878D82A}">
                    <a16:rowId xmlns:a16="http://schemas.microsoft.com/office/drawing/2014/main" val="354913607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54F08B-A169-9E3E-EFCF-32957CDA1F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0730067"/>
              </p:ext>
            </p:extLst>
          </p:nvPr>
        </p:nvGraphicFramePr>
        <p:xfrm>
          <a:off x="91440" y="1309931"/>
          <a:ext cx="8961120" cy="37117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71007">
                  <a:extLst>
                    <a:ext uri="{9D8B030D-6E8A-4147-A177-3AD203B41FA5}">
                      <a16:colId xmlns:a16="http://schemas.microsoft.com/office/drawing/2014/main" val="3902207725"/>
                    </a:ext>
                  </a:extLst>
                </a:gridCol>
                <a:gridCol w="952677">
                  <a:extLst>
                    <a:ext uri="{9D8B030D-6E8A-4147-A177-3AD203B41FA5}">
                      <a16:colId xmlns:a16="http://schemas.microsoft.com/office/drawing/2014/main" val="1259047251"/>
                    </a:ext>
                  </a:extLst>
                </a:gridCol>
                <a:gridCol w="1511758">
                  <a:extLst>
                    <a:ext uri="{9D8B030D-6E8A-4147-A177-3AD203B41FA5}">
                      <a16:colId xmlns:a16="http://schemas.microsoft.com/office/drawing/2014/main" val="3817759750"/>
                    </a:ext>
                  </a:extLst>
                </a:gridCol>
                <a:gridCol w="1015120">
                  <a:extLst>
                    <a:ext uri="{9D8B030D-6E8A-4147-A177-3AD203B41FA5}">
                      <a16:colId xmlns:a16="http://schemas.microsoft.com/office/drawing/2014/main" val="25459623"/>
                    </a:ext>
                  </a:extLst>
                </a:gridCol>
                <a:gridCol w="1062765">
                  <a:extLst>
                    <a:ext uri="{9D8B030D-6E8A-4147-A177-3AD203B41FA5}">
                      <a16:colId xmlns:a16="http://schemas.microsoft.com/office/drawing/2014/main" val="1124450300"/>
                    </a:ext>
                  </a:extLst>
                </a:gridCol>
                <a:gridCol w="1169043">
                  <a:extLst>
                    <a:ext uri="{9D8B030D-6E8A-4147-A177-3AD203B41FA5}">
                      <a16:colId xmlns:a16="http://schemas.microsoft.com/office/drawing/2014/main" val="3140069714"/>
                    </a:ext>
                  </a:extLst>
                </a:gridCol>
                <a:gridCol w="778750">
                  <a:extLst>
                    <a:ext uri="{9D8B030D-6E8A-4147-A177-3AD203B41FA5}">
                      <a16:colId xmlns:a16="http://schemas.microsoft.com/office/drawing/2014/main" val="2969876471"/>
                    </a:ext>
                  </a:extLst>
                </a:gridCol>
              </a:tblGrid>
              <a:tr h="768723"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Rubric Component (Max Points)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Control Group (n=40)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Experimental Group (n=40)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 gridSpan="4"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1594227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6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Pretest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 err="1">
                          <a:effectLst/>
                        </a:rPr>
                        <a:t>Posttest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Gain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Pretest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Posttest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Gain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861197494"/>
                  </a:ext>
                </a:extLst>
              </a:tr>
              <a:tr h="467128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Organization (3 pts)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1.15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1.48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+0.33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1.18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2.35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+1.17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2243702229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Main Ideas (3 pts)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1.42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1.75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+0.33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1.45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2.28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+0.83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567945787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Supporting Details (3 pts)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1.38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1.62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+0.24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2.10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+0.70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3487063849"/>
                  </a:ext>
                </a:extLst>
              </a:tr>
              <a:tr h="552244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Abbreviations/</a:t>
                      </a:r>
                      <a:endParaRPr lang="en-US" sz="1600">
                        <a:effectLst/>
                      </a:endParaRPr>
                    </a:p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Symbols (3 pts)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1.33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+0.27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1.31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1.94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+0.63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3742153733"/>
                  </a:ext>
                </a:extLst>
              </a:tr>
              <a:tr h="335765">
                <a:tc>
                  <a:txBody>
                    <a:bodyPr/>
                    <a:lstStyle/>
                    <a:p>
                      <a:pPr marL="0" marR="0" algn="just">
                        <a:buNone/>
                      </a:pPr>
                      <a:r>
                        <a:rPr lang="en-GB" sz="1600">
                          <a:effectLst/>
                        </a:rPr>
                        <a:t>Total (12 pts)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5.28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6.45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+1.17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5.34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>
                          <a:effectLst/>
                        </a:rPr>
                        <a:t>8.67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107490" marT="67181" marB="67181" anchor="ctr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GB" sz="1600" dirty="0">
                          <a:effectLst/>
                        </a:rPr>
                        <a:t>+3.33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7490" marR="0" marT="67181" marB="67181" anchor="ctr"/>
                </a:tc>
                <a:extLst>
                  <a:ext uri="{0D108BD9-81ED-4DB2-BD59-A6C34878D82A}">
                    <a16:rowId xmlns:a16="http://schemas.microsoft.com/office/drawing/2014/main" val="54868850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C839ED-2BA4-20C9-B7DD-B82A4FAB3D31}"/>
              </a:ext>
            </a:extLst>
          </p:cNvPr>
          <p:cNvSpPr txBox="1"/>
          <p:nvPr/>
        </p:nvSpPr>
        <p:spPr>
          <a:xfrm>
            <a:off x="373378" y="581783"/>
            <a:ext cx="8557261" cy="728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GB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Comparison of Pre- and Post-Intervention Note-Taking Rubric Sub-Scores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marR="0" algn="r">
              <a:lnSpc>
                <a:spcPct val="120000"/>
              </a:lnSpc>
              <a:buNone/>
            </a:pPr>
            <a:r>
              <a:rPr lang="en-GB" sz="1800" b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Note:</a:t>
            </a:r>
            <a:r>
              <a:rPr lang="en-GB" sz="180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Rubric adapted from Jin &amp; Webb (2024).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6D2C68-8C9E-2A99-20A5-B10E40F63F86}"/>
              </a:ext>
            </a:extLst>
          </p:cNvPr>
          <p:cNvSpPr/>
          <p:nvPr/>
        </p:nvSpPr>
        <p:spPr>
          <a:xfrm>
            <a:off x="213360" y="220343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4.2. Three Quantitative and Qualitative Models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59CD0-FD4E-0646-6779-6FAA165E0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1C3E53-A033-FD2E-F9BA-0905910E2C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209934"/>
              </p:ext>
            </p:extLst>
          </p:nvPr>
        </p:nvGraphicFramePr>
        <p:xfrm>
          <a:off x="213360" y="948802"/>
          <a:ext cx="8671559" cy="372638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703617">
                  <a:extLst>
                    <a:ext uri="{9D8B030D-6E8A-4147-A177-3AD203B41FA5}">
                      <a16:colId xmlns:a16="http://schemas.microsoft.com/office/drawing/2014/main" val="4033819548"/>
                    </a:ext>
                  </a:extLst>
                </a:gridCol>
                <a:gridCol w="1097722">
                  <a:extLst>
                    <a:ext uri="{9D8B030D-6E8A-4147-A177-3AD203B41FA5}">
                      <a16:colId xmlns:a16="http://schemas.microsoft.com/office/drawing/2014/main" val="752999776"/>
                    </a:ext>
                  </a:extLst>
                </a:gridCol>
                <a:gridCol w="4559581">
                  <a:extLst>
                    <a:ext uri="{9D8B030D-6E8A-4147-A177-3AD203B41FA5}">
                      <a16:colId xmlns:a16="http://schemas.microsoft.com/office/drawing/2014/main" val="3769465530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572974721"/>
                    </a:ext>
                  </a:extLst>
                </a:gridCol>
              </a:tblGrid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Theme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Frequency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Example Quote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Representative Participant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extLst>
                  <a:ext uri="{0D108BD9-81ED-4DB2-BD59-A6C34878D82A}">
                    <a16:rowId xmlns:a16="http://schemas.microsoft.com/office/drawing/2014/main" val="2301719620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AI as verification tool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32 (80%)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“I listen first without AI, then check my notes against the transcript. This shows me what I missed.”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E08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166571814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Reduced listening anxiety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28 (70%)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“Knowing I can see the transcript later makes me less nervous during first listening.”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E22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3799210249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Concern about over-reliance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26 (65%)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“Sometimes I just wait for AI instead of trying to listen. That’s a bad habit I’m fighting.”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E17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2931128333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Improved vocabulary acquisition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24 (60%)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“AI explains unknown words immediately. I learn more words per lecture now.”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E35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4122863948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Need for instructor guidance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22 (55%)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“AI is powerful, but I don’t always know how to use it best. Teacher shows us strategies.”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>
                          <a:effectLst/>
                        </a:rPr>
                        <a:t>E12</a:t>
                      </a:r>
                      <a:endParaRPr lang="en-US" sz="120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561272663"/>
                  </a:ext>
                </a:extLst>
              </a:tr>
              <a:tr h="4479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Technical frustration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0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18 (45%)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“Slow internet makes AI transcription lag. Very annoying during live listening.”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88966" marT="55604" marB="5560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buNone/>
                      </a:pPr>
                      <a:r>
                        <a:rPr lang="en-GB" sz="1200" dirty="0">
                          <a:effectLst/>
                        </a:rPr>
                        <a:t>E03</a:t>
                      </a:r>
                      <a:endParaRPr lang="en-US" sz="1200" dirty="0">
                        <a:effectLst/>
                        <a:latin typeface="Montserrat" panose="000005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88966" marR="0" marT="55604" marB="55604" anchor="ctr"/>
                </a:tc>
                <a:extLst>
                  <a:ext uri="{0D108BD9-81ED-4DB2-BD59-A6C34878D82A}">
                    <a16:rowId xmlns:a16="http://schemas.microsoft.com/office/drawing/2014/main" val="341209941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13E2B2E-246B-344C-5E67-ECCB08041690}"/>
              </a:ext>
            </a:extLst>
          </p:cNvPr>
          <p:cNvSpPr txBox="1"/>
          <p:nvPr/>
        </p:nvSpPr>
        <p:spPr>
          <a:xfrm>
            <a:off x="1135380" y="576249"/>
            <a:ext cx="6873240" cy="401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200"/>
              </a:spcBef>
              <a:buNone/>
            </a:pPr>
            <a:r>
              <a:rPr lang="en-GB" sz="1800" b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Thematic Analysis of Reflective Journals (Experimental Group)</a:t>
            </a:r>
            <a:endParaRPr lang="en-US" sz="2000" b="1" dirty="0">
              <a:solidFill>
                <a:srgbClr val="2E74B5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6D43CB-AA93-DBE1-0A33-241715F3BC8F}"/>
              </a:ext>
            </a:extLst>
          </p:cNvPr>
          <p:cNvSpPr/>
          <p:nvPr/>
        </p:nvSpPr>
        <p:spPr>
          <a:xfrm>
            <a:off x="213360" y="220343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4.2. Three Quantitative and Qualitative Models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3FAC8A-879D-E4F8-21D3-6519B7AB3644}"/>
              </a:ext>
            </a:extLst>
          </p:cNvPr>
          <p:cNvSpPr txBox="1"/>
          <p:nvPr/>
        </p:nvSpPr>
        <p:spPr>
          <a:xfrm>
            <a:off x="213360" y="4661547"/>
            <a:ext cx="850391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ighlight>
                  <a:srgbClr val="C0C0C0"/>
                </a:highlight>
                <a:latin typeface="Montserrat" panose="00000500000000000000" pitchFamily="2" charset="0"/>
              </a:rPr>
              <a:t>Note: Multiple themes could be reported per participant; percentages reflect proportion of 40 participants mentioning each theme at least once.</a:t>
            </a:r>
          </a:p>
        </p:txBody>
      </p:sp>
    </p:spTree>
    <p:extLst>
      <p:ext uri="{BB962C8B-B14F-4D97-AF65-F5344CB8AC3E}">
        <p14:creationId xmlns:p14="http://schemas.microsoft.com/office/powerpoint/2010/main" val="3461106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D930A-BDD8-44F5-9C9E-67A59FB2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ectangle 150">
            <a:extLst>
              <a:ext uri="{FF2B5EF4-FFF2-40B4-BE49-F238E27FC236}">
                <a16:creationId xmlns:a16="http://schemas.microsoft.com/office/drawing/2014/main" id="{6FD8CD31-66E9-5B6F-EA9C-F50662CE136C}"/>
              </a:ext>
            </a:extLst>
          </p:cNvPr>
          <p:cNvSpPr/>
          <p:nvPr/>
        </p:nvSpPr>
        <p:spPr>
          <a:xfrm>
            <a:off x="619200" y="17724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000"/>
                </a:solidFill>
                <a:effectLst/>
                <a:uFillTx/>
                <a:latin typeface="Montserrat" panose="00000500000000000000" pitchFamily="2" charset="0"/>
              </a:rPr>
              <a:t>Discussion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8BAE22E5-D7BE-4C03-9568-48A1CA2DCA48}"/>
              </a:ext>
            </a:extLst>
          </p:cNvPr>
          <p:cNvSpPr/>
          <p:nvPr/>
        </p:nvSpPr>
        <p:spPr>
          <a:xfrm>
            <a:off x="619200" y="1188840"/>
            <a:ext cx="8418120" cy="24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350838" indent="-350838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12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AI should be used to support, not replace, active listening.</a:t>
            </a:r>
          </a:p>
          <a:p>
            <a:pPr marL="350838" indent="-350838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12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Impact depends on strategic integration rather than mere access.</a:t>
            </a:r>
          </a:p>
          <a:p>
            <a:pPr marL="350838" indent="-350838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112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AI provides a safety net that lowers comprehension pressure.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25987743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image_0:slide_img_DcMIia.jpg"/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5048280" y="619200"/>
            <a:ext cx="2285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5.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5048280" y="1428840"/>
            <a:ext cx="3867120" cy="609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000" dirty="0">
                <a:solidFill>
                  <a:srgbClr val="00094A"/>
                </a:solidFill>
                <a:latin typeface="Montserrat"/>
              </a:rPr>
              <a:t>CONCLUSION</a:t>
            </a:r>
            <a:endParaRPr lang="en-US" sz="4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5048280" y="3333600"/>
            <a:ext cx="34761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tangle 147"/>
          <p:cNvSpPr/>
          <p:nvPr/>
        </p:nvSpPr>
        <p:spPr>
          <a:xfrm>
            <a:off x="320040" y="472560"/>
            <a:ext cx="8671560" cy="256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288925" indent="-288925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7200" b="0" u="none" strike="noStrike" dirty="0">
                <a:solidFill>
                  <a:srgbClr val="00094A"/>
                </a:solidFill>
                <a:effectLst/>
                <a:uFillTx/>
                <a:latin typeface="Montserrat" panose="00000500000000000000" pitchFamily="2" charset="0"/>
              </a:rPr>
              <a:t>AI-enhanced instruction leads to significantly higher improvements in listening comprehension (50% gain) and note-taking quality (62.4% gain) compared to conventional methods.</a:t>
            </a:r>
          </a:p>
          <a:p>
            <a:pPr marL="288925" indent="-288925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7200" b="0" u="none" strike="noStrike" dirty="0">
                <a:solidFill>
                  <a:srgbClr val="00094A"/>
                </a:solidFill>
                <a:effectLst/>
                <a:uFillTx/>
                <a:latin typeface="Montserrat" panose="00000500000000000000" pitchFamily="2" charset="0"/>
              </a:rPr>
              <a:t>The effectiveness of AI depends on pedagogical scaffolding; using AI as a verification tool (comparative dual-column approach) is superior to passive dependence.</a:t>
            </a:r>
          </a:p>
          <a:p>
            <a:pPr marL="288925" indent="-288925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7200" b="0" u="none" strike="noStrike" dirty="0">
                <a:solidFill>
                  <a:srgbClr val="00094A"/>
                </a:solidFill>
                <a:effectLst/>
                <a:uFillTx/>
                <a:latin typeface="Montserrat" panose="00000500000000000000" pitchFamily="2" charset="0"/>
              </a:rPr>
              <a:t>Strategic deployment of AI tools fosters learner independence while reducing cognitive load and listening anxiety.</a:t>
            </a:r>
          </a:p>
          <a:p>
            <a:pPr marL="288925" indent="-288925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7200" b="0" u="none" strike="noStrike" dirty="0">
                <a:solidFill>
                  <a:srgbClr val="00094A"/>
                </a:solidFill>
                <a:effectLst/>
                <a:uFillTx/>
                <a:latin typeface="Montserrat" panose="00000500000000000000" pitchFamily="2" charset="0"/>
              </a:rPr>
              <a:t>While perceptions are overwhelmingly positive, students remain aware of technical limitations like unnatural prosody and transcription inaccuracies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Rectangle 152"/>
          <p:cNvSpPr/>
          <p:nvPr/>
        </p:nvSpPr>
        <p:spPr>
          <a:xfrm>
            <a:off x="619200" y="3144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85000" lnSpcReduction="1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Suggestions for Future Research</a:t>
            </a:r>
            <a:endParaRPr lang="en-US" sz="24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335280" y="822960"/>
            <a:ext cx="8534400" cy="40061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en-GB" dirty="0"/>
              <a:t>Longitudinal designs are needed to examine whether AI-induced gains persist over time and whether over-reliance concerns materialize into long-term skill deficits.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en-GB" dirty="0"/>
              <a:t>Comparative studies across different AI tool types (e.g., generative AI vs. speech recognition alone) would clarify which features drive improvement.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en-GB" dirty="0"/>
              <a:t>Investigations with larger, more diverse samples across multiple Vietnamese universities would enhance generalizability.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tabLst>
                <a:tab pos="0" algn="l"/>
              </a:tabLst>
            </a:pPr>
            <a:r>
              <a:rPr lang="en-GB" dirty="0"/>
              <a:t> </a:t>
            </a:r>
            <a:r>
              <a:rPr lang="en-US" dirty="0"/>
              <a:t>Move from isolated interventions toward systematic, sustainable pedagogical models that officially integrate AI into the EFL curriculum</a:t>
            </a:r>
            <a:endParaRPr lang="en-GB" dirty="0"/>
          </a:p>
          <a:p>
            <a:pPr>
              <a:lnSpc>
                <a:spcPct val="150000"/>
              </a:lnSpc>
              <a:tabLst>
                <a:tab pos="0" algn="l"/>
              </a:tabLst>
            </a:pPr>
            <a:endParaRPr lang="en-GB" dirty="0"/>
          </a:p>
          <a:p>
            <a:pPr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18398-80DC-4079-D2DD-F2E490A1F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image_0:slide_img_Pllaea.jpg">
            <a:extLst>
              <a:ext uri="{FF2B5EF4-FFF2-40B4-BE49-F238E27FC236}">
                <a16:creationId xmlns:a16="http://schemas.microsoft.com/office/drawing/2014/main" id="{2935E339-123A-045A-2DB6-917330A6E85E}"/>
              </a:ext>
            </a:extLst>
          </p:cNvPr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4483A5B6-E421-5C0D-FC03-3DD5C731E7BB}"/>
              </a:ext>
            </a:extLst>
          </p:cNvPr>
          <p:cNvSpPr/>
          <p:nvPr/>
        </p:nvSpPr>
        <p:spPr>
          <a:xfrm>
            <a:off x="5048280" y="619200"/>
            <a:ext cx="2285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dirty="0">
                <a:solidFill>
                  <a:srgbClr val="00094A"/>
                </a:solidFill>
                <a:latin typeface="Montserrat"/>
              </a:rPr>
              <a:t>1</a:t>
            </a:r>
            <a:r>
              <a:rPr lang="en-US" sz="5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.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6077D3C1-1D24-2B55-F46B-63D6176A228D}"/>
              </a:ext>
            </a:extLst>
          </p:cNvPr>
          <p:cNvSpPr/>
          <p:nvPr/>
        </p:nvSpPr>
        <p:spPr>
          <a:xfrm>
            <a:off x="5048280" y="1809900"/>
            <a:ext cx="3932352" cy="11429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600" dirty="0">
                <a:solidFill>
                  <a:srgbClr val="00094A"/>
                </a:solidFill>
                <a:latin typeface="Montserrat"/>
              </a:rPr>
              <a:t>INTRODUCTION</a:t>
            </a:r>
            <a:endParaRPr lang="en-US" sz="3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B5594B78-E636-27FB-E815-19D42013A293}"/>
              </a:ext>
            </a:extLst>
          </p:cNvPr>
          <p:cNvSpPr/>
          <p:nvPr/>
        </p:nvSpPr>
        <p:spPr>
          <a:xfrm>
            <a:off x="5048280" y="3333600"/>
            <a:ext cx="34761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35381567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11;p71"/>
          <p:cNvSpPr/>
          <p:nvPr/>
        </p:nvSpPr>
        <p:spPr>
          <a:xfrm rot="10800000">
            <a:off x="6467760" y="-75960"/>
            <a:ext cx="2714400" cy="847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423720" rIns="870823080" bIns="42372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7" name="Google Shape;1712;p71"/>
          <p:cNvSpPr/>
          <p:nvPr/>
        </p:nvSpPr>
        <p:spPr>
          <a:xfrm>
            <a:off x="7905600" y="3276720"/>
            <a:ext cx="1257120" cy="1866600"/>
          </a:xfrm>
          <a:prstGeom prst="rect">
            <a:avLst/>
          </a:prstGeom>
          <a:solidFill>
            <a:srgbClr val="63DBF5">
              <a:alpha val="69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933480" rIns="870823080" bIns="93348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8" name="Google Shape;1713;p71"/>
          <p:cNvSpPr/>
          <p:nvPr/>
        </p:nvSpPr>
        <p:spPr>
          <a:xfrm>
            <a:off x="-47520" y="3438360"/>
            <a:ext cx="1961640" cy="1704600"/>
          </a:xfrm>
          <a:prstGeom prst="rect">
            <a:avLst/>
          </a:prstGeom>
          <a:solidFill>
            <a:schemeClr val="dk1">
              <a:alpha val="10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852480" rIns="870823080" bIns="85248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79" name="Google Shape;1714;p71"/>
          <p:cNvSpPr/>
          <p:nvPr/>
        </p:nvSpPr>
        <p:spPr>
          <a:xfrm>
            <a:off x="-47520" y="4591080"/>
            <a:ext cx="4152600" cy="552240"/>
          </a:xfrm>
          <a:prstGeom prst="rect">
            <a:avLst/>
          </a:prstGeom>
          <a:solidFill>
            <a:srgbClr val="63DBF5">
              <a:alpha val="69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276120" rIns="870823080" bIns="27612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0" name="Google Shape;1715;p71"/>
          <p:cNvSpPr/>
          <p:nvPr/>
        </p:nvSpPr>
        <p:spPr>
          <a:xfrm>
            <a:off x="6896160" y="4829040"/>
            <a:ext cx="2266560" cy="313920"/>
          </a:xfrm>
          <a:prstGeom prst="rect">
            <a:avLst/>
          </a:prstGeom>
          <a:solidFill>
            <a:srgbClr val="006DF5">
              <a:alpha val="4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156960" rIns="870823080" bIns="15696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81" name="Google Shape;1716;p71"/>
          <p:cNvSpPr/>
          <p:nvPr/>
        </p:nvSpPr>
        <p:spPr>
          <a:xfrm>
            <a:off x="-628560" y="895320"/>
            <a:ext cx="1885680" cy="209160"/>
          </a:xfrm>
          <a:prstGeom prst="rect">
            <a:avLst/>
          </a:prstGeom>
          <a:solidFill>
            <a:srgbClr val="516CEE">
              <a:alpha val="60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0823080" tIns="104760" rIns="870823080" bIns="104760" anchor="ctr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grpSp>
        <p:nvGrpSpPr>
          <p:cNvPr id="182" name="Google Shape;1717;p71"/>
          <p:cNvGrpSpPr/>
          <p:nvPr/>
        </p:nvGrpSpPr>
        <p:grpSpPr>
          <a:xfrm>
            <a:off x="479160" y="2241000"/>
            <a:ext cx="986040" cy="2095560"/>
            <a:chOff x="479160" y="2241000"/>
            <a:chExt cx="986040" cy="2095560"/>
          </a:xfrm>
        </p:grpSpPr>
        <p:cxnSp>
          <p:nvCxnSpPr>
            <p:cNvPr id="183" name="Google Shape;1718;p71"/>
            <p:cNvCxnSpPr/>
            <p:nvPr/>
          </p:nvCxnSpPr>
          <p:spPr>
            <a:xfrm>
              <a:off x="146520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4" name="Google Shape;1719;p71"/>
            <p:cNvCxnSpPr/>
            <p:nvPr/>
          </p:nvCxnSpPr>
          <p:spPr>
            <a:xfrm>
              <a:off x="138924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5" name="Google Shape;1720;p71"/>
            <p:cNvCxnSpPr/>
            <p:nvPr/>
          </p:nvCxnSpPr>
          <p:spPr>
            <a:xfrm>
              <a:off x="131328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6" name="Google Shape;1721;p71"/>
            <p:cNvCxnSpPr/>
            <p:nvPr/>
          </p:nvCxnSpPr>
          <p:spPr>
            <a:xfrm>
              <a:off x="123768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7" name="Google Shape;1722;p71"/>
            <p:cNvCxnSpPr/>
            <p:nvPr/>
          </p:nvCxnSpPr>
          <p:spPr>
            <a:xfrm>
              <a:off x="108576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8" name="Google Shape;1723;p71"/>
            <p:cNvCxnSpPr/>
            <p:nvPr/>
          </p:nvCxnSpPr>
          <p:spPr>
            <a:xfrm>
              <a:off x="93420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89" name="Google Shape;1724;p71"/>
            <p:cNvCxnSpPr/>
            <p:nvPr/>
          </p:nvCxnSpPr>
          <p:spPr>
            <a:xfrm>
              <a:off x="78228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0" name="Google Shape;1725;p71"/>
            <p:cNvCxnSpPr/>
            <p:nvPr/>
          </p:nvCxnSpPr>
          <p:spPr>
            <a:xfrm>
              <a:off x="116172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1" name="Google Shape;1726;p71"/>
            <p:cNvCxnSpPr/>
            <p:nvPr/>
          </p:nvCxnSpPr>
          <p:spPr>
            <a:xfrm>
              <a:off x="101016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2" name="Google Shape;1727;p71"/>
            <p:cNvCxnSpPr/>
            <p:nvPr/>
          </p:nvCxnSpPr>
          <p:spPr>
            <a:xfrm>
              <a:off x="85824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3" name="Google Shape;1728;p71"/>
            <p:cNvCxnSpPr/>
            <p:nvPr/>
          </p:nvCxnSpPr>
          <p:spPr>
            <a:xfrm>
              <a:off x="70668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4" name="Google Shape;1729;p71"/>
            <p:cNvCxnSpPr/>
            <p:nvPr/>
          </p:nvCxnSpPr>
          <p:spPr>
            <a:xfrm>
              <a:off x="63072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5" name="Google Shape;1730;p71"/>
            <p:cNvCxnSpPr/>
            <p:nvPr/>
          </p:nvCxnSpPr>
          <p:spPr>
            <a:xfrm>
              <a:off x="55476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  <p:cxnSp>
          <p:nvCxnSpPr>
            <p:cNvPr id="196" name="Google Shape;1731;p71"/>
            <p:cNvCxnSpPr/>
            <p:nvPr/>
          </p:nvCxnSpPr>
          <p:spPr>
            <a:xfrm>
              <a:off x="479160" y="2241000"/>
              <a:ext cx="360" cy="2095920"/>
            </a:xfrm>
            <a:prstGeom prst="straightConnector1">
              <a:avLst/>
            </a:prstGeom>
            <a:ln w="9525">
              <a:solidFill>
                <a:srgbClr val="63DBF5"/>
              </a:solidFill>
              <a:round/>
            </a:ln>
          </p:spPr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351A26D-1970-FDC4-5705-C8DB23546DFE}"/>
              </a:ext>
            </a:extLst>
          </p:cNvPr>
          <p:cNvSpPr txBox="1"/>
          <p:nvPr/>
        </p:nvSpPr>
        <p:spPr>
          <a:xfrm>
            <a:off x="2187480" y="1070699"/>
            <a:ext cx="4791360" cy="3139321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kumimoji="0" lang="en" sz="6600" b="1" i="0" u="none" strike="noStrike" kern="1200" cap="none" spc="0" normalizeH="0" baseline="0" noProof="0" dirty="0">
                <a:ln>
                  <a:noFill/>
                </a:ln>
                <a:solidFill>
                  <a:srgbClr val="00094A"/>
                </a:solidFill>
                <a:effectLst/>
                <a:uLnTx/>
                <a:uFillTx/>
                <a:latin typeface="Montserrat"/>
                <a:ea typeface="Montserrat"/>
                <a:cs typeface="+mj-cs"/>
              </a:rPr>
              <a:t>Thanks for listening.</a:t>
            </a:r>
            <a:endParaRPr lang="en-US" sz="6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99E0A-FC80-A7D5-3F96-A9CA56565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C4F5DE32-04D2-C56B-DEF2-28C06B13ED9C}"/>
              </a:ext>
            </a:extLst>
          </p:cNvPr>
          <p:cNvSpPr/>
          <p:nvPr/>
        </p:nvSpPr>
        <p:spPr>
          <a:xfrm>
            <a:off x="619200" y="375360"/>
            <a:ext cx="5810476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Introduction</a:t>
            </a:r>
            <a:endParaRPr lang="en-US" sz="2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DB04D4CC-C3C7-E674-8F27-1D3F3B4BE2B9}"/>
              </a:ext>
            </a:extLst>
          </p:cNvPr>
          <p:cNvSpPr/>
          <p:nvPr/>
        </p:nvSpPr>
        <p:spPr>
          <a:xfrm>
            <a:off x="533856" y="1226118"/>
            <a:ext cx="7905240" cy="26912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55000" lnSpcReduction="20000"/>
          </a:bodyPr>
          <a:lstStyle/>
          <a:p>
            <a:r>
              <a:rPr lang="en-US" sz="4400" b="1" dirty="0">
                <a:latin typeface="Montserrat" panose="00000500000000000000" pitchFamily="2" charset="0"/>
              </a:rPr>
              <a:t>Research Background</a:t>
            </a:r>
          </a:p>
          <a:p>
            <a:endParaRPr lang="en-US" sz="3800" dirty="0">
              <a:latin typeface="Montserrat" panose="000005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Montserrat" panose="00000500000000000000" pitchFamily="2" charset="0"/>
              </a:rPr>
              <a:t>Rapid transformation of higher education pedagogical practices.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800" dirty="0">
              <a:latin typeface="Montserrat" panose="000005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Montserrat" panose="00000500000000000000" pitchFamily="2" charset="0"/>
              </a:rPr>
              <a:t>HUFLIT’s focus on foreign languages and IT integration.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800" dirty="0">
              <a:latin typeface="Montserrat" panose="000005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800" dirty="0">
                <a:latin typeface="Montserrat" panose="00000500000000000000" pitchFamily="2" charset="0"/>
              </a:rPr>
              <a:t>First-year students adapting from secondary to tertiary AI-enhanced learning paradigms.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  <p:extLst>
      <p:ext uri="{BB962C8B-B14F-4D97-AF65-F5344CB8AC3E}">
        <p14:creationId xmlns:p14="http://schemas.microsoft.com/office/powerpoint/2010/main" val="3332840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557B8-5A92-896B-96F1-89043B018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2E697A09-9520-BFA9-6C53-37230198B16B}"/>
              </a:ext>
            </a:extLst>
          </p:cNvPr>
          <p:cNvSpPr/>
          <p:nvPr/>
        </p:nvSpPr>
        <p:spPr>
          <a:xfrm>
            <a:off x="619200" y="37536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Introduction</a:t>
            </a:r>
            <a:endParaRPr lang="en-US" sz="2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FADFDE8-FDA7-8D61-7E7E-FE70E24FBCC9}"/>
              </a:ext>
            </a:extLst>
          </p:cNvPr>
          <p:cNvSpPr/>
          <p:nvPr/>
        </p:nvSpPr>
        <p:spPr>
          <a:xfrm>
            <a:off x="533856" y="1014387"/>
            <a:ext cx="8610144" cy="39173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r>
              <a:rPr lang="en-US" sz="3800" b="1" dirty="0">
                <a:latin typeface="Montserrat" panose="00000500000000000000" pitchFamily="2" charset="0"/>
              </a:rPr>
              <a:t>The Problem Statement</a:t>
            </a:r>
          </a:p>
          <a:p>
            <a:endParaRPr lang="en-US" sz="2600" dirty="0">
              <a:latin typeface="Montserrat" panose="00000500000000000000" pitchFamily="2" charset="0"/>
            </a:endParaRP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900" b="0" u="none" strike="noStrike" dirty="0">
                <a:effectLst/>
                <a:uFillTx/>
                <a:latin typeface="Montserrat" panose="00000500000000000000" pitchFamily="2" charset="0"/>
              </a:rPr>
              <a:t>Discrepancy between students' self-reported AI competency and actual effective utilization for academic tasks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900" b="0" u="none" strike="noStrike" dirty="0">
              <a:effectLst/>
              <a:uFillTx/>
              <a:latin typeface="Montserrat" panose="00000500000000000000" pitchFamily="2" charset="0"/>
            </a:endParaRP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900" b="0" u="none" strike="noStrike" dirty="0">
                <a:effectLst/>
                <a:uFillTx/>
                <a:latin typeface="Montserrat" panose="00000500000000000000" pitchFamily="2" charset="0"/>
              </a:rPr>
              <a:t>Note-taking Challenges: Simultaneous processing of oral input and writing remains a significant hurdle</a:t>
            </a: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en-US" sz="2900" b="0" u="none" strike="noStrike" dirty="0">
              <a:effectLst/>
              <a:uFillTx/>
              <a:latin typeface="Montserrat" panose="00000500000000000000" pitchFamily="2" charset="0"/>
            </a:endParaRPr>
          </a:p>
          <a:p>
            <a:pPr marL="457200" indent="-4572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900" b="0" u="none" strike="noStrike" dirty="0">
                <a:effectLst/>
                <a:uFillTx/>
                <a:latin typeface="Montserrat" panose="00000500000000000000" pitchFamily="2" charset="0"/>
              </a:rPr>
              <a:t>Institutional Goal: Need for systematic investigation of AI tools in the Vietnamese EFL context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000000"/>
                </a:solidFill>
                <a:effectLst/>
                <a:uFillTx/>
                <a:latin typeface="OpenSymbo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711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16552-A1F4-DBCA-5963-692F9C6AB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AB7BB2B5-3BE6-BF29-C409-430CCF187219}"/>
              </a:ext>
            </a:extLst>
          </p:cNvPr>
          <p:cNvSpPr/>
          <p:nvPr/>
        </p:nvSpPr>
        <p:spPr>
          <a:xfrm>
            <a:off x="619200" y="37536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800" b="1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Introduction</a:t>
            </a:r>
            <a:endParaRPr lang="en-US" sz="2800" b="1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5661C69-74EC-F870-6221-AE0F7ED91579}"/>
              </a:ext>
            </a:extLst>
          </p:cNvPr>
          <p:cNvSpPr/>
          <p:nvPr/>
        </p:nvSpPr>
        <p:spPr>
          <a:xfrm>
            <a:off x="533856" y="1052888"/>
            <a:ext cx="8610144" cy="391738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r>
              <a:rPr lang="en-US" sz="2800" b="1" dirty="0">
                <a:latin typeface="Montserrat" panose="00000500000000000000" pitchFamily="2" charset="0"/>
              </a:rPr>
              <a:t>Research Questions</a:t>
            </a:r>
          </a:p>
          <a:p>
            <a:endParaRPr lang="en-US" sz="1600" dirty="0">
              <a:solidFill>
                <a:srgbClr val="000000"/>
              </a:solidFill>
              <a:latin typeface="OpenSymbol"/>
            </a:endParaRPr>
          </a:p>
          <a:p>
            <a:r>
              <a:rPr lang="en-US" sz="2000" dirty="0">
                <a:latin typeface="Montserrat" panose="00000500000000000000" pitchFamily="2" charset="0"/>
              </a:rPr>
              <a:t>1.What are HUFLIT first-year students’ perceptions of using AI in learning English?</a:t>
            </a:r>
          </a:p>
          <a:p>
            <a:endParaRPr lang="en-US" sz="2000" dirty="0">
              <a:latin typeface="Montserrat" panose="00000500000000000000" pitchFamily="2" charset="0"/>
            </a:endParaRPr>
          </a:p>
          <a:p>
            <a:r>
              <a:rPr lang="en-US" sz="2000" dirty="0">
                <a:latin typeface="Montserrat" panose="00000500000000000000" pitchFamily="2" charset="0"/>
              </a:rPr>
              <a:t>2.How do AI tools impact HUFLIT first-year students’ English learning skills?</a:t>
            </a:r>
          </a:p>
          <a:p>
            <a:endParaRPr lang="en-US" sz="2000" dirty="0">
              <a:latin typeface="Montserrat" panose="00000500000000000000" pitchFamily="2" charset="0"/>
            </a:endParaRPr>
          </a:p>
          <a:p>
            <a:r>
              <a:rPr lang="en-US" sz="2000" dirty="0">
                <a:latin typeface="Montserrat" panose="00000500000000000000" pitchFamily="2" charset="0"/>
              </a:rPr>
              <a:t>3.How did they apply note-taking skills in listening texts?</a:t>
            </a:r>
          </a:p>
        </p:txBody>
      </p:sp>
    </p:spTree>
    <p:extLst>
      <p:ext uri="{BB962C8B-B14F-4D97-AF65-F5344CB8AC3E}">
        <p14:creationId xmlns:p14="http://schemas.microsoft.com/office/powerpoint/2010/main" val="796599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image_0:slide_img_Pllaea.jpg"/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5048280" y="619200"/>
            <a:ext cx="2285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9999"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50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2.</a:t>
            </a:r>
            <a:endParaRPr lang="en-US" sz="50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5048280" y="1428840"/>
            <a:ext cx="3754344" cy="11429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4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LITERATURE REVIEW</a:t>
            </a:r>
            <a:endParaRPr lang="en-US" sz="4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5048280" y="3333600"/>
            <a:ext cx="347616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62500" lnSpcReduction="20000"/>
          </a:bodyPr>
          <a:lstStyle/>
          <a:p>
            <a:pPr defTabSz="914400">
              <a:lnSpc>
                <a:spcPct val="150000"/>
              </a:lnSpc>
              <a:tabLst>
                <a:tab pos="0" algn="l"/>
              </a:tabLst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image_0:slide_img_bdiafa.jpg"/>
          <p:cNvSpPr/>
          <p:nvPr/>
        </p:nvSpPr>
        <p:spPr>
          <a:xfrm>
            <a:off x="228600" y="257040"/>
            <a:ext cx="4114440" cy="46288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4572000" y="461280"/>
            <a:ext cx="3429456" cy="72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Academic Listening as a Dual-Task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410000" y="1183200"/>
            <a:ext cx="4734000" cy="243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Simultaneous processing of oral input, content comprehension, and written record generation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Learners must split limited attention between speech and writing</a:t>
            </a:r>
          </a:p>
          <a:p>
            <a:pPr marL="342900" indent="-342900" defTabSz="9144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en-US" sz="2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First-year students often lack prior systematic note-taking training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tangle 115"/>
          <p:cNvSpPr/>
          <p:nvPr/>
        </p:nvSpPr>
        <p:spPr>
          <a:xfrm>
            <a:off x="619200" y="619200"/>
            <a:ext cx="7905240" cy="36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2400" b="0" u="none" strike="noStrike" dirty="0">
                <a:solidFill>
                  <a:srgbClr val="00094A"/>
                </a:solidFill>
                <a:effectLst/>
                <a:uFillTx/>
                <a:latin typeface="Montserrat"/>
              </a:rPr>
              <a:t>Defining Effective Note-Taking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221688" y="1505430"/>
            <a:ext cx="8302752" cy="106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25000" lnSpcReduction="20000"/>
          </a:bodyPr>
          <a:lstStyle/>
          <a:p>
            <a:pPr marL="1143000" indent="-403225" defTabSz="914400">
              <a:lnSpc>
                <a:spcPct val="150000"/>
              </a:lnSpc>
              <a:buSzPct val="125000"/>
              <a:buFont typeface="Arial" panose="020B0604020202020204" pitchFamily="34" charset="0"/>
              <a:buChar char="•"/>
              <a:tabLst>
                <a:tab pos="338138" algn="l"/>
              </a:tabLst>
            </a:pPr>
            <a:r>
              <a:rPr lang="en-US" sz="8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Quality vs. Quantity: Organization and inclusion of main ideas correlate more strongly with comprehension than word count</a:t>
            </a:r>
          </a:p>
          <a:p>
            <a:pPr marL="1143000" indent="-403225" defTabSz="914400">
              <a:lnSpc>
                <a:spcPct val="150000"/>
              </a:lnSpc>
              <a:buSzPct val="125000"/>
              <a:buFont typeface="Arial" panose="020B0604020202020204" pitchFamily="34" charset="0"/>
              <a:buChar char="•"/>
              <a:tabLst>
                <a:tab pos="338138" algn="l"/>
              </a:tabLst>
            </a:pPr>
            <a:endParaRPr lang="en-US" sz="8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1143000" indent="-403225" defTabSz="914400">
              <a:lnSpc>
                <a:spcPct val="150000"/>
              </a:lnSpc>
              <a:buSzPct val="125000"/>
              <a:buFont typeface="Arial" panose="020B0604020202020204" pitchFamily="34" charset="0"/>
              <a:buChar char="•"/>
              <a:tabLst>
                <a:tab pos="338138" algn="l"/>
              </a:tabLst>
            </a:pPr>
            <a:r>
              <a:rPr lang="en-US" sz="8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Metrics: Well-organized notes (hierarchical structures, symbols) are better predictors of performance</a:t>
            </a:r>
          </a:p>
          <a:p>
            <a:pPr marL="1143000" indent="-403225" defTabSz="914400">
              <a:lnSpc>
                <a:spcPct val="150000"/>
              </a:lnSpc>
              <a:buSzPct val="125000"/>
              <a:buFont typeface="Arial" panose="020B0604020202020204" pitchFamily="34" charset="0"/>
              <a:buChar char="•"/>
              <a:tabLst>
                <a:tab pos="338138" algn="l"/>
              </a:tabLst>
            </a:pPr>
            <a:endParaRPr lang="en-US" sz="8000" b="0" u="none" strike="noStrike" dirty="0">
              <a:solidFill>
                <a:srgbClr val="00094A"/>
              </a:solidFill>
              <a:effectLst/>
              <a:uFillTx/>
              <a:latin typeface="Maven Pro"/>
            </a:endParaRPr>
          </a:p>
          <a:p>
            <a:pPr marL="1143000" indent="-403225" defTabSz="914400">
              <a:lnSpc>
                <a:spcPct val="150000"/>
              </a:lnSpc>
              <a:buSzPct val="125000"/>
              <a:buFont typeface="Arial" panose="020B0604020202020204" pitchFamily="34" charset="0"/>
              <a:buChar char="•"/>
              <a:tabLst>
                <a:tab pos="338138" algn="l"/>
              </a:tabLst>
            </a:pPr>
            <a:r>
              <a:rPr lang="en-US" sz="80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Reference: Shizuka &amp; Ryan (2026) study with 195 EFL students</a:t>
            </a:r>
          </a:p>
          <a:p>
            <a:pPr defTabSz="914400">
              <a:lnSpc>
                <a:spcPct val="150000"/>
              </a:lnSpc>
              <a:tabLst>
                <a:tab pos="0" algn="l"/>
              </a:tabLst>
            </a:pPr>
            <a:r>
              <a:rPr lang="en-US" sz="1600" b="0" u="none" strike="noStrike" dirty="0">
                <a:solidFill>
                  <a:srgbClr val="00094A"/>
                </a:solidFill>
                <a:effectLst/>
                <a:uFillTx/>
                <a:latin typeface="Maven Pro"/>
              </a:rPr>
              <a:t>.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OpenSymb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usiness Annual Report by Slidesgo">
  <a:themeElements>
    <a:clrScheme name="Simple Light">
      <a:dk1>
        <a:srgbClr val="00094A"/>
      </a:dk1>
      <a:lt1>
        <a:srgbClr val="00649F"/>
      </a:lt1>
      <a:dk2>
        <a:srgbClr val="FEFEFE"/>
      </a:dk2>
      <a:lt2>
        <a:srgbClr val="63DBF5"/>
      </a:lt2>
      <a:accent1>
        <a:srgbClr val="006DF5"/>
      </a:accent1>
      <a:accent2>
        <a:srgbClr val="516CEE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94A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54FA5F93136F4498D5036A531F0C5D" ma:contentTypeVersion="5" ma:contentTypeDescription="Create a new document." ma:contentTypeScope="" ma:versionID="b5c8df3518c2d52aee1d86f4287ea55f">
  <xsd:schema xmlns:xsd="http://www.w3.org/2001/XMLSchema" xmlns:xs="http://www.w3.org/2001/XMLSchema" xmlns:p="http://schemas.microsoft.com/office/2006/metadata/properties" xmlns:ns3="2922a816-33df-4513-9c3b-a79169e2101c" targetNamespace="http://schemas.microsoft.com/office/2006/metadata/properties" ma:root="true" ma:fieldsID="415d3ad7afc250a1ea636dd18a2707f5" ns3:_="">
    <xsd:import namespace="2922a816-33df-4513-9c3b-a79169e2101c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2a816-33df-4513-9c3b-a79169e2101c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922a816-33df-4513-9c3b-a79169e2101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216B02-67DE-4482-B7AF-B60CC5E7A5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22a816-33df-4513-9c3b-a79169e210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E6A018C-606D-43AE-B6C4-C2FC512CFC7D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http://purl.org/dc/elements/1.1/"/>
    <ds:schemaRef ds:uri="2922a816-33df-4513-9c3b-a79169e2101c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E0E1EA-55CB-402C-AF1A-E27C4EF7E4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1587</Words>
  <Application>Microsoft Macintosh PowerPoint</Application>
  <PresentationFormat>On-screen Show (16:9)</PresentationFormat>
  <Paragraphs>318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1" baseType="lpstr">
      <vt:lpstr>Maven Pro</vt:lpstr>
      <vt:lpstr>OpenSymbol</vt:lpstr>
      <vt:lpstr>Arial</vt:lpstr>
      <vt:lpstr>Calibri</vt:lpstr>
      <vt:lpstr>Calibri Light</vt:lpstr>
      <vt:lpstr>Courier New</vt:lpstr>
      <vt:lpstr>Montserrat</vt:lpstr>
      <vt:lpstr>Symbol</vt:lpstr>
      <vt:lpstr>Times New Roman</vt:lpstr>
      <vt:lpstr>Wingdings</vt:lpstr>
      <vt:lpstr>Business Annual Report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David Tran</cp:lastModifiedBy>
  <cp:revision>5</cp:revision>
  <dcterms:modified xsi:type="dcterms:W3CDTF">2026-07-25T10:47:13Z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2026-06-19T14:47:02Z</dcterms:created>
  <dc:creator>Unknown Creator</dc:creator>
  <dc:description/>
  <dc:language>en-US</dc:language>
  <cp:lastModifiedBy>Unknown Creator</cp:lastModifiedBy>
  <dcterms:modified xsi:type="dcterms:W3CDTF">2026-06-19T14:47:02Z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20</vt:r8>
  </property>
  <property fmtid="{D5CDD505-2E9C-101B-9397-08002B2CF9AE}" pid="3" name="ContentTypeId">
    <vt:lpwstr>0x0101001554FA5F93136F4498D5036A531F0C5D</vt:lpwstr>
  </property>
</Properties>
</file>