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8" d="100"/>
          <a:sy n="78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vi-VN"/>
  <c:roundedCorners val="1"/>
  <c:style val="2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1B2A4A"/>
                </a:solidFill>
                <a:latin typeface="Arial"/>
              </a:defRPr>
            </a:pPr>
            <a:r>
              <a:rPr lang="en-US" sz="1300" b="0" i="0" u="none" strike="noStrike">
                <a:solidFill>
                  <a:srgbClr val="1B2A4A"/>
                </a:solidFill>
                <a:latin typeface="Arial"/>
              </a:rPr>
              <a:t>Gender (N = 113)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Gender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B2A4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C594-475A-B94E-81B0E2FDD2A1}"/>
              </c:ext>
            </c:extLst>
          </c:dPt>
          <c:dPt>
            <c:idx val="1"/>
            <c:bubble3D val="0"/>
            <c:spPr>
              <a:solidFill>
                <a:srgbClr val="D9694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C594-475A-B94E-81B0E2FDD2A1}"/>
              </c:ext>
            </c:extLst>
          </c:dPt>
          <c:dPt>
            <c:idx val="2"/>
            <c:bubble3D val="0"/>
            <c:spPr>
              <a:solidFill>
                <a:srgbClr val="5B739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C594-475A-B94E-81B0E2FDD2A1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94-475A-B94E-81B0E2FDD2A1}"/>
                </c:ext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594-475A-B94E-81B0E2FDD2A1}"/>
                </c:ext>
              </c:extLst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594-475A-B94E-81B0E2FDD2A1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Male</c:v>
                </c:pt>
                <c:pt idx="1">
                  <c:v>Female</c:v>
                </c:pt>
                <c:pt idx="2">
                  <c:v>Prefer not to say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83</c:v>
                </c:pt>
                <c:pt idx="1">
                  <c:v>23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594-475A-B94E-81B0E2FDD2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vi-VN"/>
  <c:roundedCorners val="1"/>
  <c:style val="2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1B2A4A"/>
                </a:solidFill>
                <a:latin typeface="Arial"/>
              </a:defRPr>
            </a:pPr>
            <a:r>
              <a:rPr lang="en-US" sz="1300" b="0" i="0" u="none" strike="noStrike">
                <a:solidFill>
                  <a:srgbClr val="1B2A4A"/>
                </a:solidFill>
                <a:latin typeface="Arial"/>
              </a:rPr>
              <a:t>Primary AI Tool (%)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Primary AI Tool</c:v>
                </c:pt>
              </c:strCache>
            </c:strRef>
          </c:tx>
          <c:spPr>
            <a:solidFill>
              <a:srgbClr val="3E7C8A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ChatGPT</c:v>
                </c:pt>
                <c:pt idx="1">
                  <c:v>Grammarly</c:v>
                </c:pt>
                <c:pt idx="2">
                  <c:v>Google Gemini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61.9</c:v>
                </c:pt>
                <c:pt idx="1">
                  <c:v>15.9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BA-475D-8DAE-3BCD200ECB7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vi-VN"/>
  <c:roundedCorners val="1"/>
  <c:style val="2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1B2A4A"/>
                </a:solidFill>
                <a:latin typeface="Arial"/>
              </a:defRPr>
            </a:pPr>
            <a:r>
              <a:rPr lang="en-US" sz="1300" b="0" i="0" u="none" strike="noStrike">
                <a:solidFill>
                  <a:srgbClr val="1B2A4A"/>
                </a:solidFill>
                <a:latin typeface="Arial"/>
              </a:rPr>
              <a:t>Usage Frequency (%)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Usage Frequency</c:v>
                </c:pt>
              </c:strCache>
            </c:strRef>
          </c:tx>
          <c:spPr>
            <a:solidFill>
              <a:srgbClr val="D9694F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Daily</c:v>
                </c:pt>
                <c:pt idx="1">
                  <c:v>Several/wk</c:v>
                </c:pt>
                <c:pt idx="2">
                  <c:v>Occasionally</c:v>
                </c:pt>
                <c:pt idx="3">
                  <c:v>Rarely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48.7</c:v>
                </c:pt>
                <c:pt idx="1">
                  <c:v>27.4</c:v>
                </c:pt>
                <c:pt idx="2">
                  <c:v>19.5</c:v>
                </c:pt>
                <c:pt idx="3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82-499F-97B2-35DC94EDE14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5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vi-VN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Subscale Mean (1–5 scale)</c:v>
                </c:pt>
              </c:strCache>
            </c:strRef>
          </c:tx>
          <c:spPr>
            <a:solidFill>
              <a:srgbClr val="3E7C8A"/>
            </a:solidFill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2.99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A7F-444B-8AD0-8076F151965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51B326D-0E27-4428-B51D-A0E45F1B081E}" type="VALUE">
                      <a:rPr lang="en-US" smtClean="0"/>
                      <a:pPr/>
                      <a:t>[GIÁ TRỊ]</a:t>
                    </a:fld>
                    <a:r>
                      <a:rPr lang="en-US"/>
                      <a:t>.02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A7F-444B-8AD0-8076F151965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C1B44B67-AA9B-4089-BA47-F8B71D21492D}" type="VALUE">
                      <a:rPr lang="en-US" smtClean="0"/>
                      <a:pPr/>
                      <a:t>[GIÁ TRỊ]</a:t>
                    </a:fld>
                    <a:r>
                      <a:rPr lang="en-US"/>
                      <a:t>.09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A7F-444B-8AD0-8076F151965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1B2A4A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Idea Generation
Reliance</c:v>
                </c:pt>
                <c:pt idx="1">
                  <c:v>Linguistic
Delegation</c:v>
                </c:pt>
                <c:pt idx="2">
                  <c:v>Evaluative
Passivity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2.99</c:v>
                </c:pt>
                <c:pt idx="1">
                  <c:v>3.02</c:v>
                </c:pt>
                <c:pt idx="2">
                  <c:v>3.09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5B-4BD1-9DD8-79E7F5B2976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B2A4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5"/>
          <c:min val="0"/>
        </c:scaling>
        <c:delete val="0"/>
        <c:axPos val="b"/>
        <c:majorGridlines>
          <c:spPr>
            <a:ln w="9525" cap="flat">
              <a:solidFill>
                <a:srgbClr val="DCE3E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A94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vi-VN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Pre-task</c:v>
                </c:pt>
              </c:strCache>
            </c:strRef>
          </c:tx>
          <c:spPr>
            <a:solidFill>
              <a:srgbClr val="5B7398"/>
            </a:solidFill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5.75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237-42C2-8B32-5DC23A1FF00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5.65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237-42C2-8B32-5DC23A1FF00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4865224-4822-476E-9768-3970FA014E53}" type="VALUE">
                      <a:rPr lang="en-US" smtClean="0"/>
                      <a:pPr/>
                      <a:t>[GIÁ TRỊ]</a:t>
                    </a:fld>
                    <a:r>
                      <a:rPr lang="en-US"/>
                      <a:t>.30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B237-42C2-8B32-5DC23A1FF00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1B2A4A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Grammatical
Accuracy</c:v>
                </c:pt>
                <c:pt idx="1">
                  <c:v>Lexical
Diversity</c:v>
                </c:pt>
                <c:pt idx="2">
                  <c:v>Idea
Originality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5.75</c:v>
                </c:pt>
                <c:pt idx="1">
                  <c:v>5.65</c:v>
                </c:pt>
                <c:pt idx="2">
                  <c:v>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EA-40E6-A03A-63E95D79706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Post-task</c:v>
                </c:pt>
              </c:strCache>
            </c:strRef>
          </c:tx>
          <c:spPr>
            <a:solidFill>
              <a:srgbClr val="D9694F"/>
            </a:solidFill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6.11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237-42C2-8B32-5DC23A1FF00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5.74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237-42C2-8B32-5DC23A1FF00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C5CE185D-ACD3-4936-A464-ECB39CE1FB96}" type="VALUE">
                      <a:rPr lang="en-US" smtClean="0"/>
                      <a:pPr/>
                      <a:t>[GIÁ TRỊ]</a:t>
                    </a:fld>
                    <a:r>
                      <a:rPr lang="en-US"/>
                      <a:t>.45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237-42C2-8B32-5DC23A1FF00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1B2A4A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Grammatical
Accuracy</c:v>
                </c:pt>
                <c:pt idx="1">
                  <c:v>Lexical
Diversity</c:v>
                </c:pt>
                <c:pt idx="2">
                  <c:v>Idea
Originality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6.11</c:v>
                </c:pt>
                <c:pt idx="1">
                  <c:v>5.74</c:v>
                </c:pt>
                <c:pt idx="2">
                  <c:v>5.45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EA-40E6-A03A-63E95D79706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B2A4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8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vi-VN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β predicting post-task grammar</c:v>
                </c:pt>
              </c:strCache>
            </c:strRef>
          </c:tx>
          <c:spPr>
            <a:solidFill>
              <a:srgbClr val="D9694F"/>
            </a:solidFill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-0.934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4AA-46B5-8E38-7A85CB3DF1B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1262292-D2CF-4061-A608-40E9A8D8FA48}" type="VALUE">
                      <a:rPr lang="en-US" smtClean="0"/>
                      <a:pPr/>
                      <a:t>[GIÁ TRỊ]</a:t>
                    </a:fld>
                    <a:r>
                      <a:rPr lang="en-US"/>
                      <a:t>.042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4AA-46B5-8E38-7A85CB3DF1B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-0.135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14AA-46B5-8E38-7A85CB3DF1B3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1B2A4A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IGR</c:v>
                </c:pt>
                <c:pt idx="1">
                  <c:v>LDE</c:v>
                </c:pt>
                <c:pt idx="2">
                  <c:v>EVP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-0.624</c:v>
                </c:pt>
                <c:pt idx="1">
                  <c:v>-0.65800000000000003</c:v>
                </c:pt>
                <c:pt idx="2">
                  <c:v>-9.8000000000000004E-2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83-40E8-AE08-09671F4100B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00" b="0" i="0" u="none" strike="noStrike">
                <a:solidFill>
                  <a:srgbClr val="1B2A4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0.1"/>
          <c:min val="-0.8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vi-VN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Post-task idea r (n.s.)</c:v>
                </c:pt>
              </c:strCache>
            </c:strRef>
          </c:tx>
          <c:spPr>
            <a:solidFill>
              <a:srgbClr val="5B7398"/>
            </a:solidFill>
            <a:effectLst/>
          </c:spPr>
          <c:invertIfNegative val="0"/>
          <c:dLbls>
            <c:dLbl>
              <c:idx val="0"/>
              <c:layout>
                <c:manualLayout>
                  <c:x val="-1.190468378952631E-2"/>
                  <c:y val="1.01626016260162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+0.03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912698412698412E-2"/>
                      <c:h val="7.4779943665578399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6249-437F-9EBC-FD66E977ACE2}"/>
                </c:ext>
              </c:extLst>
            </c:dLbl>
            <c:dLbl>
              <c:idx val="1"/>
              <c:layout>
                <c:manualLayout>
                  <c:x val="1.984205099362579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+</a:t>
                    </a:r>
                    <a:fld id="{A486F955-4291-4BAF-AE75-89D80DA822AD}" type="VALUE">
                      <a:rPr lang="en-US" smtClean="0"/>
                      <a:pPr/>
                      <a:t>[GIÁ TRỊ]</a:t>
                    </a:fld>
                    <a:r>
                      <a:rPr lang="en-US" dirty="0"/>
                      <a:t>.10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3015873015873001E-2"/>
                      <c:h val="7.139240979023964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6249-437F-9EBC-FD66E977ACE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-0.15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1111111111111125E-2"/>
                      <c:h val="5.7842274288884624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4-6249-437F-9EBC-FD66E977ACE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1B2A4A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IGR</c:v>
                </c:pt>
                <c:pt idx="1">
                  <c:v>LDE</c:v>
                </c:pt>
                <c:pt idx="2">
                  <c:v>EVP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4.1000000000000002E-2</c:v>
                </c:pt>
                <c:pt idx="1">
                  <c:v>0.17699999999999999</c:v>
                </c:pt>
                <c:pt idx="2">
                  <c:v>-0.129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2B-4438-A34B-41CAB36B0FE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Gain-score idea r</c:v>
                </c:pt>
              </c:strCache>
            </c:strRef>
          </c:tx>
          <c:spPr>
            <a:solidFill>
              <a:srgbClr val="D9694F"/>
            </a:solidFill>
            <a:effectLst/>
          </c:spPr>
          <c:invertIfNegative val="0"/>
          <c:dLbls>
            <c:dLbl>
              <c:idx val="0"/>
              <c:layout>
                <c:manualLayout>
                  <c:x val="-1.9840488688913885E-3"/>
                  <c:y val="2.710053773766084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/>
                      <a:t>-0.45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2460317460317447E-2"/>
                      <c:h val="8.1555011416255901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6249-437F-9EBC-FD66E977ACE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-0.27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9126984126984134E-2"/>
                      <c:h val="7.139240979023964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6249-437F-9EBC-FD66E977ACE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-0.18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6249-437F-9EBC-FD66E977ACE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1B2A4A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IGR</c:v>
                </c:pt>
                <c:pt idx="1">
                  <c:v>LDE</c:v>
                </c:pt>
                <c:pt idx="2">
                  <c:v>EVP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-0.45</c:v>
                </c:pt>
                <c:pt idx="1">
                  <c:v>-0.24</c:v>
                </c:pt>
                <c:pt idx="2">
                  <c:v>-0.23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2B-4438-A34B-41CAB36B0FE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B2A4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0.3"/>
          <c:min val="-0.6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1050"/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976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235440" y="-1463040"/>
            <a:ext cx="5029200" cy="5029200"/>
          </a:xfrm>
          <a:prstGeom prst="ellipse">
            <a:avLst/>
          </a:prstGeom>
          <a:solidFill>
            <a:srgbClr val="121D33"/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3291840"/>
            <a:ext cx="2926080" cy="2926080"/>
          </a:xfrm>
          <a:prstGeom prst="ellipse">
            <a:avLst/>
          </a:prstGeom>
          <a:solidFill>
            <a:srgbClr val="22376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3716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9F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EFL WRITING  •  RESEARCH PRESENTATION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1874520"/>
            <a:ext cx="9601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Better Writing or Less Thinking?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640080" y="288036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i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Over-Reliance in EFL Writing Classrooms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658368" y="3794760"/>
            <a:ext cx="2011680" cy="0"/>
          </a:xfrm>
          <a:prstGeom prst="line">
            <a:avLst/>
          </a:prstGeom>
          <a:noFill/>
          <a:ln w="38100">
            <a:solidFill>
              <a:srgbClr val="D969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40233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Thanh Thuy Nguyen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40080" y="4407408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B9C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Foreign Language Center, Ho Chi Minh City University of Technology (HCMUT)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" y="4718304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F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nguyenthanhthuy@hcmut.edu.vn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REGRESSION RESULTS — RQ3</a:t>
            </a:r>
            <a:endParaRPr lang="en-US" sz="1250" dirty="0">
              <a:solidFill>
                <a:schemeClr val="accent2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789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Dependency predicts weaker grammar — even after controlling for baseline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>
            <p:extLst>
              <p:ext uri="{D42A27DB-BD31-4B8C-83A1-F6EECF244321}">
                <p14:modId xmlns:p14="http://schemas.microsoft.com/office/powerpoint/2010/main" val="4064380525"/>
              </p:ext>
            </p:extLst>
          </p:nvPr>
        </p:nvGraphicFramePr>
        <p:xfrm>
          <a:off x="548640" y="1828800"/>
          <a:ext cx="5852160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715000"/>
            <a:ext cx="5852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Standardized β coefficients, multiple regression predicting post-task grammatical accuracy (Table 6)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6675120" y="1828800"/>
            <a:ext cx="4937760" cy="1234440"/>
          </a:xfrm>
          <a:prstGeom prst="roundRect">
            <a:avLst>
              <a:gd name="adj" fmla="val 7407"/>
            </a:avLst>
          </a:prstGeom>
          <a:solidFill>
            <a:srgbClr val="F4F6FA"/>
          </a:solidFill>
          <a:ln/>
        </p:spPr>
      </p:sp>
      <p:sp>
        <p:nvSpPr>
          <p:cNvPr id="7" name="Text 4"/>
          <p:cNvSpPr/>
          <p:nvPr/>
        </p:nvSpPr>
        <p:spPr>
          <a:xfrm>
            <a:off x="6903720" y="1947672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IGR &amp; LDE: significant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903720" y="2267712"/>
            <a:ext cx="448056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β = −0.501 / −0.523 in hierarchical regression, both p &lt; .001, even after controlling for pre-task grammar</a:t>
            </a:r>
          </a:p>
          <a:p>
            <a:r>
              <a:rPr lang="en-US" sz="1200" i="1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(AI dependency is associated with poorer independent grammar performance)</a:t>
            </a:r>
            <a:endParaRPr lang="en-US" sz="1200" i="1" dirty="0"/>
          </a:p>
        </p:txBody>
      </p:sp>
      <p:sp>
        <p:nvSpPr>
          <p:cNvPr id="9" name="Shape 6"/>
          <p:cNvSpPr/>
          <p:nvPr/>
        </p:nvSpPr>
        <p:spPr>
          <a:xfrm>
            <a:off x="6675120" y="3200400"/>
            <a:ext cx="4937760" cy="1051560"/>
          </a:xfrm>
          <a:prstGeom prst="roundRect">
            <a:avLst>
              <a:gd name="adj" fmla="val 8696"/>
            </a:avLst>
          </a:prstGeom>
          <a:solidFill>
            <a:srgbClr val="F4F6FA"/>
          </a:solidFill>
          <a:ln/>
        </p:spPr>
      </p:sp>
      <p:sp>
        <p:nvSpPr>
          <p:cNvPr id="10" name="Text 7"/>
          <p:cNvSpPr/>
          <p:nvPr/>
        </p:nvSpPr>
        <p:spPr>
          <a:xfrm>
            <a:off x="6903720" y="3319272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EVP: not significant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6903720" y="3639312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β = −0.098, p = .312 once IGR and LDE are accounted for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6675120" y="4434840"/>
            <a:ext cx="4937760" cy="1051560"/>
          </a:xfrm>
          <a:prstGeom prst="roundRect">
            <a:avLst>
              <a:gd name="adj" fmla="val 8696"/>
            </a:avLst>
          </a:prstGeom>
          <a:solidFill>
            <a:srgbClr val="1B2A4A"/>
          </a:solidFill>
          <a:ln/>
        </p:spPr>
      </p:sp>
      <p:sp>
        <p:nvSpPr>
          <p:cNvPr id="13" name="Text 10"/>
          <p:cNvSpPr/>
          <p:nvPr/>
        </p:nvSpPr>
        <p:spPr>
          <a:xfrm>
            <a:off x="6903720" y="4553712"/>
            <a:ext cx="4480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Adding ADAWS improved the model and raised explained variance from R² = .175 (baseline only) to R² = .418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6675120" y="5623560"/>
            <a:ext cx="49377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Interpret with care: correlational design cannot rule out reverse causality (weaker writers may lean on AI more).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Nguyen (2026) — Better Writing or Less Thinking?  |  Tables 4 &amp; 6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— RQ3 (CONTINUED)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789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dependency bites hardest: idea development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>
            <p:extLst>
              <p:ext uri="{D42A27DB-BD31-4B8C-83A1-F6EECF244321}">
                <p14:modId xmlns:p14="http://schemas.microsoft.com/office/powerpoint/2010/main" val="1526144777"/>
              </p:ext>
            </p:extLst>
          </p:nvPr>
        </p:nvGraphicFramePr>
        <p:xfrm>
          <a:off x="457200" y="1783080"/>
          <a:ext cx="6400800" cy="3749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5623560"/>
            <a:ext cx="64008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200" i="1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Absolute post-task scores appear flat, but gain scores reveal a clear negative relationship—especially for Idea Generation Reliance (r = −.45) </a:t>
            </a:r>
            <a:r>
              <a:rPr lang="en-US" sz="1200" i="1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  </a:t>
            </a:r>
            <a:r>
              <a:rPr lang="en-US" sz="1300" b="1" i="1" dirty="0">
                <a:solidFill>
                  <a:srgbClr val="1A1A1A"/>
                </a:solidFill>
                <a:latin typeface="Times New Roman" panose="02020603050405020304" pitchFamily="18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S</a:t>
            </a:r>
            <a:r>
              <a:rPr lang="en-US" sz="1300" b="1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tudents who lean most on AI for ideas are the ones who improve least at generating their own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7178040" y="1783080"/>
            <a:ext cx="4434840" cy="3794760"/>
          </a:xfrm>
          <a:prstGeom prst="roundRect">
            <a:avLst>
              <a:gd name="adj" fmla="val 2410"/>
            </a:avLst>
          </a:prstGeom>
          <a:solidFill>
            <a:srgbClr val="F4F6FA"/>
          </a:solidFill>
          <a:ln/>
        </p:spPr>
      </p:sp>
      <p:sp>
        <p:nvSpPr>
          <p:cNvPr id="7" name="Text 4"/>
          <p:cNvSpPr/>
          <p:nvPr/>
        </p:nvSpPr>
        <p:spPr>
          <a:xfrm>
            <a:off x="7406640" y="1965960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Proficiency-Stratified Analysis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7452360" y="2542032"/>
            <a:ext cx="109728" cy="109728"/>
          </a:xfrm>
          <a:prstGeom prst="ellipse">
            <a:avLst/>
          </a:prstGeom>
          <a:solidFill>
            <a:srgbClr val="3E7C8A"/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395728"/>
            <a:ext cx="37947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Higher-proficiency students gained more (M = 0.53) than lower-proficiency peers (M = 0.20), t(90) = 2.07, p = .042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7452360" y="3138356"/>
            <a:ext cx="109728" cy="109728"/>
          </a:xfrm>
          <a:prstGeom prst="ellipse">
            <a:avLst/>
          </a:prstGeom>
          <a:solidFill>
            <a:srgbClr val="3E7C8A"/>
          </a:solidFill>
          <a:ln/>
        </p:spPr>
      </p:sp>
      <p:sp>
        <p:nvSpPr>
          <p:cNvPr id="11" name="Text 8"/>
          <p:cNvSpPr/>
          <p:nvPr/>
        </p:nvSpPr>
        <p:spPr>
          <a:xfrm>
            <a:off x="7680960" y="3044952"/>
            <a:ext cx="37947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Lower-proficiency students also reported higher Linguistic Delegation (M = 3.17 vs. 2.84), t(111) = −2.97, p = .004</a:t>
            </a:r>
          </a:p>
          <a:p>
            <a:pPr marL="0" indent="0">
              <a:buNone/>
            </a:pPr>
            <a:endParaRPr lang="en-US" sz="800" dirty="0">
              <a:solidFill>
                <a:srgbClr val="33425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120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 </a:t>
            </a:r>
            <a:r>
              <a:rPr lang="en-US" sz="1300" b="1" i="1" dirty="0">
                <a:sym typeface="Wingdings" panose="05000000000000000000" pitchFamily="2" charset="2"/>
              </a:rPr>
              <a:t>S</a:t>
            </a:r>
            <a:r>
              <a:rPr lang="en-US" sz="1300" b="1" i="1" dirty="0"/>
              <a:t>tudents who started with lower baseline grammar scores both relied more on AI and gained less from the six weeks of practice</a:t>
            </a:r>
            <a:endParaRPr lang="en-US" sz="1300" i="1" dirty="0"/>
          </a:p>
        </p:txBody>
      </p:sp>
      <p:sp>
        <p:nvSpPr>
          <p:cNvPr id="12" name="Shape 9"/>
          <p:cNvSpPr/>
          <p:nvPr/>
        </p:nvSpPr>
        <p:spPr>
          <a:xfrm>
            <a:off x="7452360" y="4462272"/>
            <a:ext cx="109728" cy="109728"/>
          </a:xfrm>
          <a:prstGeom prst="ellipse">
            <a:avLst/>
          </a:prstGeom>
          <a:solidFill>
            <a:srgbClr val="3E7C8A"/>
          </a:solidFill>
          <a:ln/>
        </p:spPr>
      </p:sp>
      <p:sp>
        <p:nvSpPr>
          <p:cNvPr id="13" name="Text 10"/>
          <p:cNvSpPr/>
          <p:nvPr/>
        </p:nvSpPr>
        <p:spPr>
          <a:xfrm>
            <a:off x="7680960" y="4315968"/>
            <a:ext cx="37947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Consistent with possible vicious cycle: it remains correlational and should be interpreted with caution</a:t>
            </a:r>
            <a:r>
              <a:rPr lang="en-US" sz="120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weaker writers lean on AI more, and benefit less from it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Nguyen (2026) — Better Writing or Less Thinking?  |  Table 5 &amp; §4.4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789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Enjoyable, but not confidence-building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5212080" cy="3840480"/>
          </a:xfrm>
          <a:prstGeom prst="roundRect">
            <a:avLst>
              <a:gd name="adj" fmla="val 2381"/>
            </a:avLst>
          </a:prstGeom>
          <a:solidFill>
            <a:srgbClr val="EAF3F2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2103120"/>
            <a:ext cx="4572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3E7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3.10 / 5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822960" y="2926080"/>
            <a:ext cx="4663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 find AI-assisted writing tasks enjoyable” (ARS1)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22960" y="3657600"/>
            <a:ext cx="46634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affect toward AI-assisted writing is moderately positive — ARS subscale M = 3.01 (SD = 0.67), α = .936.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126480" y="1828800"/>
            <a:ext cx="5486400" cy="3840480"/>
          </a:xfrm>
          <a:prstGeom prst="roundRect">
            <a:avLst>
              <a:gd name="adj" fmla="val 2381"/>
            </a:avLst>
          </a:prstGeom>
          <a:solidFill>
            <a:srgbClr val="FBEAE6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0" y="2103120"/>
            <a:ext cx="4572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D969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2.88 / 5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6400800" y="2926080"/>
            <a:ext cx="49377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 feel more </a:t>
            </a:r>
            <a:r>
              <a:rPr lang="en-US" sz="1300" b="1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</a:t>
            </a: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my writing ability after AI-assisted tasks” (ARS8) — lowest-rated item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0" y="3886200"/>
            <a:ext cx="49377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34.5% of students disagreed or strongly disagreed. </a:t>
            </a:r>
            <a:r>
              <a:rPr lang="en-US" sz="1300" b="1" i="1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Enjoyment does not translate into a felt sense of independent competence.</a:t>
            </a:r>
            <a:endParaRPr lang="en-US" sz="1300" b="1" i="1" dirty="0"/>
          </a:p>
        </p:txBody>
      </p:sp>
      <p:sp>
        <p:nvSpPr>
          <p:cNvPr id="12" name="Text 10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Nguyen (2026) — Better Writing or Less Thinking?  |  §4.5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QUALITATIVE FINDINGS – HUMAN VOICES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789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students say about their own AI habits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3520440" cy="3931920"/>
          </a:xfrm>
          <a:prstGeom prst="roundRect">
            <a:avLst>
              <a:gd name="adj" fmla="val 2597"/>
            </a:avLst>
          </a:prstGeom>
          <a:solidFill>
            <a:srgbClr val="F4F6FA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2011680"/>
            <a:ext cx="3063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D969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71%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777240" y="274320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as a Writing Crutch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777240" y="3337560"/>
            <a:ext cx="306324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“When I have a writing task, my first move is to open [ChatGPT]. I don’t even try to think first anymore.”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343400" y="1828800"/>
            <a:ext cx="3520440" cy="3931920"/>
          </a:xfrm>
          <a:prstGeom prst="roundRect">
            <a:avLst>
              <a:gd name="adj" fmla="val 2597"/>
            </a:avLst>
          </a:prstGeom>
          <a:solidFill>
            <a:srgbClr val="F4F6FA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0" y="2011680"/>
            <a:ext cx="3063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3E7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38%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4572000" y="274320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Confidence Without Competence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4572000" y="3337560"/>
            <a:ext cx="306324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“My AI essays look good. But in the exam without it, I struggle with ideas and grammar. The gap is getting bigger.”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138160" y="1828800"/>
            <a:ext cx="3520440" cy="3931920"/>
          </a:xfrm>
          <a:prstGeom prst="roundRect">
            <a:avLst>
              <a:gd name="adj" fmla="val 2597"/>
            </a:avLst>
          </a:prstGeom>
          <a:solidFill>
            <a:srgbClr val="F4F6FA"/>
          </a:solidFill>
          <a:ln/>
        </p:spPr>
      </p:sp>
      <p:sp>
        <p:nvSpPr>
          <p:cNvPr id="13" name="Text 11"/>
          <p:cNvSpPr/>
          <p:nvPr/>
        </p:nvSpPr>
        <p:spPr>
          <a:xfrm>
            <a:off x="8366760" y="2011680"/>
            <a:ext cx="3063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64%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8366760" y="274320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Pragmatic Motivation Over Learning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8366760" y="3337560"/>
            <a:ext cx="306324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transactional relationship: AI produces text, student submits — only ~18% framed AI use as a deliberate learning strategy.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Nguyen (2026) — Better Writing or Less Thinking?  |  §4.6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93ECD96D-D668-4B35-8AD3-BBA9CD808747}"/>
              </a:ext>
            </a:extLst>
          </p:cNvPr>
          <p:cNvSpPr/>
          <p:nvPr/>
        </p:nvSpPr>
        <p:spPr>
          <a:xfrm>
            <a:off x="2755736" y="5868872"/>
            <a:ext cx="6695767" cy="6980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algn="ctr">
              <a:spcBef>
                <a:spcPts val="0"/>
              </a:spcBef>
              <a:spcAft>
                <a:spcPts val="500"/>
              </a:spcAft>
            </a:pPr>
            <a:r>
              <a:rPr lang="en-US" sz="1300" i="1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Students are aware that something is being lost. Awareness alone hasn't changed their behavior.</a:t>
            </a:r>
            <a:endParaRPr lang="en-US" sz="13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188720"/>
            <a:ext cx="4114800" cy="4114800"/>
          </a:xfrm>
          <a:prstGeom prst="ellipse">
            <a:avLst/>
          </a:prstGeom>
          <a:solidFill>
            <a:srgbClr val="121D3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9F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10789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productivity–proficiency tension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48640" y="16916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E9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use is associated with better-looking output — but not with durable gains in independent writing competence.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2468880"/>
            <a:ext cx="5212080" cy="2697480"/>
          </a:xfrm>
          <a:prstGeom prst="roundRect">
            <a:avLst>
              <a:gd name="adj" fmla="val 2564"/>
            </a:avLst>
          </a:prstGeom>
          <a:solidFill>
            <a:srgbClr val="223760"/>
          </a:solidFill>
          <a:ln/>
        </p:spPr>
      </p:sp>
      <p:sp>
        <p:nvSpPr>
          <p:cNvPr id="7" name="Shape 5"/>
          <p:cNvSpPr/>
          <p:nvPr/>
        </p:nvSpPr>
        <p:spPr>
          <a:xfrm>
            <a:off x="640080" y="2468880"/>
            <a:ext cx="5212080" cy="109728"/>
          </a:xfrm>
          <a:prstGeom prst="rect">
            <a:avLst/>
          </a:prstGeom>
          <a:solidFill>
            <a:srgbClr val="3E7C8A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274320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E7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Productivity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960120" y="3383280"/>
            <a:ext cx="466344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Fluent drafts, fast turnaround, moderate enjoyment (M = 3.01/5)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17920" y="2468880"/>
            <a:ext cx="5212080" cy="2697480"/>
          </a:xfrm>
          <a:prstGeom prst="roundRect">
            <a:avLst>
              <a:gd name="adj" fmla="val 2564"/>
            </a:avLst>
          </a:prstGeom>
          <a:solidFill>
            <a:srgbClr val="223760"/>
          </a:solidFill>
          <a:ln/>
        </p:spPr>
      </p:sp>
      <p:sp>
        <p:nvSpPr>
          <p:cNvPr id="11" name="Shape 9"/>
          <p:cNvSpPr/>
          <p:nvPr/>
        </p:nvSpPr>
        <p:spPr>
          <a:xfrm>
            <a:off x="6217920" y="2468880"/>
            <a:ext cx="5212080" cy="109728"/>
          </a:xfrm>
          <a:prstGeom prst="rect">
            <a:avLst/>
          </a:prstGeom>
          <a:solidFill>
            <a:srgbClr val="D9694F"/>
          </a:solidFill>
          <a:ln/>
        </p:spPr>
      </p:sp>
      <p:sp>
        <p:nvSpPr>
          <p:cNvPr id="12" name="Text 10"/>
          <p:cNvSpPr/>
          <p:nvPr/>
        </p:nvSpPr>
        <p:spPr>
          <a:xfrm>
            <a:off x="6537960" y="274320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D969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Proficiency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6537960" y="3383280"/>
            <a:ext cx="466344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grammar effect (d = 0.24); no gain in lexical diversity or idea originality; low post-task confidence (M = 2.88/5)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Nguyen (2026) — Better Writing or Less Thinking?  |  §5.2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E7BEDF5E-6D79-4904-BE88-E89E8914BA19}"/>
              </a:ext>
            </a:extLst>
          </p:cNvPr>
          <p:cNvSpPr txBox="1"/>
          <p:nvPr/>
        </p:nvSpPr>
        <p:spPr>
          <a:xfrm>
            <a:off x="2492477" y="5324701"/>
            <a:ext cx="82935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AI is making the writing process feel more productive without making the writer more proficient. </a:t>
            </a:r>
            <a:endParaRPr lang="en-US" sz="14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2" grpId="0" animBg="1"/>
      <p:bldP spid="13" grpId="0" animBg="1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PEDAGOGICAL RESPONSE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789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“process-before-product” classroom model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2697480" cy="4114800"/>
          </a:xfrm>
          <a:prstGeom prst="roundRect">
            <a:avLst>
              <a:gd name="adj" fmla="val 3390"/>
            </a:avLst>
          </a:prstGeom>
          <a:solidFill>
            <a:srgbClr val="F4F6FA"/>
          </a:solidFill>
          <a:ln/>
        </p:spPr>
      </p:sp>
      <p:sp>
        <p:nvSpPr>
          <p:cNvPr id="5" name="Shape 3"/>
          <p:cNvSpPr/>
          <p:nvPr/>
        </p:nvSpPr>
        <p:spPr>
          <a:xfrm>
            <a:off x="1577340" y="2148840"/>
            <a:ext cx="640080" cy="64008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1577340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48640" y="2926080"/>
            <a:ext cx="2697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min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3291840"/>
            <a:ext cx="23317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AI-free brainstorm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731520" y="4069080"/>
            <a:ext cx="23317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generate their own ideas and a rough outline before touching AI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383280" y="1874520"/>
            <a:ext cx="2697480" cy="4114800"/>
          </a:xfrm>
          <a:prstGeom prst="roundRect">
            <a:avLst>
              <a:gd name="adj" fmla="val 3390"/>
            </a:avLst>
          </a:prstGeom>
          <a:solidFill>
            <a:srgbClr val="EAF3F2"/>
          </a:solidFill>
          <a:ln/>
        </p:spPr>
      </p:sp>
      <p:sp>
        <p:nvSpPr>
          <p:cNvPr id="11" name="Shape 9"/>
          <p:cNvSpPr/>
          <p:nvPr/>
        </p:nvSpPr>
        <p:spPr>
          <a:xfrm>
            <a:off x="4411980" y="2148840"/>
            <a:ext cx="640080" cy="64008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2" name="Text 10"/>
          <p:cNvSpPr/>
          <p:nvPr/>
        </p:nvSpPr>
        <p:spPr>
          <a:xfrm>
            <a:off x="4411980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383280" y="2926080"/>
            <a:ext cx="2697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15–20 min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3566160" y="3291840"/>
            <a:ext cx="23317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Full first draft, no AI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3566160" y="4069080"/>
            <a:ext cx="23317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Preserves the ideational and syntactic effort that builds internal language schemas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217920" y="1874520"/>
            <a:ext cx="2697480" cy="4114800"/>
          </a:xfrm>
          <a:prstGeom prst="roundRect">
            <a:avLst>
              <a:gd name="adj" fmla="val 3390"/>
            </a:avLst>
          </a:prstGeom>
          <a:solidFill>
            <a:srgbClr val="F4F6FA"/>
          </a:solidFill>
          <a:ln/>
        </p:spPr>
      </p:sp>
      <p:sp>
        <p:nvSpPr>
          <p:cNvPr id="17" name="Shape 15"/>
          <p:cNvSpPr/>
          <p:nvPr/>
        </p:nvSpPr>
        <p:spPr>
          <a:xfrm>
            <a:off x="7246620" y="2148840"/>
            <a:ext cx="640080" cy="64008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7246620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217920" y="2926080"/>
            <a:ext cx="2697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min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6400800" y="3291840"/>
            <a:ext cx="23317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Targeted AI grammar feedback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6400800" y="4069080"/>
            <a:ext cx="23317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used only for specific structures flagged as developmental priorities — not content or full-text rewriting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9052560" y="1874520"/>
            <a:ext cx="2697480" cy="4114800"/>
          </a:xfrm>
          <a:prstGeom prst="roundRect">
            <a:avLst>
              <a:gd name="adj" fmla="val 3390"/>
            </a:avLst>
          </a:prstGeom>
          <a:solidFill>
            <a:srgbClr val="EAF3F2"/>
          </a:solidFill>
          <a:ln/>
        </p:spPr>
      </p:sp>
      <p:sp>
        <p:nvSpPr>
          <p:cNvPr id="23" name="Shape 21"/>
          <p:cNvSpPr/>
          <p:nvPr/>
        </p:nvSpPr>
        <p:spPr>
          <a:xfrm>
            <a:off x="10081260" y="2148840"/>
            <a:ext cx="640080" cy="64008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24" name="Text 22"/>
          <p:cNvSpPr/>
          <p:nvPr/>
        </p:nvSpPr>
        <p:spPr>
          <a:xfrm>
            <a:off x="10081260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9052560" y="2926080"/>
            <a:ext cx="2697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min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9235440" y="3291840"/>
            <a:ext cx="23317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Reflection log</a:t>
            </a:r>
            <a:endParaRPr lang="en-US" sz="1450" dirty="0"/>
          </a:p>
        </p:txBody>
      </p:sp>
      <p:sp>
        <p:nvSpPr>
          <p:cNvPr id="27" name="Text 25"/>
          <p:cNvSpPr/>
          <p:nvPr/>
        </p:nvSpPr>
        <p:spPr>
          <a:xfrm>
            <a:off x="9235440" y="4069080"/>
            <a:ext cx="23317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name one grammar pattern from AI feedback, explain the error, and how they'll avoid it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548640" y="6126480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Preserves generative cognitive processes while leveraging AI's strength as a targeted feedback tool (Hattie &amp; Clarke, 2018).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Nguyen (2026) — Better Writing or Less Thinking?  |  §5.5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  <p:bldP spid="19" grpId="0" animBg="1"/>
      <p:bldP spid="20" grpId="0" animBg="1"/>
      <p:bldP spid="21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THE FINDINGS RESPONSIBLY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789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Limitations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5349240" cy="1234440"/>
          </a:xfrm>
          <a:prstGeom prst="roundRect">
            <a:avLst>
              <a:gd name="adj" fmla="val 5926"/>
            </a:avLst>
          </a:prstGeom>
          <a:solidFill>
            <a:srgbClr val="F4F6FA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92024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969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777240" y="2212848"/>
            <a:ext cx="4892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university, predominantly male (73.5%), STEM-oriented — not generalisable to EFL learners broadly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6172200" y="1828800"/>
            <a:ext cx="5349240" cy="1234440"/>
          </a:xfrm>
          <a:prstGeom prst="roundRect">
            <a:avLst>
              <a:gd name="adj" fmla="val 5926"/>
            </a:avLst>
          </a:prstGeom>
          <a:solidFill>
            <a:srgbClr val="F4F6FA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0" y="192024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969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frame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400800" y="2212848"/>
            <a:ext cx="4892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weeks may be too short for lexical/idea-originality gains to emerge; null results ≠ no effect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48640" y="3246120"/>
            <a:ext cx="5349240" cy="1234440"/>
          </a:xfrm>
          <a:prstGeom prst="roundRect">
            <a:avLst>
              <a:gd name="adj" fmla="val 5926"/>
            </a:avLst>
          </a:prstGeom>
          <a:solidFill>
            <a:srgbClr val="F4F6FA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" y="333756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969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77240" y="3630168"/>
            <a:ext cx="4892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randomised control group; single rater with no inter-rater reliability check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172200" y="3246120"/>
            <a:ext cx="5349240" cy="1234440"/>
          </a:xfrm>
          <a:prstGeom prst="roundRect">
            <a:avLst>
              <a:gd name="adj" fmla="val 5926"/>
            </a:avLst>
          </a:prstGeom>
          <a:solidFill>
            <a:srgbClr val="F4F6FA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0" y="333756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969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conflation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0" y="3630168"/>
            <a:ext cx="4892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Grammar-checkers (Grammarly) and generative AI (ChatGPT/Gemini) are grouped despite differing cognitive demands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48640" y="4663440"/>
            <a:ext cx="5349240" cy="1234440"/>
          </a:xfrm>
          <a:prstGeom prst="roundRect">
            <a:avLst>
              <a:gd name="adj" fmla="val 5926"/>
            </a:avLst>
          </a:prstGeom>
          <a:solidFill>
            <a:srgbClr val="F4F6FA"/>
          </a:solidFill>
          <a:ln/>
        </p:spPr>
      </p:sp>
      <p:sp>
        <p:nvSpPr>
          <p:cNvPr id="17" name="Text 15"/>
          <p:cNvSpPr/>
          <p:nvPr/>
        </p:nvSpPr>
        <p:spPr>
          <a:xfrm>
            <a:off x="777240" y="475488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969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Self-report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777240" y="5047488"/>
            <a:ext cx="4892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ADAWS captures perceived dependency, not observed behaviour (prompt logs, screen recordings)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172200" y="4663440"/>
            <a:ext cx="5349240" cy="1234440"/>
          </a:xfrm>
          <a:prstGeom prst="roundRect">
            <a:avLst>
              <a:gd name="adj" fmla="val 5926"/>
            </a:avLst>
          </a:prstGeom>
          <a:solidFill>
            <a:srgbClr val="F4F6FA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0" y="475488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969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 validity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6400800" y="5047488"/>
            <a:ext cx="4892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3-subscale structure is theory-driven but not yet confirmed by EFA/CFA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Nguyen (2026) — Better Writing or Less Thinking?  |  §5.6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3931920"/>
            <a:ext cx="4572000" cy="4572000"/>
          </a:xfrm>
          <a:prstGeom prst="ellipse">
            <a:avLst/>
          </a:prstGeom>
          <a:solidFill>
            <a:srgbClr val="121D3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9F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10789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“does AI affect writing” to “which dependency, for whom”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640080" y="2039112"/>
            <a:ext cx="146304" cy="146304"/>
          </a:xfrm>
          <a:prstGeom prst="roundRect">
            <a:avLst/>
          </a:prstGeom>
          <a:solidFill>
            <a:srgbClr val="D9694F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1856232"/>
            <a:ext cx="10424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 but pervasive AI dependency coexists with negligible independent skill gains across six weeks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640080" y="3044952"/>
            <a:ext cx="146304" cy="146304"/>
          </a:xfrm>
          <a:prstGeom prst="roundRect">
            <a:avLst/>
          </a:prstGeom>
          <a:solidFill>
            <a:srgbClr val="D9694F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2862072"/>
            <a:ext cx="10424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IGR and LDE — not evaluative passivity — carry the strongest, most consistent negative associations with performance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40080" y="4050792"/>
            <a:ext cx="146304" cy="146304"/>
          </a:xfrm>
          <a:prstGeom prst="roundRect">
            <a:avLst/>
          </a:prstGeom>
          <a:solidFill>
            <a:srgbClr val="D9694F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3867912"/>
            <a:ext cx="10424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is not automatically beneficial: the mode, timing, and framing of AI use likely determine whether it scaffolds autonomy or substitutes for it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Nguyen (2026) — Better Writing or Less Thinking?  |  §6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828800"/>
            <a:ext cx="5486400" cy="5486400"/>
          </a:xfrm>
          <a:prstGeom prst="ellipse">
            <a:avLst/>
          </a:prstGeom>
          <a:solidFill>
            <a:srgbClr val="121D33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37744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640080" y="329184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 &amp; Discussion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658368" y="3977640"/>
            <a:ext cx="2011680" cy="0"/>
          </a:xfrm>
          <a:prstGeom prst="line">
            <a:avLst/>
          </a:prstGeom>
          <a:noFill/>
          <a:ln w="38100">
            <a:solidFill>
              <a:srgbClr val="D96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42062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9C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Thanh Thuy Nguyen  —  nguyenthanhthuy@hcmut.edu.vn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45262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8F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Foreign Language Center, Ho Chi Minh City University of Technology (HCMUT)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PARADOX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789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tool built to improve writing may be quietly eroding it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3520440" cy="2286000"/>
          </a:xfrm>
          <a:prstGeom prst="roundRect">
            <a:avLst>
              <a:gd name="adj" fmla="val 4000"/>
            </a:avLst>
          </a:prstGeom>
          <a:solidFill>
            <a:srgbClr val="F4F6F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2148840"/>
            <a:ext cx="3520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3E7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50–80%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22960" y="310896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students adopted ChatGPT within a year of its release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343400" y="1920240"/>
            <a:ext cx="3520440" cy="2286000"/>
          </a:xfrm>
          <a:prstGeom prst="roundRect">
            <a:avLst>
              <a:gd name="adj" fmla="val 4000"/>
            </a:avLst>
          </a:prstGeom>
          <a:solidFill>
            <a:srgbClr val="F4F6FA"/>
          </a:solidFill>
          <a:ln/>
        </p:spPr>
      </p:sp>
      <p:sp>
        <p:nvSpPr>
          <p:cNvPr id="8" name="Text 6"/>
          <p:cNvSpPr/>
          <p:nvPr/>
        </p:nvSpPr>
        <p:spPr>
          <a:xfrm>
            <a:off x="4343400" y="2148840"/>
            <a:ext cx="3520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D969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48.7%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4617720" y="310896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students in this study use AI for writing every single day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138160" y="1920240"/>
            <a:ext cx="3520440" cy="2286000"/>
          </a:xfrm>
          <a:prstGeom prst="roundRect">
            <a:avLst>
              <a:gd name="adj" fmla="val 4000"/>
            </a:avLst>
          </a:prstGeom>
          <a:solidFill>
            <a:srgbClr val="F4F6FA"/>
          </a:solidFill>
          <a:ln/>
        </p:spPr>
      </p:sp>
      <p:sp>
        <p:nvSpPr>
          <p:cNvPr id="11" name="Text 9"/>
          <p:cNvSpPr/>
          <p:nvPr/>
        </p:nvSpPr>
        <p:spPr>
          <a:xfrm>
            <a:off x="8138160" y="2148840"/>
            <a:ext cx="3520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113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8412480" y="310896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non-English-major undergraduates studied over 6 weeks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548640" y="4572000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Generative AI promises fluency and speed. This study asks what that promise costs in cognitive terms.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Nguyen (2026) — Better Writing or Less Thinking?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789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theoretical tension: cognitive offloading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Cognitive offloading — externalising mental work to a tool — is not inherently harmful.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423160"/>
            <a:ext cx="201168" cy="201168"/>
          </a:xfrm>
          <a:prstGeom prst="roundRect">
            <a:avLst>
              <a:gd name="adj" fmla="val 50000"/>
            </a:avLst>
          </a:prstGeom>
          <a:solidFill>
            <a:srgbClr val="D9694F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2313432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Adaptive when...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3840480" y="2276856"/>
            <a:ext cx="76809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offloaded task is not itself the target of learning (e.g., a calculator for arithmetic you've mastered).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3291840"/>
            <a:ext cx="201168" cy="201168"/>
          </a:xfrm>
          <a:prstGeom prst="roundRect">
            <a:avLst>
              <a:gd name="adj" fmla="val 50000"/>
            </a:avLst>
          </a:prstGeom>
          <a:solidFill>
            <a:srgbClr val="D9694F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3182112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Risky when...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3840480" y="3145536"/>
            <a:ext cx="76809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applied to higher-order tasks — planning, drafting, monitoring, revising — that ARE the skill being developed.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48640" y="4160520"/>
            <a:ext cx="201168" cy="201168"/>
          </a:xfrm>
          <a:prstGeom prst="roundRect">
            <a:avLst>
              <a:gd name="adj" fmla="val 50000"/>
            </a:avLst>
          </a:prstGeom>
          <a:solidFill>
            <a:srgbClr val="D9694F"/>
          </a:solidFill>
          <a:ln/>
        </p:spPr>
      </p:sp>
      <p:sp>
        <p:nvSpPr>
          <p:cNvPr id="12" name="Text 10"/>
          <p:cNvSpPr/>
          <p:nvPr/>
        </p:nvSpPr>
        <p:spPr>
          <a:xfrm>
            <a:off x="960120" y="4050792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concern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3840480" y="4014216"/>
            <a:ext cx="76809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may reduce 'germane load', the productive struggle (Kapur's 'productive failure') that builds durable, transferable writing skill.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48640" y="5166360"/>
            <a:ext cx="11064240" cy="868680"/>
          </a:xfrm>
          <a:prstGeom prst="roundRect">
            <a:avLst>
              <a:gd name="adj" fmla="val 8421"/>
            </a:avLst>
          </a:prstGeom>
          <a:solidFill>
            <a:srgbClr val="1B2A4A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Nguyen (2026) — Better Writing or Less Thinking?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QUESTIONS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789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questions guide the inquiry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1064240" cy="1325880"/>
          </a:xfrm>
          <a:prstGeom prst="roundRect">
            <a:avLst>
              <a:gd name="adj" fmla="val 6897"/>
            </a:avLst>
          </a:prstGeom>
          <a:solidFill>
            <a:srgbClr val="F4F6FA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2194560"/>
            <a:ext cx="685800" cy="685800"/>
          </a:xfrm>
          <a:prstGeom prst="ellipse">
            <a:avLst/>
          </a:prstGeom>
          <a:solidFill>
            <a:srgbClr val="3E7C8A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19456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874520" y="2011680"/>
            <a:ext cx="94183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are the patterns and extent of perceived AI dependency among EFL undergraduates in academic writing?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548640" y="3410712"/>
            <a:ext cx="11064240" cy="1325880"/>
          </a:xfrm>
          <a:prstGeom prst="roundRect">
            <a:avLst>
              <a:gd name="adj" fmla="val 6897"/>
            </a:avLst>
          </a:prstGeom>
          <a:solidFill>
            <a:srgbClr val="F4F6FA"/>
          </a:solidFill>
          <a:ln/>
        </p:spPr>
      </p:sp>
      <p:sp>
        <p:nvSpPr>
          <p:cNvPr id="9" name="Shape 7"/>
          <p:cNvSpPr/>
          <p:nvPr/>
        </p:nvSpPr>
        <p:spPr>
          <a:xfrm>
            <a:off x="868680" y="3730752"/>
            <a:ext cx="685800" cy="685800"/>
          </a:xfrm>
          <a:prstGeom prst="ellipse">
            <a:avLst/>
          </a:prstGeom>
          <a:solidFill>
            <a:srgbClr val="D9694F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3730752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874520" y="3547872"/>
            <a:ext cx="94183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a six-week AI-assisted practice period produce measurable gains in grammar, lexical diversity, and idea originality?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548640" y="4946904"/>
            <a:ext cx="11064240" cy="1325880"/>
          </a:xfrm>
          <a:prstGeom prst="roundRect">
            <a:avLst>
              <a:gd name="adj" fmla="val 6897"/>
            </a:avLst>
          </a:prstGeom>
          <a:solidFill>
            <a:srgbClr val="F4F6FA"/>
          </a:solidFill>
          <a:ln/>
        </p:spPr>
      </p:sp>
      <p:sp>
        <p:nvSpPr>
          <p:cNvPr id="13" name="Shape 11"/>
          <p:cNvSpPr/>
          <p:nvPr/>
        </p:nvSpPr>
        <p:spPr>
          <a:xfrm>
            <a:off x="868680" y="5266944"/>
            <a:ext cx="685800" cy="68580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5266944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874520" y="5084064"/>
            <a:ext cx="94183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relationship between AI dependency subscale scores and post-task writing performance?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Nguyen (2026) — Better Writing or Less Thinking?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NEW INSTRUMENT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789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Measuring dependency: the ADAWS scale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validated dependency scale did not exist — so the study builds one: the AI Dependency in Academic Writing Scale, a 20-item Likert instrument with three subscales.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48640" y="2514600"/>
            <a:ext cx="3520440" cy="3566160"/>
          </a:xfrm>
          <a:prstGeom prst="roundRect">
            <a:avLst>
              <a:gd name="adj" fmla="val 2597"/>
            </a:avLst>
          </a:prstGeom>
          <a:solidFill>
            <a:srgbClr val="F4F6FA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2514600"/>
            <a:ext cx="3520440" cy="109728"/>
          </a:xfrm>
          <a:prstGeom prst="rect">
            <a:avLst/>
          </a:prstGeom>
          <a:solidFill>
            <a:srgbClr val="3E7C8A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74320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E7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IGR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77240" y="320040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 Generation Reliance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77240" y="356616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items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777240" y="3977640"/>
            <a:ext cx="306324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 use AI to generate the main ideas of my essays before I start writing.”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77240" y="55321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= .947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343400" y="2514600"/>
            <a:ext cx="3520440" cy="3566160"/>
          </a:xfrm>
          <a:prstGeom prst="roundRect">
            <a:avLst>
              <a:gd name="adj" fmla="val 2597"/>
            </a:avLst>
          </a:prstGeom>
          <a:solidFill>
            <a:srgbClr val="F4F6FA"/>
          </a:solidFill>
          <a:ln/>
        </p:spPr>
      </p:sp>
      <p:sp>
        <p:nvSpPr>
          <p:cNvPr id="13" name="Shape 11"/>
          <p:cNvSpPr/>
          <p:nvPr/>
        </p:nvSpPr>
        <p:spPr>
          <a:xfrm>
            <a:off x="4343400" y="2514600"/>
            <a:ext cx="3520440" cy="109728"/>
          </a:xfrm>
          <a:prstGeom prst="rect">
            <a:avLst/>
          </a:prstGeom>
          <a:solidFill>
            <a:srgbClr val="D9694F"/>
          </a:solidFill>
          <a:ln/>
        </p:spPr>
      </p:sp>
      <p:sp>
        <p:nvSpPr>
          <p:cNvPr id="14" name="Text 12"/>
          <p:cNvSpPr/>
          <p:nvPr/>
        </p:nvSpPr>
        <p:spPr>
          <a:xfrm>
            <a:off x="4572000" y="274320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D969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LDE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4572000" y="320040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Linguistic Delegation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72000" y="356616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items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4572000" y="3977640"/>
            <a:ext cx="306324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 accept AI grammar suggestions without checking them myself.”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72000" y="55321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969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= .895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8138160" y="2514600"/>
            <a:ext cx="3520440" cy="3566160"/>
          </a:xfrm>
          <a:prstGeom prst="roundRect">
            <a:avLst>
              <a:gd name="adj" fmla="val 2597"/>
            </a:avLst>
          </a:prstGeom>
          <a:solidFill>
            <a:srgbClr val="F4F6FA"/>
          </a:solidFill>
          <a:ln/>
        </p:spPr>
      </p:sp>
      <p:sp>
        <p:nvSpPr>
          <p:cNvPr id="20" name="Shape 18"/>
          <p:cNvSpPr/>
          <p:nvPr/>
        </p:nvSpPr>
        <p:spPr>
          <a:xfrm>
            <a:off x="8138160" y="2514600"/>
            <a:ext cx="3520440" cy="10972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21" name="Text 19"/>
          <p:cNvSpPr/>
          <p:nvPr/>
        </p:nvSpPr>
        <p:spPr>
          <a:xfrm>
            <a:off x="8366760" y="274320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EVP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8366760" y="320040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Evaluative Passivity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366760" y="356616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items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8366760" y="3977640"/>
            <a:ext cx="306324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 submit AI-revised drafts without reading them carefully.”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8366760" y="55321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= .859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Nguyen (2026) — Better Writing or Less Thinking?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789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mixed-method design across eight weeks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2286000"/>
            <a:ext cx="2514600" cy="1463040"/>
          </a:xfrm>
          <a:prstGeom prst="roundRect">
            <a:avLst>
              <a:gd name="adj" fmla="val 6250"/>
            </a:avLst>
          </a:prstGeom>
          <a:solidFill>
            <a:srgbClr val="1B2A4A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242316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Wk 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77240" y="2834640"/>
            <a:ext cx="22402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E9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Pre-task writing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E9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(no AI, 20 min)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154680" y="2971800"/>
            <a:ext cx="1642382" cy="0"/>
          </a:xfrm>
          <a:prstGeom prst="line">
            <a:avLst/>
          </a:prstGeom>
          <a:noFill/>
          <a:ln w="25400">
            <a:solidFill>
              <a:srgbClr val="5B7398"/>
            </a:solidFill>
            <a:prstDash val="solid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4797062" y="2286000"/>
            <a:ext cx="2514600" cy="1463040"/>
          </a:xfrm>
          <a:prstGeom prst="roundRect">
            <a:avLst>
              <a:gd name="adj" fmla="val 6250"/>
            </a:avLst>
          </a:prstGeom>
          <a:solidFill>
            <a:srgbClr val="3E7C8A"/>
          </a:solidFill>
          <a:ln/>
        </p:spPr>
      </p:sp>
      <p:sp>
        <p:nvSpPr>
          <p:cNvPr id="9" name="Text 7"/>
          <p:cNvSpPr/>
          <p:nvPr/>
        </p:nvSpPr>
        <p:spPr>
          <a:xfrm>
            <a:off x="4797062" y="242316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Wk 2–7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934222" y="2834640"/>
            <a:ext cx="22402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E9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AI-assisted writing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E9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(free choice of tools)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311662" y="2971800"/>
            <a:ext cx="1640314" cy="0"/>
          </a:xfrm>
          <a:prstGeom prst="line">
            <a:avLst/>
          </a:prstGeom>
          <a:noFill/>
          <a:ln w="25400">
            <a:solidFill>
              <a:srgbClr val="5B7398"/>
            </a:solidFill>
            <a:prstDash val="solid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8951976" y="2286000"/>
            <a:ext cx="2514600" cy="1463040"/>
          </a:xfrm>
          <a:prstGeom prst="roundRect">
            <a:avLst>
              <a:gd name="adj" fmla="val 6250"/>
            </a:avLst>
          </a:prstGeom>
          <a:solidFill>
            <a:srgbClr val="3E7C8A"/>
          </a:solidFill>
          <a:ln/>
        </p:spPr>
      </p:sp>
      <p:sp>
        <p:nvSpPr>
          <p:cNvPr id="17" name="Text 15"/>
          <p:cNvSpPr/>
          <p:nvPr/>
        </p:nvSpPr>
        <p:spPr>
          <a:xfrm>
            <a:off x="8951976" y="242316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Wk 8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9089136" y="2834640"/>
            <a:ext cx="22402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E9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Post-task writing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E9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(no AI, identical conditions)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0080" y="4297680"/>
            <a:ext cx="10881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Quantitative strand (RQ1–RQ3): descriptive statistics, paired-samples t-tests, Pearson correlation, regression.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40080" y="475488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Qualitative strand: 5 open-ended items → 47 open codes → 12 categories → 3 overarching themes (Braun &amp; Clarke, 2019 thematic analysis, second-analyst reviewed).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40080" y="54864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Setting: EAP writing course, HCMUT — no institutional AI policy at time of study; individual instructors set their own guidelines.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Nguyen (2026) — Better Writing or Less Thinking?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789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took part: 113 undergraduates at HCMUT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737360"/>
          <a:ext cx="3840480" cy="329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1"/>
          <p:cNvGraphicFramePr/>
          <p:nvPr/>
        </p:nvGraphicFramePr>
        <p:xfrm>
          <a:off x="4617720" y="1737360"/>
          <a:ext cx="3383280" cy="329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2"/>
          <p:cNvGraphicFramePr/>
          <p:nvPr/>
        </p:nvGraphicFramePr>
        <p:xfrm>
          <a:off x="8229600" y="1737360"/>
          <a:ext cx="3429000" cy="329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Text 2"/>
          <p:cNvSpPr/>
          <p:nvPr/>
        </p:nvSpPr>
        <p:spPr>
          <a:xfrm>
            <a:off x="548640" y="525780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participants: engineering / technology / science faculties, min. A2 English, prior AI-tool experience, voluntary and grade-independent.</a:t>
            </a:r>
            <a:endParaRPr lang="en-US" sz="1250" dirty="0"/>
          </a:p>
        </p:txBody>
      </p:sp>
      <p:sp>
        <p:nvSpPr>
          <p:cNvPr id="8" name="Text 3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Nguyen (2026) — Better Writing or Less Thinking?  |  Table 1</a:t>
            </a:r>
            <a:endParaRPr lang="en-US" sz="900" dirty="0"/>
          </a:p>
        </p:txBody>
      </p:sp>
      <p:sp>
        <p:nvSpPr>
          <p:cNvPr id="9" name="Text 4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Graphic spid="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— RQ1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789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Dependency is moderate — but pervasive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>
            <p:extLst>
              <p:ext uri="{D42A27DB-BD31-4B8C-83A1-F6EECF244321}">
                <p14:modId xmlns:p14="http://schemas.microsoft.com/office/powerpoint/2010/main" val="3724577969"/>
              </p:ext>
            </p:extLst>
          </p:nvPr>
        </p:nvGraphicFramePr>
        <p:xfrm>
          <a:off x="548640" y="1737360"/>
          <a:ext cx="576072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806440"/>
            <a:ext cx="5760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midpoint (3.0) marks the boundary between occasional and habitual reliance — all three subscales sit right at or above it.</a:t>
            </a:r>
            <a:endParaRPr lang="en-US" sz="1150" dirty="0"/>
          </a:p>
        </p:txBody>
      </p:sp>
      <p:sp>
        <p:nvSpPr>
          <p:cNvPr id="6" name="Shape 3"/>
          <p:cNvSpPr/>
          <p:nvPr/>
        </p:nvSpPr>
        <p:spPr>
          <a:xfrm>
            <a:off x="6583680" y="1737360"/>
            <a:ext cx="5029200" cy="1417320"/>
          </a:xfrm>
          <a:prstGeom prst="roundRect">
            <a:avLst>
              <a:gd name="adj" fmla="val 6452"/>
            </a:avLst>
          </a:prstGeom>
          <a:solidFill>
            <a:srgbClr val="F4F6FA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0" y="18745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 single item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858000" y="21945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 trust AI evaluations of my writing quality more than my own judgment” — M = 3.16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583680" y="3337560"/>
            <a:ext cx="5029200" cy="1417320"/>
          </a:xfrm>
          <a:prstGeom prst="roundRect">
            <a:avLst>
              <a:gd name="adj" fmla="val 6452"/>
            </a:avLst>
          </a:prstGeom>
          <a:solidFill>
            <a:srgbClr val="F4F6FA"/>
          </a:solidFill>
          <a:ln/>
        </p:spPr>
      </p:sp>
      <p:sp>
        <p:nvSpPr>
          <p:cNvPr id="10" name="Text 7"/>
          <p:cNvSpPr/>
          <p:nvPr/>
        </p:nvSpPr>
        <p:spPr>
          <a:xfrm>
            <a:off x="6858000" y="34747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969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Usage drives reliance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858000" y="3794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AI users scored significantly higher on Idea Generation Reliance than occasional users, F(2,110) = 4.21, p = .017</a:t>
            </a:r>
          </a:p>
          <a:p>
            <a:r>
              <a:rPr lang="en-US" sz="1300" i="1" dirty="0">
                <a:solidFill>
                  <a:srgbClr val="1B2A4A"/>
                </a:solidFill>
                <a:ea typeface="Calibri" pitchFamily="34" charset="-122"/>
                <a:cs typeface="Calibri" pitchFamily="34" charset="-120"/>
              </a:rPr>
              <a:t>(</a:t>
            </a:r>
            <a:r>
              <a:rPr lang="en-US" sz="1300" i="1" dirty="0"/>
              <a:t>dependency tracks with frequency of use)</a:t>
            </a:r>
          </a:p>
        </p:txBody>
      </p:sp>
      <p:sp>
        <p:nvSpPr>
          <p:cNvPr id="14" name="Text 11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Nguyen (2026) — Better Writing or Less Thinking?  |  Table 2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— RQ2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789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Six weeks of AI practice: gains are narrow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>
            <p:extLst>
              <p:ext uri="{D42A27DB-BD31-4B8C-83A1-F6EECF244321}">
                <p14:modId xmlns:p14="http://schemas.microsoft.com/office/powerpoint/2010/main" val="275557257"/>
              </p:ext>
            </p:extLst>
          </p:nvPr>
        </p:nvGraphicFramePr>
        <p:xfrm>
          <a:off x="548640" y="1737360"/>
          <a:ext cx="6949440" cy="420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7772400" y="1828800"/>
            <a:ext cx="3840480" cy="1051560"/>
          </a:xfrm>
          <a:prstGeom prst="roundRect">
            <a:avLst>
              <a:gd name="adj" fmla="val 6957"/>
            </a:avLst>
          </a:prstGeom>
          <a:solidFill>
            <a:srgbClr val="EAF3F2"/>
          </a:solidFill>
          <a:ln/>
        </p:spPr>
      </p:sp>
      <p:sp>
        <p:nvSpPr>
          <p:cNvPr id="6" name="Text 3"/>
          <p:cNvSpPr/>
          <p:nvPr/>
        </p:nvSpPr>
        <p:spPr>
          <a:xfrm>
            <a:off x="7955280" y="1901952"/>
            <a:ext cx="3474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Grammatical accuracy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955280" y="2212848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t(91) = −4.51, p &lt; .001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10095763" y="2403299"/>
            <a:ext cx="163598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 = 0.24 </a:t>
            </a:r>
          </a:p>
          <a:p>
            <a:pPr marL="0" indent="0">
              <a:buNone/>
            </a:pPr>
            <a:r>
              <a:rPr lang="en-US" sz="1250" i="1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(effect size was small</a:t>
            </a:r>
            <a:r>
              <a:rPr lang="en-US" sz="1250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7955280" y="251460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3E7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significant</a:t>
            </a:r>
          </a:p>
        </p:txBody>
      </p:sp>
      <p:sp>
        <p:nvSpPr>
          <p:cNvPr id="10" name="Shape 7"/>
          <p:cNvSpPr/>
          <p:nvPr/>
        </p:nvSpPr>
        <p:spPr>
          <a:xfrm>
            <a:off x="7772400" y="3063240"/>
            <a:ext cx="3840480" cy="1051560"/>
          </a:xfrm>
          <a:prstGeom prst="roundRect">
            <a:avLst>
              <a:gd name="adj" fmla="val 6957"/>
            </a:avLst>
          </a:prstGeom>
          <a:solidFill>
            <a:srgbClr val="F4F6FA"/>
          </a:solidFill>
          <a:ln/>
        </p:spPr>
      </p:sp>
      <p:sp>
        <p:nvSpPr>
          <p:cNvPr id="11" name="Text 8"/>
          <p:cNvSpPr/>
          <p:nvPr/>
        </p:nvSpPr>
        <p:spPr>
          <a:xfrm>
            <a:off x="7955280" y="3136392"/>
            <a:ext cx="3474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Lexical diversity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955280" y="3447288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t(90) = −1.12, p = .265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10149840" y="3447288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 = 0.08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7955280" y="374904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significant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7772400" y="4297680"/>
            <a:ext cx="3840480" cy="1051560"/>
          </a:xfrm>
          <a:prstGeom prst="roundRect">
            <a:avLst>
              <a:gd name="adj" fmla="val 6957"/>
            </a:avLst>
          </a:prstGeom>
          <a:solidFill>
            <a:srgbClr val="F4F6FA"/>
          </a:solidFill>
          <a:ln/>
        </p:spPr>
      </p:sp>
      <p:sp>
        <p:nvSpPr>
          <p:cNvPr id="16" name="Text 13"/>
          <p:cNvSpPr/>
          <p:nvPr/>
        </p:nvSpPr>
        <p:spPr>
          <a:xfrm>
            <a:off x="7955280" y="4370832"/>
            <a:ext cx="3474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 originality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7955280" y="4681728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4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t(96) = −1.76, p = .081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10149840" y="4681728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 = 0.10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7955280" y="498348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significant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7772400" y="5623560"/>
            <a:ext cx="3886200" cy="66908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150" b="1" dirty="0"/>
              <a:t>Only a modest bump in surface-level grammar</a:t>
            </a:r>
            <a:r>
              <a:rPr lang="en-US" sz="1150" dirty="0"/>
              <a:t>. Nothing moved on the deeper dimensions of writing — </a:t>
            </a:r>
            <a:r>
              <a:rPr lang="en-US" sz="1150" b="1" dirty="0"/>
              <a:t>vocabulary richness or original thinking</a:t>
            </a:r>
            <a:r>
              <a:rPr lang="en-US" sz="1150" dirty="0"/>
              <a:t>. </a:t>
            </a:r>
          </a:p>
        </p:txBody>
      </p:sp>
      <p:sp>
        <p:nvSpPr>
          <p:cNvPr id="21" name="Text 18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Nguyen (2026) — Better Writing or Less Thinking?  |  Table 3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A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1897</Words>
  <Application>Microsoft Office PowerPoint</Application>
  <PresentationFormat>Màn hình rộng</PresentationFormat>
  <Paragraphs>254</Paragraphs>
  <Slides>18</Slides>
  <Notes>18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4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</vt:lpstr>
      <vt:lpstr>Times New Roman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ADmin</cp:lastModifiedBy>
  <cp:revision>15</cp:revision>
  <dcterms:created xsi:type="dcterms:W3CDTF">2026-07-10T04:38:12Z</dcterms:created>
  <dcterms:modified xsi:type="dcterms:W3CDTF">2026-07-29T03:33:55Z</dcterms:modified>
</cp:coreProperties>
</file>