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3" r:id="rId3"/>
    <p:sldId id="258" r:id="rId4"/>
    <p:sldId id="265" r:id="rId5"/>
    <p:sldId id="323" r:id="rId6"/>
    <p:sldId id="328" r:id="rId7"/>
    <p:sldId id="275" r:id="rId8"/>
    <p:sldId id="338" r:id="rId9"/>
    <p:sldId id="277" r:id="rId10"/>
    <p:sldId id="339" r:id="rId11"/>
    <p:sldId id="298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66"/>
    <a:srgbClr val="FFFFFF"/>
    <a:srgbClr val="FF0080"/>
    <a:srgbClr val="000066"/>
    <a:srgbClr val="FF00FF"/>
    <a:srgbClr val="5D7E9D"/>
    <a:srgbClr val="191919"/>
    <a:srgbClr val="8000FF"/>
    <a:srgbClr val="666666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72" autoAdjust="0"/>
    <p:restoredTop sz="80446" autoAdjust="0"/>
  </p:normalViewPr>
  <p:slideViewPr>
    <p:cSldViewPr snapToObjects="1">
      <p:cViewPr varScale="1">
        <p:scale>
          <a:sx n="51" d="100"/>
          <a:sy n="51" d="100"/>
        </p:scale>
        <p:origin x="150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9F328F5-51BA-4074-BECD-82D61BA184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1C37663-CA85-4E6A-8F24-C62BBD7B1C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7306D73-C6EC-407D-BBD0-43B666236BE4}" type="slidenum">
              <a:rPr lang="en-US" altLang="en-US"/>
              <a:pPr eaLnBrk="1" hangingPunct="1"/>
              <a:t>1</a:t>
            </a:fld>
            <a:endParaRPr lang="en-US" alt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F6799C1-BB32-4AC0-8F0F-879FF155DFAD}" type="slidenum">
              <a:rPr lang="en-US" altLang="en-US"/>
              <a:pPr eaLnBrk="1" hangingPunct="1"/>
              <a:t>2</a:t>
            </a:fld>
            <a:endParaRPr lang="en-US" alt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9F5CA8E-AA78-4C78-9ECC-7FEFC1BB1281}" type="slidenum">
              <a:rPr lang="en-US" altLang="en-US"/>
              <a:pPr eaLnBrk="1" hangingPunct="1"/>
              <a:t>3</a:t>
            </a:fld>
            <a:endParaRPr lang="en-US" alt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2939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30544-98D7-26EB-5F98-2F70F21E8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CADA3E-7A88-A2C8-86C6-5C7EE0AE7C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DE6FB5-00E8-AE1F-011E-CE688B6031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32C088-4AC5-341F-A975-682820AF3F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896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7407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0164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6946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4" descr="bluebackgor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6" t="1057" r="4581" b="179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9697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5275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5B7F75-3AE2-416D-A764-5F1CB4C1B9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0280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C1BCD1-2CEA-4AE4-B8C3-0121F74EE7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3109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0260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0260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1138EC-6591-4D65-A1AB-DB388DBD9C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9629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3700463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EEE71B-D53A-4904-AC57-6BD9A71C17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5504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3700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700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62AEA8-E565-41C7-9BDC-E4E3C50C25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268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559E51-6DA6-4699-B7A5-4DDD709B84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5476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4F3FFA-66CE-451A-B5AA-40B020188F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090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A33A43-2C6B-452B-84F8-C042125768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08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689E81-46E1-4018-847D-634ABCEDA1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8567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3DC98C-92CA-4B91-8508-20B9312285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4396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B6349C-8CB7-45C7-909D-DA0732C35C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6221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71A6C-63CD-4B77-9FE7-03A8A936DD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3421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77143B-62E5-441C-A304-5F9E36E6DD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1837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8" descr="bluebackgorund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6" t="1057" r="4581" b="179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8821B9A-8D66-491D-980C-5B5C94F6253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3252" y="6463748"/>
            <a:ext cx="9118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07th August 2026, HUFLIT - </a:t>
            </a:r>
            <a:r>
              <a:rPr lang="en-US" sz="2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HUFLIT University, Ho Chi Minh city, Vietnam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BC1CF6-B474-3FB7-7C07-290AB3AA6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13" y="1524000"/>
            <a:ext cx="9118440" cy="4419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92AC29-BA28-E363-A435-B115E66975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5979" y="36443"/>
            <a:ext cx="4432041" cy="762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CBF101E-7C04-5A5F-57B9-64BEF8E47572}"/>
              </a:ext>
            </a:extLst>
          </p:cNvPr>
          <p:cNvSpPr txBox="1"/>
          <p:nvPr/>
        </p:nvSpPr>
        <p:spPr>
          <a:xfrm>
            <a:off x="6512400" y="4832074"/>
            <a:ext cx="2590800" cy="914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DE221-F6AB-EA80-E625-D53004985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>
            <a:extLst>
              <a:ext uri="{FF2B5EF4-FFF2-40B4-BE49-F238E27FC236}">
                <a16:creationId xmlns:a16="http://schemas.microsoft.com/office/drawing/2014/main" id="{07284010-7126-AD4A-B6D5-E95ED2A03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Managerial Implications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FD55FC-ED96-24C0-B224-E9F961878BF8}"/>
              </a:ext>
            </a:extLst>
          </p:cNvPr>
          <p:cNvSpPr txBox="1"/>
          <p:nvPr/>
        </p:nvSpPr>
        <p:spPr>
          <a:xfrm>
            <a:off x="417535" y="863390"/>
            <a:ext cx="8762999" cy="4147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Strengthen teacher professional development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 pedagogical autonomy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 in VR/AR and experiential learning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Enhance university–industry collaboration</a:t>
            </a:r>
          </a:p>
        </p:txBody>
      </p:sp>
    </p:spTree>
    <p:extLst>
      <p:ext uri="{BB962C8B-B14F-4D97-AF65-F5344CB8AC3E}">
        <p14:creationId xmlns:p14="http://schemas.microsoft.com/office/powerpoint/2010/main" val="241481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907"/>
            <a:ext cx="9144000" cy="754062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US" altLang="en-US" sz="32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1143000"/>
            <a:ext cx="91440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 beliefs initiate change.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Professional agency translates identity into innovation.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Pedagogical innovation improves communicative competence.</a:t>
            </a:r>
          </a:p>
          <a:p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81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067800" cy="2743200"/>
          </a:xfrm>
        </p:spPr>
        <p:txBody>
          <a:bodyPr/>
          <a:lstStyle/>
          <a:p>
            <a:r>
              <a:rPr lang="en-US" sz="4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 Beliefs, Identity, and Professional Agency in ESL-Oriented Tourism Education</a:t>
            </a:r>
          </a:p>
        </p:txBody>
      </p:sp>
      <p:sp>
        <p:nvSpPr>
          <p:cNvPr id="5123" name="Text Box 15"/>
          <p:cNvSpPr txBox="1">
            <a:spLocks noChangeArrowheads="1"/>
          </p:cNvSpPr>
          <p:nvPr/>
        </p:nvSpPr>
        <p:spPr bwMode="auto">
          <a:xfrm>
            <a:off x="3870325" y="17192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838200" y="4764088"/>
            <a:ext cx="8305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tabLst>
                <a:tab pos="1881188" algn="l"/>
              </a:tabLst>
            </a:pPr>
            <a:r>
              <a:rPr lang="vi-VN" alt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Presenter:</a:t>
            </a:r>
            <a:r>
              <a:rPr lang="vi-VN" altLang="en-US" sz="2400" b="1" dirty="0">
                <a:solidFill>
                  <a:srgbClr val="FFFF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rgbClr val="FFFF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	Trần Hải Phong</a:t>
            </a:r>
            <a:endParaRPr lang="vi-VN" altLang="en-US" sz="2400" b="1" dirty="0">
              <a:solidFill>
                <a:srgbClr val="FFFFFF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vi-VN" altLang="en-US" sz="2400" dirty="0">
              <a:solidFill>
                <a:srgbClr val="FFFFFF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tabLst>
                <a:tab pos="1828800" algn="l"/>
              </a:tabLst>
            </a:pPr>
            <a:r>
              <a:rPr lang="vi-VN" alt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Institution:</a:t>
            </a:r>
            <a:r>
              <a:rPr lang="vi-VN" altLang="en-US" sz="2400" b="1" dirty="0">
                <a:solidFill>
                  <a:srgbClr val="FFFF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rgbClr val="FFFF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US" sz="2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 Chi Minh City University of </a:t>
            </a:r>
          </a:p>
          <a:p>
            <a:pPr>
              <a:tabLst>
                <a:tab pos="1828800" algn="l"/>
              </a:tabLst>
            </a:pPr>
            <a:r>
              <a:rPr lang="en-US" sz="2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Foreign Languages and Information Technology</a:t>
            </a:r>
            <a:endParaRPr lang="en-US" altLang="en-US" sz="24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938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alt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3252" y="1066800"/>
            <a:ext cx="9144000" cy="5935662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FF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  <a:endParaRPr lang="en-US" dirty="0">
              <a:solidFill>
                <a:srgbClr val="FF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Tourism requires graduates with communicative English.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Vietnam is transitioning from EFL to ESL-oriented education.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Teachers are key drivers of pedagogical transformation.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938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sz="40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altLang="en-US" sz="40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TextBox 2"/>
          <p:cNvSpPr txBox="1">
            <a:spLocks noChangeArrowheads="1"/>
          </p:cNvSpPr>
          <p:nvPr/>
        </p:nvSpPr>
        <p:spPr bwMode="auto">
          <a:xfrm>
            <a:off x="0" y="990600"/>
            <a:ext cx="91440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rgbClr val="FF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Gap</a:t>
            </a:r>
            <a:endParaRPr lang="en-US" sz="3200" dirty="0">
              <a:solidFill>
                <a:srgbClr val="FF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Few studies integrate Teacher Beliefs, Identity and Agency.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Limited empirical evidence in Vietnam.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 and validate an integrated PLS-SEM model.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Aim: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explore how role-play develops 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intercultural pragmatic competence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performing requests.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48882-7958-2925-F30D-76489C8E7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F15B245-9BE7-B1EE-C6AE-0F258958BF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7938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alt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TextBox 2">
            <a:extLst>
              <a:ext uri="{FF2B5EF4-FFF2-40B4-BE49-F238E27FC236}">
                <a16:creationId xmlns:a16="http://schemas.microsoft.com/office/drawing/2014/main" id="{00CE6136-D981-7BB6-EE29-A6E420E81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78" y="990600"/>
            <a:ext cx="8819322" cy="5671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sz="3000" b="1" dirty="0">
                <a:solidFill>
                  <a:srgbClr val="FF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Questions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RQ1: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do teacher beliefs influence professional identity and professional agency?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RQ2: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do identity and agency contribute to pedagogical innovation?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RQ3: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does pedagogical innovation improve communicative competence?</a:t>
            </a:r>
          </a:p>
        </p:txBody>
      </p:sp>
    </p:spTree>
    <p:extLst>
      <p:ext uri="{BB962C8B-B14F-4D97-AF65-F5344CB8AC3E}">
        <p14:creationId xmlns:p14="http://schemas.microsoft.com/office/powerpoint/2010/main" val="241287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18580-58E0-37FD-FA9D-534F4FB6F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7370691B-D6EC-F8B7-A917-3B9323068B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53239"/>
            <a:ext cx="9144000" cy="525462"/>
          </a:xfrm>
        </p:spPr>
        <p:txBody>
          <a:bodyPr/>
          <a:lstStyle/>
          <a:p>
            <a:pPr eaLnBrk="1" hangingPunct="1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Setting &amp; Participants</a:t>
            </a:r>
            <a:endParaRPr lang="en-US" altLang="en-US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59E9EA-2A01-122E-F052-64B13B1E851C}"/>
              </a:ext>
            </a:extLst>
          </p:cNvPr>
          <p:cNvSpPr txBox="1"/>
          <p:nvPr/>
        </p:nvSpPr>
        <p:spPr>
          <a:xfrm>
            <a:off x="76200" y="1551563"/>
            <a:ext cx="8305800" cy="2689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9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Sample: 112 tourism English lecturers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9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7-point Likert questionnaire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9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SmartPLS</a:t>
            </a:r>
            <a:r>
              <a:rPr lang="en-US" sz="29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9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Measurement &amp; Structural Model Assessment</a:t>
            </a:r>
          </a:p>
        </p:txBody>
      </p:sp>
    </p:spTree>
    <p:extLst>
      <p:ext uri="{BB962C8B-B14F-4D97-AF65-F5344CB8AC3E}">
        <p14:creationId xmlns:p14="http://schemas.microsoft.com/office/powerpoint/2010/main" val="264039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938"/>
            <a:ext cx="9144000" cy="525462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1219200"/>
            <a:ext cx="9144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  <a:defRPr sz="2000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H1,H2,H3,H5,H6 supported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  <a:defRPr sz="2000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H4 (Identity → Innovation) not supported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  <a:defRPr sz="2000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Agency is the key mediator</a:t>
            </a:r>
          </a:p>
          <a:p>
            <a:endParaRPr lang="en-US" sz="3200" b="1" dirty="0">
              <a:solidFill>
                <a:srgbClr val="FF99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81D17-4377-0F69-6815-4369744BF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>
            <a:extLst>
              <a:ext uri="{FF2B5EF4-FFF2-40B4-BE49-F238E27FC236}">
                <a16:creationId xmlns:a16="http://schemas.microsoft.com/office/drawing/2014/main" id="{5FCAF304-D694-C275-5361-E95B67E2A0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Performance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7AB68C-0E10-7E08-9BA2-6A0C85805321}"/>
              </a:ext>
            </a:extLst>
          </p:cNvPr>
          <p:cNvSpPr txBox="1"/>
          <p:nvPr/>
        </p:nvSpPr>
        <p:spPr>
          <a:xfrm>
            <a:off x="417535" y="863390"/>
            <a:ext cx="8762999" cy="2958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Reliable and valid measurement model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R²: PI=.567, PA=.612, PIN=.457, CC=.318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 Q² and predictive capability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IPMA: Innovation has highest importance</a:t>
            </a:r>
          </a:p>
        </p:txBody>
      </p:sp>
    </p:spTree>
    <p:extLst>
      <p:ext uri="{BB962C8B-B14F-4D97-AF65-F5344CB8AC3E}">
        <p14:creationId xmlns:p14="http://schemas.microsoft.com/office/powerpoint/2010/main" val="337374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Contributions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646F89-D955-15EF-30EA-D8D1B53A1A38}"/>
              </a:ext>
            </a:extLst>
          </p:cNvPr>
          <p:cNvSpPr txBox="1"/>
          <p:nvPr/>
        </p:nvSpPr>
        <p:spPr>
          <a:xfrm>
            <a:off x="417535" y="863390"/>
            <a:ext cx="8762999" cy="2219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Integrates three theoretical perspectives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Explains mechanism from beliefs to innovation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Provides empirical evidence from Vietnam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66CCFF"/>
      </a:dk1>
      <a:lt1>
        <a:srgbClr val="FFFFFF"/>
      </a:lt1>
      <a:dk2>
        <a:srgbClr val="FFFFFF"/>
      </a:dk2>
      <a:lt2>
        <a:srgbClr val="004080"/>
      </a:lt2>
      <a:accent1>
        <a:srgbClr val="FFFFFF"/>
      </a:accent1>
      <a:accent2>
        <a:srgbClr val="66CCFF"/>
      </a:accent2>
      <a:accent3>
        <a:srgbClr val="FFFFFF"/>
      </a:accent3>
      <a:accent4>
        <a:srgbClr val="56AEDA"/>
      </a:accent4>
      <a:accent5>
        <a:srgbClr val="FFFFFF"/>
      </a:accent5>
      <a:accent6>
        <a:srgbClr val="5CB9E7"/>
      </a:accent6>
      <a:hlink>
        <a:srgbClr val="CC66FF"/>
      </a:hlink>
      <a:folHlink>
        <a:srgbClr val="6666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3366FF"/>
        </a:hlink>
        <a:folHlink>
          <a:srgbClr val="66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E2F4F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5779</TotalTime>
  <Words>306</Words>
  <Application>Microsoft Office PowerPoint</Application>
  <PresentationFormat>On-screen Show (4:3)</PresentationFormat>
  <Paragraphs>57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Times New Roman</vt:lpstr>
      <vt:lpstr>Wingdings</vt:lpstr>
      <vt:lpstr>Default Design</vt:lpstr>
      <vt:lpstr>PowerPoint Presentation</vt:lpstr>
      <vt:lpstr>Teacher Beliefs, Identity, and Professional Agency in ESL-Oriented Tourism Education</vt:lpstr>
      <vt:lpstr>INTRODUCTION</vt:lpstr>
      <vt:lpstr>INTRODUCTION</vt:lpstr>
      <vt:lpstr>INTRODUCTION</vt:lpstr>
      <vt:lpstr>Research Setting &amp; Participants</vt:lpstr>
      <vt:lpstr>RESULTS</vt:lpstr>
      <vt:lpstr>PowerPoint Presentation</vt:lpstr>
      <vt:lpstr>PowerPoint Presentation</vt:lpstr>
      <vt:lpstr>PowerPoint Presentation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Subtle Waves Template</dc:title>
  <dc:creator>Presentation Magazine</dc:creator>
  <cp:lastModifiedBy>Trần Hải Phong</cp:lastModifiedBy>
  <cp:revision>212</cp:revision>
  <dcterms:modified xsi:type="dcterms:W3CDTF">2026-08-07T01:08:07Z</dcterms:modified>
</cp:coreProperties>
</file>